
<file path=[Content_Types].xml><?xml version="1.0" encoding="utf-8"?>
<Types xmlns="http://schemas.openxmlformats.org/package/2006/content-types">
  <Default Extension="png" ContentType="image/png"/>
  <Default Extension="tiff" ContentType="image/tiff"/>
  <Default Extension="jpeg" ContentType="image/jpe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6" r:id="rId3"/>
    <p:sldId id="257" r:id="rId4"/>
    <p:sldId id="259" r:id="rId5"/>
    <p:sldId id="260" r:id="rId7"/>
    <p:sldId id="261" r:id="rId8"/>
    <p:sldId id="263" r:id="rId9"/>
    <p:sldId id="265" r:id="rId10"/>
    <p:sldId id="266" r:id="rId11"/>
    <p:sldId id="267" r:id="rId12"/>
    <p:sldId id="268" r:id="rId13"/>
    <p:sldId id="306" r:id="rId14"/>
    <p:sldId id="307"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90" r:id="rId33"/>
    <p:sldId id="291" r:id="rId34"/>
    <p:sldId id="293" r:id="rId35"/>
    <p:sldId id="294" r:id="rId36"/>
    <p:sldId id="295" r:id="rId37"/>
    <p:sldId id="296" r:id="rId38"/>
    <p:sldId id="298" r:id="rId39"/>
    <p:sldId id="299" r:id="rId40"/>
    <p:sldId id="300" r:id="rId41"/>
    <p:sldId id="301" r:id="rId42"/>
    <p:sldId id="304" r:id="rId43"/>
    <p:sldId id="305" r:id="rId44"/>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C3C2611-4C71-4FC5-86AE-919BDF0F9419}" styleName="">
    <a:wholeTbl>
      <a:tcTxStyle>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Style>
        <a:tcBdr/>
        <a:fill>
          <a:solidFill>
            <a:srgbClr val="E8ECF4"/>
          </a:solidFill>
        </a:fill>
      </a:tcStyle>
    </a:band2H>
    <a:firstCol>
      <a:tcTxStyle b="on">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p:nvPr>
            <p:ph type="sldImg"/>
          </p:nvPr>
        </p:nvSpPr>
        <p:spPr>
          <a:xfrm>
            <a:off x="1143000" y="685800"/>
            <a:ext cx="4572000" cy="3429000"/>
          </a:xfrm>
          <a:prstGeom prst="rect">
            <a:avLst/>
          </a:prstGeom>
        </p:spPr>
        <p:txBody>
          <a:bodyPr/>
          <a:lstStyle/>
          <a:p/>
        </p:txBody>
      </p:sp>
      <p:sp>
        <p:nvSpPr>
          <p:cNvPr id="92" name="Shape 92"/>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1" name="标题文本"/>
          <p:cNvSpPr txBox="1"/>
          <p:nvPr>
            <p:ph type="title" hasCustomPrompt="1"/>
          </p:nvPr>
        </p:nvSpPr>
        <p:spPr>
          <a:xfrm>
            <a:off x="914637" y="2130425"/>
            <a:ext cx="10365901" cy="1470026"/>
          </a:xfrm>
          <a:prstGeom prst="rect">
            <a:avLst/>
          </a:prstGeom>
        </p:spPr>
        <p:txBody>
          <a:bodyPr/>
          <a:lstStyle/>
          <a:p>
            <a:r>
              <a:t>标题文本</a:t>
            </a:r>
          </a:p>
        </p:txBody>
      </p:sp>
      <p:sp>
        <p:nvSpPr>
          <p:cNvPr id="12" name="正文级别 1…"/>
          <p:cNvSpPr txBox="1"/>
          <p:nvPr>
            <p:ph type="body" sz="quarter" idx="1" hasCustomPrompt="1"/>
          </p:nvPr>
        </p:nvSpPr>
        <p:spPr>
          <a:xfrm>
            <a:off x="1829275" y="3886200"/>
            <a:ext cx="8536625"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20" name="标题文本"/>
          <p:cNvSpPr txBox="1"/>
          <p:nvPr>
            <p:ph type="title" hasCustomPrompt="1"/>
          </p:nvPr>
        </p:nvSpPr>
        <p:spPr>
          <a:prstGeom prst="rect">
            <a:avLst/>
          </a:prstGeom>
        </p:spPr>
        <p:txBody>
          <a:bodyPr/>
          <a:lstStyle/>
          <a:p>
            <a:r>
              <a:t>标题文本</a:t>
            </a:r>
          </a:p>
        </p:txBody>
      </p:sp>
      <p:sp>
        <p:nvSpPr>
          <p:cNvPr id="21"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2"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29" name="标题文本"/>
          <p:cNvSpPr txBox="1"/>
          <p:nvPr>
            <p:ph type="title" hasCustomPrompt="1"/>
          </p:nvPr>
        </p:nvSpPr>
        <p:spPr>
          <a:xfrm>
            <a:off x="963334" y="4406901"/>
            <a:ext cx="10365901" cy="1362076"/>
          </a:xfrm>
          <a:prstGeom prst="rect">
            <a:avLst/>
          </a:prstGeom>
        </p:spPr>
        <p:txBody>
          <a:bodyPr anchor="t"/>
          <a:lstStyle>
            <a:lvl1pPr algn="l">
              <a:defRPr sz="4000" b="1" cap="all">
                <a:latin typeface="+mj-lt"/>
                <a:ea typeface="+mj-ea"/>
                <a:cs typeface="+mj-cs"/>
                <a:sym typeface="Helvetica"/>
              </a:defRPr>
            </a:lvl1pPr>
          </a:lstStyle>
          <a:p>
            <a:r>
              <a:t>标题文本</a:t>
            </a:r>
          </a:p>
        </p:txBody>
      </p:sp>
      <p:sp>
        <p:nvSpPr>
          <p:cNvPr id="30" name="正文级别 1…"/>
          <p:cNvSpPr txBox="1"/>
          <p:nvPr>
            <p:ph type="body" sz="quarter" idx="1" hasCustomPrompt="1"/>
          </p:nvPr>
        </p:nvSpPr>
        <p:spPr>
          <a:xfrm>
            <a:off x="963334" y="2906713"/>
            <a:ext cx="103659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31"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38" name="标题文本"/>
          <p:cNvSpPr txBox="1"/>
          <p:nvPr>
            <p:ph type="title" hasCustomPrompt="1"/>
          </p:nvPr>
        </p:nvSpPr>
        <p:spPr>
          <a:prstGeom prst="rect">
            <a:avLst/>
          </a:prstGeom>
        </p:spPr>
        <p:txBody>
          <a:bodyPr/>
          <a:lstStyle/>
          <a:p>
            <a:r>
              <a:t>标题文本</a:t>
            </a:r>
          </a:p>
        </p:txBody>
      </p:sp>
      <p:sp>
        <p:nvSpPr>
          <p:cNvPr id="39" name="正文级别 1…"/>
          <p:cNvSpPr txBox="1"/>
          <p:nvPr>
            <p:ph type="body" sz="half" idx="1" hasCustomPrompt="1"/>
          </p:nvPr>
        </p:nvSpPr>
        <p:spPr>
          <a:xfrm>
            <a:off x="813012" y="1600200"/>
            <a:ext cx="7217596" cy="4525964"/>
          </a:xfrm>
          <a:prstGeom prst="rect">
            <a:avLst/>
          </a:prstGeom>
        </p:spPr>
        <p:txBody>
          <a:bodyPr/>
          <a:lstStyle>
            <a:lvl1pPr>
              <a:spcBef>
                <a:spcPts val="600"/>
              </a:spcBef>
              <a:defRPr sz="2800"/>
            </a:lvl1pPr>
            <a:lvl2pPr marL="790575" indent="-333375">
              <a:spcBef>
                <a:spcPts val="600"/>
              </a:spcBef>
              <a:defRPr sz="2800"/>
            </a:lvl2pPr>
            <a:lvl3pPr marL="1234440" indent="-320040">
              <a:spcBef>
                <a:spcPts val="600"/>
              </a:spcBef>
              <a:defRPr sz="2800"/>
            </a:lvl3pPr>
            <a:lvl4pPr marL="1727200" indent="-355600">
              <a:spcBef>
                <a:spcPts val="600"/>
              </a:spcBef>
              <a:defRPr sz="2800"/>
            </a:lvl4pPr>
            <a:lvl5pPr marL="2184400" indent="-355600">
              <a:spcBef>
                <a:spcPts val="600"/>
              </a:spcBef>
              <a:defRPr sz="2800"/>
            </a:lvl5pPr>
          </a:lstStyle>
          <a:p>
            <a:r>
              <a:t>正文级别 1</a:t>
            </a:r>
          </a:p>
          <a:p>
            <a:pPr lvl="1"/>
            <a:r>
              <a:t>正文级别 2</a:t>
            </a:r>
          </a:p>
          <a:p>
            <a:pPr lvl="2"/>
            <a:r>
              <a:t>正文级别 3</a:t>
            </a:r>
          </a:p>
          <a:p>
            <a:pPr lvl="3"/>
            <a:r>
              <a:t>正文级别 4</a:t>
            </a:r>
          </a:p>
          <a:p>
            <a:pPr lvl="4"/>
            <a:r>
              <a:t>正文级别 5</a:t>
            </a:r>
          </a:p>
        </p:txBody>
      </p:sp>
      <p:sp>
        <p:nvSpPr>
          <p:cNvPr id="40"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47" name="标题文本"/>
          <p:cNvSpPr txBox="1"/>
          <p:nvPr>
            <p:ph type="title" hasCustomPrompt="1"/>
          </p:nvPr>
        </p:nvSpPr>
        <p:spPr>
          <a:prstGeom prst="rect">
            <a:avLst/>
          </a:prstGeom>
        </p:spPr>
        <p:txBody>
          <a:bodyPr/>
          <a:lstStyle/>
          <a:p>
            <a:r>
              <a:t>标题文本</a:t>
            </a:r>
          </a:p>
        </p:txBody>
      </p:sp>
      <p:sp>
        <p:nvSpPr>
          <p:cNvPr id="48" name="正文级别 1…"/>
          <p:cNvSpPr txBox="1"/>
          <p:nvPr>
            <p:ph type="body" sz="quarter" idx="1" hasCustomPrompt="1"/>
          </p:nvPr>
        </p:nvSpPr>
        <p:spPr>
          <a:xfrm>
            <a:off x="609759" y="1535112"/>
            <a:ext cx="5388320" cy="639763"/>
          </a:xfrm>
          <a:prstGeom prst="rect">
            <a:avLst/>
          </a:prstGeom>
        </p:spPr>
        <p:txBody>
          <a:bodyPr anchor="b"/>
          <a:lstStyle>
            <a:lvl1pPr marL="0" indent="0">
              <a:spcBef>
                <a:spcPts val="500"/>
              </a:spcBef>
              <a:buSzTx/>
              <a:buFontTx/>
              <a:buNone/>
              <a:defRPr sz="2400" b="1">
                <a:latin typeface="+mj-lt"/>
                <a:ea typeface="+mj-ea"/>
                <a:cs typeface="+mj-cs"/>
                <a:sym typeface="Helvetica"/>
              </a:defRPr>
            </a:lvl1pPr>
            <a:lvl2pPr marL="0" indent="457200">
              <a:spcBef>
                <a:spcPts val="500"/>
              </a:spcBef>
              <a:buSzTx/>
              <a:buFontTx/>
              <a:buNone/>
              <a:defRPr sz="2400" b="1">
                <a:latin typeface="+mj-lt"/>
                <a:ea typeface="+mj-ea"/>
                <a:cs typeface="+mj-cs"/>
                <a:sym typeface="Helvetica"/>
              </a:defRPr>
            </a:lvl2pPr>
            <a:lvl3pPr marL="0" indent="914400">
              <a:spcBef>
                <a:spcPts val="500"/>
              </a:spcBef>
              <a:buSzTx/>
              <a:buFontTx/>
              <a:buNone/>
              <a:defRPr sz="2400" b="1">
                <a:latin typeface="+mj-lt"/>
                <a:ea typeface="+mj-ea"/>
                <a:cs typeface="+mj-cs"/>
                <a:sym typeface="Helvetica"/>
              </a:defRPr>
            </a:lvl3pPr>
            <a:lvl4pPr marL="0" indent="1371600">
              <a:spcBef>
                <a:spcPts val="500"/>
              </a:spcBef>
              <a:buSzTx/>
              <a:buFontTx/>
              <a:buNone/>
              <a:defRPr sz="2400" b="1">
                <a:latin typeface="+mj-lt"/>
                <a:ea typeface="+mj-ea"/>
                <a:cs typeface="+mj-cs"/>
                <a:sym typeface="Helvetica"/>
              </a:defRPr>
            </a:lvl4pPr>
            <a:lvl5pPr marL="0" indent="1828800">
              <a:spcBef>
                <a:spcPts val="500"/>
              </a:spcBef>
              <a:buSzTx/>
              <a:buFontTx/>
              <a:buNone/>
              <a:defRPr sz="2400" b="1">
                <a:latin typeface="+mj-lt"/>
                <a:ea typeface="+mj-ea"/>
                <a:cs typeface="+mj-cs"/>
                <a:sym typeface="Helvetica"/>
              </a:defRPr>
            </a:lvl5pPr>
          </a:lstStyle>
          <a:p>
            <a:r>
              <a:t>正文级别 1</a:t>
            </a:r>
          </a:p>
          <a:p>
            <a:pPr lvl="1"/>
            <a:r>
              <a:t>正文级别 2</a:t>
            </a:r>
          </a:p>
          <a:p>
            <a:pPr lvl="2"/>
            <a:r>
              <a:t>正文级别 3</a:t>
            </a:r>
          </a:p>
          <a:p>
            <a:pPr lvl="3"/>
            <a:r>
              <a:t>正文级别 4</a:t>
            </a:r>
          </a:p>
          <a:p>
            <a:pPr lvl="4"/>
            <a:r>
              <a:t>正文级别 5</a:t>
            </a:r>
          </a:p>
        </p:txBody>
      </p:sp>
      <p:sp>
        <p:nvSpPr>
          <p:cNvPr id="49" name="文本占位符 4"/>
          <p:cNvSpPr/>
          <p:nvPr>
            <p:ph type="body" sz="quarter" idx="13"/>
          </p:nvPr>
        </p:nvSpPr>
        <p:spPr>
          <a:xfrm>
            <a:off x="6194980" y="1535112"/>
            <a:ext cx="5390438" cy="639763"/>
          </a:xfrm>
          <a:prstGeom prst="rect">
            <a:avLst/>
          </a:prstGeom>
        </p:spPr>
        <p:txBody>
          <a:bodyPr anchor="b"/>
          <a:lstStyle/>
          <a:p>
            <a:pPr marL="0" indent="0">
              <a:spcBef>
                <a:spcPts val="500"/>
              </a:spcBef>
              <a:buSzTx/>
              <a:buFontTx/>
              <a:buNone/>
              <a:defRPr sz="2400" b="1">
                <a:latin typeface="+mj-lt"/>
                <a:ea typeface="+mj-ea"/>
                <a:cs typeface="+mj-cs"/>
                <a:sym typeface="Helvetica"/>
              </a:defRPr>
            </a:pPr>
          </a:p>
        </p:txBody>
      </p:sp>
      <p:sp>
        <p:nvSpPr>
          <p:cNvPr id="50"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57" name="标题文本"/>
          <p:cNvSpPr txBox="1"/>
          <p:nvPr>
            <p:ph type="title" hasCustomPrompt="1"/>
          </p:nvPr>
        </p:nvSpPr>
        <p:spPr>
          <a:prstGeom prst="rect">
            <a:avLst/>
          </a:prstGeom>
        </p:spPr>
        <p:txBody>
          <a:bodyPr/>
          <a:lstStyle/>
          <a:p>
            <a:r>
              <a:t>标题文本</a:t>
            </a:r>
          </a:p>
        </p:txBody>
      </p:sp>
      <p:sp>
        <p:nvSpPr>
          <p:cNvPr id="58"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65"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72" name="标题文本"/>
          <p:cNvSpPr txBox="1"/>
          <p:nvPr>
            <p:ph type="title" hasCustomPrompt="1"/>
          </p:nvPr>
        </p:nvSpPr>
        <p:spPr>
          <a:xfrm>
            <a:off x="609759" y="273050"/>
            <a:ext cx="4012130" cy="1162050"/>
          </a:xfrm>
          <a:prstGeom prst="rect">
            <a:avLst/>
          </a:prstGeom>
        </p:spPr>
        <p:txBody>
          <a:bodyPr anchor="b"/>
          <a:lstStyle>
            <a:lvl1pPr algn="l">
              <a:defRPr sz="2000" b="1">
                <a:latin typeface="+mj-lt"/>
                <a:ea typeface="+mj-ea"/>
                <a:cs typeface="+mj-cs"/>
                <a:sym typeface="Helvetica"/>
              </a:defRPr>
            </a:lvl1pPr>
          </a:lstStyle>
          <a:p>
            <a:r>
              <a:t>标题文本</a:t>
            </a:r>
          </a:p>
        </p:txBody>
      </p:sp>
      <p:sp>
        <p:nvSpPr>
          <p:cNvPr id="73" name="正文级别 1…"/>
          <p:cNvSpPr txBox="1"/>
          <p:nvPr>
            <p:ph type="body" idx="1" hasCustomPrompt="1"/>
          </p:nvPr>
        </p:nvSpPr>
        <p:spPr>
          <a:xfrm>
            <a:off x="4767974" y="273050"/>
            <a:ext cx="6817443" cy="5853114"/>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74" name="文本占位符 3"/>
          <p:cNvSpPr/>
          <p:nvPr>
            <p:ph type="body" sz="half" idx="13"/>
          </p:nvPr>
        </p:nvSpPr>
        <p:spPr>
          <a:xfrm>
            <a:off x="609758" y="1435101"/>
            <a:ext cx="4012131" cy="4691063"/>
          </a:xfrm>
          <a:prstGeom prst="rect">
            <a:avLst/>
          </a:prstGeom>
        </p:spPr>
        <p:txBody>
          <a:bodyPr/>
          <a:lstStyle/>
          <a:p>
            <a:pPr marL="0" indent="0">
              <a:spcBef>
                <a:spcPts val="300"/>
              </a:spcBef>
              <a:buSzTx/>
              <a:buFontTx/>
              <a:buNone/>
              <a:defRPr sz="1400"/>
            </a:pPr>
          </a:p>
        </p:txBody>
      </p:sp>
      <p:sp>
        <p:nvSpPr>
          <p:cNvPr id="75"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82" name="标题文本"/>
          <p:cNvSpPr txBox="1"/>
          <p:nvPr>
            <p:ph type="title" hasCustomPrompt="1"/>
          </p:nvPr>
        </p:nvSpPr>
        <p:spPr>
          <a:xfrm>
            <a:off x="2390339" y="4800600"/>
            <a:ext cx="7317107" cy="566738"/>
          </a:xfrm>
          <a:prstGeom prst="rect">
            <a:avLst/>
          </a:prstGeom>
        </p:spPr>
        <p:txBody>
          <a:bodyPr anchor="b"/>
          <a:lstStyle>
            <a:lvl1pPr algn="l">
              <a:defRPr sz="2000" b="1">
                <a:latin typeface="+mj-lt"/>
                <a:ea typeface="+mj-ea"/>
                <a:cs typeface="+mj-cs"/>
                <a:sym typeface="Helvetica"/>
              </a:defRPr>
            </a:lvl1pPr>
          </a:lstStyle>
          <a:p>
            <a:r>
              <a:t>标题文本</a:t>
            </a:r>
          </a:p>
        </p:txBody>
      </p:sp>
      <p:sp>
        <p:nvSpPr>
          <p:cNvPr id="83" name="图片占位符 2"/>
          <p:cNvSpPr/>
          <p:nvPr>
            <p:ph type="pic" sz="half" idx="13"/>
          </p:nvPr>
        </p:nvSpPr>
        <p:spPr>
          <a:xfrm>
            <a:off x="2390339" y="612775"/>
            <a:ext cx="7317107" cy="4114800"/>
          </a:xfrm>
          <a:prstGeom prst="rect">
            <a:avLst/>
          </a:prstGeom>
        </p:spPr>
        <p:txBody>
          <a:bodyPr lIns="91439" rIns="91439">
            <a:noAutofit/>
          </a:bodyPr>
          <a:lstStyle/>
          <a:p/>
        </p:txBody>
      </p:sp>
      <p:sp>
        <p:nvSpPr>
          <p:cNvPr id="84" name="正文级别 1…"/>
          <p:cNvSpPr txBox="1"/>
          <p:nvPr>
            <p:ph type="body" sz="quarter" idx="1" hasCustomPrompt="1"/>
          </p:nvPr>
        </p:nvSpPr>
        <p:spPr>
          <a:xfrm>
            <a:off x="2390339" y="5367337"/>
            <a:ext cx="7317107"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r>
              <a:t>正文级别 1</a:t>
            </a:r>
          </a:p>
          <a:p>
            <a:pPr lvl="1"/>
            <a:r>
              <a:t>正文级别 2</a:t>
            </a:r>
          </a:p>
          <a:p>
            <a:pPr lvl="2"/>
            <a:r>
              <a:t>正文级别 3</a:t>
            </a:r>
          </a:p>
          <a:p>
            <a:pPr lvl="3"/>
            <a:r>
              <a:t>正文级别 4</a:t>
            </a:r>
          </a:p>
          <a:p>
            <a:pPr lvl="4"/>
            <a:r>
              <a:t>正文级别 5</a:t>
            </a:r>
          </a:p>
        </p:txBody>
      </p:sp>
      <p:sp>
        <p:nvSpPr>
          <p:cNvPr id="85"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image" Target="../media/image1.pn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0"/>
          <a:srcRect/>
          <a:stretch>
            <a:fillRect/>
          </a:stretch>
        </a:blipFill>
        <a:effectLst/>
      </p:bgPr>
    </p:bg>
    <p:spTree>
      <p:nvGrpSpPr>
        <p:cNvPr id="1" name=""/>
        <p:cNvGrpSpPr/>
        <p:nvPr/>
      </p:nvGrpSpPr>
      <p:grpSpPr>
        <a:xfrm>
          <a:off x="0" y="0"/>
          <a:ext cx="0" cy="0"/>
          <a:chOff x="0" y="0"/>
          <a:chExt cx="0" cy="0"/>
        </a:xfrm>
      </p:grpSpPr>
      <p:sp>
        <p:nvSpPr>
          <p:cNvPr id="2" name="标题文本"/>
          <p:cNvSpPr txBox="1"/>
          <p:nvPr>
            <p:ph type="title"/>
          </p:nvPr>
        </p:nvSpPr>
        <p:spPr>
          <a:xfrm>
            <a:off x="609759" y="274638"/>
            <a:ext cx="10975658" cy="1143001"/>
          </a:xfrm>
          <a:prstGeom prst="rect">
            <a:avLst/>
          </a:prstGeom>
          <a:ln w="12700">
            <a:miter lim="400000"/>
          </a:ln>
        </p:spPr>
        <p:txBody>
          <a:bodyPr lIns="45719" rIns="45719" anchor="ctr">
            <a:normAutofit/>
          </a:bodyPr>
          <a:lstStyle/>
          <a:p>
            <a:r>
              <a:t>标题文本</a:t>
            </a:r>
          </a:p>
        </p:txBody>
      </p:sp>
      <p:sp>
        <p:nvSpPr>
          <p:cNvPr id="3" name="正文级别 1…"/>
          <p:cNvSpPr txBox="1"/>
          <p:nvPr>
            <p:ph type="body" idx="1"/>
          </p:nvPr>
        </p:nvSpPr>
        <p:spPr>
          <a:xfrm>
            <a:off x="609759" y="1600200"/>
            <a:ext cx="10975658" cy="4525964"/>
          </a:xfrm>
          <a:prstGeom prst="rect">
            <a:avLst/>
          </a:prstGeom>
          <a:ln w="12700">
            <a:miter lim="400000"/>
          </a:ln>
        </p:spPr>
        <p:txBody>
          <a:bodyPr lIns="45719" rIns="45719">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p:nvPr>
            <p:ph type="sldNum" sz="quarter" idx="2"/>
          </p:nvPr>
        </p:nvSpPr>
        <p:spPr>
          <a:xfrm>
            <a:off x="11326792" y="6414761"/>
            <a:ext cx="258625" cy="248306"/>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txStyles>
    <p:titleStyle>
      <a:lvl1pPr marL="0" marR="0" indent="0" algn="ctr" defTabSz="914400" rtl="0" latinLnBrk="0">
        <a:lnSpc>
          <a:spcPct val="100000"/>
        </a:lnSpc>
        <a:spcBef>
          <a:spcPts val="0"/>
        </a:spcBef>
        <a:spcAft>
          <a:spcPts val="0"/>
        </a:spcAft>
        <a:buClrTx/>
        <a:buSzTx/>
        <a:buFontTx/>
        <a:buNone/>
        <a:defRPr sz="4400" b="0" i="0" u="none" strike="noStrike" cap="none" spc="0" baseline="0">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defRPr sz="4400" b="0" i="0" u="none" strike="noStrike" cap="none" spc="0" baseline="0">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defRPr sz="4400" b="0" i="0" u="none" strike="noStrike" cap="none" spc="0" baseline="0">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defRPr sz="4400" b="0" i="0" u="none" strike="noStrike" cap="none" spc="0" baseline="0">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defRPr sz="4400" b="0" i="0" u="none" strike="noStrike" cap="none" spc="0" baseline="0">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defRPr sz="4400" b="0" i="0" u="none" strike="noStrike" cap="none" spc="0" baseline="0">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defRPr sz="4400" b="0" i="0" u="none" strike="noStrike" cap="none" spc="0" baseline="0">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defRPr sz="4400" b="0" i="0" u="none" strike="noStrike" cap="none" spc="0" baseline="0">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defRPr sz="4400" b="0" i="0" u="none" strike="noStrike" cap="none" spc="0" baseline="0">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panose="020B0604020202090204"/>
        <a:buChar char="•"/>
        <a:defRPr sz="3200" b="0" i="0" u="none" strike="noStrike" cap="none" spc="0" baseline="0">
          <a:solidFill>
            <a:srgbClr val="000000"/>
          </a:solidFill>
          <a:uFillTx/>
          <a:latin typeface="+mn-lt"/>
          <a:ea typeface="+mn-ea"/>
          <a:cs typeface="+mn-cs"/>
          <a:sym typeface="Calibri"/>
        </a:defRPr>
      </a:lvl1pPr>
      <a:lvl2pPr marL="783590" marR="0" indent="-326390" algn="l" defTabSz="914400" rtl="0" latinLnBrk="0">
        <a:lnSpc>
          <a:spcPct val="100000"/>
        </a:lnSpc>
        <a:spcBef>
          <a:spcPts val="700"/>
        </a:spcBef>
        <a:spcAft>
          <a:spcPts val="0"/>
        </a:spcAft>
        <a:buClrTx/>
        <a:buSzPct val="100000"/>
        <a:buFont typeface="Arial" panose="020B0604020202090204"/>
        <a:buChar char="–"/>
        <a:defRPr sz="3200" b="0" i="0" u="none" strike="noStrike" cap="none" spc="0" baseline="0">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panose="020B0604020202090204"/>
        <a:buChar char="•"/>
        <a:defRPr sz="3200" b="0" i="0" u="none" strike="noStrike" cap="none" spc="0" baseline="0">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panose="020B0604020202090204"/>
        <a:buChar char="–"/>
        <a:defRPr sz="3200" b="0" i="0" u="none" strike="noStrike" cap="none" spc="0" baseline="0">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panose="020B0604020202090204"/>
        <a:buChar char="»"/>
        <a:defRPr sz="3200" b="0" i="0" u="none" strike="noStrike" cap="none" spc="0" baseline="0">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panose="020B0604020202090204"/>
        <a:buChar char="•"/>
        <a:defRPr sz="3200" b="0" i="0" u="none" strike="noStrike" cap="none" spc="0" baseline="0">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panose="020B0604020202090204"/>
        <a:buChar char="•"/>
        <a:defRPr sz="3200" b="0" i="0" u="none" strike="noStrike" cap="none" spc="0" baseline="0">
          <a:solidFill>
            <a:srgbClr val="000000"/>
          </a:solidFill>
          <a:uFillTx/>
          <a:latin typeface="+mn-lt"/>
          <a:ea typeface="+mn-ea"/>
          <a:cs typeface="+mn-cs"/>
          <a:sym typeface="Calibri"/>
        </a:defRPr>
      </a:lvl7pPr>
      <a:lvl8pPr marL="3566160" marR="0" indent="-365760" algn="l" defTabSz="914400" rtl="0" latinLnBrk="0">
        <a:lnSpc>
          <a:spcPct val="100000"/>
        </a:lnSpc>
        <a:spcBef>
          <a:spcPts val="700"/>
        </a:spcBef>
        <a:spcAft>
          <a:spcPts val="0"/>
        </a:spcAft>
        <a:buClrTx/>
        <a:buSzPct val="100000"/>
        <a:buFont typeface="Arial" panose="020B0604020202090204"/>
        <a:buChar char="•"/>
        <a:defRPr sz="3200" b="0" i="0" u="none" strike="noStrike" cap="none" spc="0" baseline="0">
          <a:solidFill>
            <a:srgbClr val="000000"/>
          </a:solidFill>
          <a:uFillTx/>
          <a:latin typeface="+mn-lt"/>
          <a:ea typeface="+mn-ea"/>
          <a:cs typeface="+mn-cs"/>
          <a:sym typeface="Calibri"/>
        </a:defRPr>
      </a:lvl8pPr>
      <a:lvl9pPr marL="4023360" marR="0" indent="-365760" algn="l" defTabSz="914400" rtl="0" latinLnBrk="0">
        <a:lnSpc>
          <a:spcPct val="100000"/>
        </a:lnSpc>
        <a:spcBef>
          <a:spcPts val="700"/>
        </a:spcBef>
        <a:spcAft>
          <a:spcPts val="0"/>
        </a:spcAft>
        <a:buClrTx/>
        <a:buSzPct val="100000"/>
        <a:buFont typeface="Arial" panose="020B0604020202090204"/>
        <a:buChar char="•"/>
        <a:defRPr sz="32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 Id="rId3" Type="http://schemas.openxmlformats.org/officeDocument/2006/relationships/image" Target="../media/image2.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7.png"/><Relationship Id="rId1"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tiff"/></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png"/><Relationship Id="rId1" Type="http://schemas.openxmlformats.org/officeDocument/2006/relationships/image" Target="../media/image30.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tiff"/></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6.jpeg"/><Relationship Id="rId1" Type="http://schemas.openxmlformats.org/officeDocument/2006/relationships/image" Target="../media/image35.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 name="media1.mp3"/>
          <p:cNvPicPr/>
          <p:nvPr>
            <a:audioFile r:link="rId1"/>
            <p:extLst>
              <p:ext uri="{DAA4B4D4-6D71-4841-9C94-3DE7FCFB9230}">
                <p14:media xmlns:p14="http://schemas.microsoft.com/office/powerpoint/2010/main" r:embed="rId2"/>
              </p:ext>
            </p:extLst>
          </p:nvPr>
        </p:nvPicPr>
        <p:blipFill>
          <a:blip r:embed="rId3"/>
          <a:stretch>
            <a:fillRect/>
          </a:stretch>
        </p:blipFill>
        <p:spPr>
          <a:xfrm>
            <a:off x="0" y="0"/>
            <a:ext cx="571500" cy="571500"/>
          </a:xfrm>
          <a:prstGeom prst="rect">
            <a:avLst/>
          </a:prstGeom>
        </p:spPr>
      </p:pic>
      <p:sp>
        <p:nvSpPr>
          <p:cNvPr id="95" name="TextBox 143"/>
          <p:cNvSpPr txBox="1"/>
          <p:nvPr/>
        </p:nvSpPr>
        <p:spPr>
          <a:xfrm>
            <a:off x="13128082" y="5333848"/>
            <a:ext cx="789941" cy="408941"/>
          </a:xfrm>
          <a:prstGeom prst="rect">
            <a:avLst/>
          </a:prstGeom>
          <a:ln w="12700">
            <a:miter lim="400000"/>
          </a:ln>
        </p:spPr>
        <p:txBody>
          <a:bodyPr wrap="none" lIns="45719" rIns="45719">
            <a:spAutoFit/>
          </a:bodyPr>
          <a:lstStyle>
            <a:lvl1pPr>
              <a:defRPr>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延时符</a:t>
            </a:r>
            <a:endParaRPr>
              <a:latin typeface="+mj-lt"/>
              <a:ea typeface="+mj-ea"/>
              <a:cs typeface="+mj-cs"/>
              <a:sym typeface="Helvetica"/>
            </a:endParaRPr>
          </a:p>
        </p:txBody>
      </p:sp>
      <p:pic>
        <p:nvPicPr>
          <p:cNvPr id="96" name="图片 63" descr="图片 63"/>
          <p:cNvPicPr>
            <a:picLocks noChangeAspect="1"/>
          </p:cNvPicPr>
          <p:nvPr/>
        </p:nvPicPr>
        <p:blipFill>
          <a:blip r:embed="rId4"/>
          <a:stretch>
            <a:fillRect/>
          </a:stretch>
        </p:blipFill>
        <p:spPr>
          <a:xfrm>
            <a:off x="6082113" y="-27074"/>
            <a:ext cx="6113199" cy="4307610"/>
          </a:xfrm>
          <a:prstGeom prst="rect">
            <a:avLst/>
          </a:prstGeom>
          <a:ln w="12700">
            <a:miter lim="400000"/>
            <a:headEnd/>
            <a:tailEnd/>
          </a:ln>
        </p:spPr>
      </p:pic>
      <p:pic>
        <p:nvPicPr>
          <p:cNvPr id="97" name="图片 64" descr="图片 64"/>
          <p:cNvPicPr>
            <a:picLocks noChangeAspect="1"/>
          </p:cNvPicPr>
          <p:nvPr/>
        </p:nvPicPr>
        <p:blipFill>
          <a:blip r:embed="rId4"/>
          <a:stretch>
            <a:fillRect/>
          </a:stretch>
        </p:blipFill>
        <p:spPr>
          <a:xfrm>
            <a:off x="-15877" y="68"/>
            <a:ext cx="6097591" cy="4308739"/>
          </a:xfrm>
          <a:prstGeom prst="rect">
            <a:avLst/>
          </a:prstGeom>
          <a:ln w="12700">
            <a:miter lim="400000"/>
            <a:headEnd/>
            <a:tailEnd/>
          </a:ln>
        </p:spPr>
      </p:pic>
      <p:sp>
        <p:nvSpPr>
          <p:cNvPr id="98" name="矩形 65"/>
          <p:cNvSpPr/>
          <p:nvPr/>
        </p:nvSpPr>
        <p:spPr>
          <a:xfrm>
            <a:off x="-2" y="3789040"/>
            <a:ext cx="12195176" cy="3068960"/>
          </a:xfrm>
          <a:prstGeom prst="rect">
            <a:avLst/>
          </a:prstGeom>
          <a:solidFill>
            <a:srgbClr val="46CEAE"/>
          </a:solidFill>
          <a:ln w="12700">
            <a:miter lim="400000"/>
          </a:ln>
        </p:spPr>
        <p:txBody>
          <a:bodyPr lIns="45719" rIns="45719" anchor="ctr"/>
          <a:lstStyle/>
          <a:p>
            <a:pPr algn="ctr">
              <a:defRPr>
                <a:solidFill>
                  <a:srgbClr val="FFFFFF"/>
                </a:solidFill>
              </a:defRPr>
            </a:pPr>
          </a:p>
        </p:txBody>
      </p:sp>
      <p:sp>
        <p:nvSpPr>
          <p:cNvPr id="99" name="等腰三角形 66"/>
          <p:cNvSpPr/>
          <p:nvPr/>
        </p:nvSpPr>
        <p:spPr>
          <a:xfrm flipV="1">
            <a:off x="5662412" y="-27384"/>
            <a:ext cx="828619" cy="406627"/>
          </a:xfrm>
          <a:prstGeom prst="triangle">
            <a:avLst/>
          </a:prstGeom>
          <a:solidFill>
            <a:srgbClr val="46CEAE"/>
          </a:solidFill>
          <a:ln w="12700">
            <a:miter lim="400000"/>
          </a:ln>
        </p:spPr>
        <p:txBody>
          <a:bodyPr lIns="45719" rIns="45719" anchor="ctr"/>
          <a:lstStyle/>
          <a:p>
            <a:pPr algn="ctr">
              <a:defRPr>
                <a:solidFill>
                  <a:srgbClr val="FFFFFF"/>
                </a:solidFill>
              </a:defRPr>
            </a:pPr>
          </a:p>
        </p:txBody>
      </p:sp>
      <p:sp>
        <p:nvSpPr>
          <p:cNvPr id="100" name="文本框 28"/>
          <p:cNvSpPr txBox="1"/>
          <p:nvPr/>
        </p:nvSpPr>
        <p:spPr>
          <a:xfrm>
            <a:off x="4416380" y="2239784"/>
            <a:ext cx="3202966" cy="828041"/>
          </a:xfrm>
          <a:prstGeom prst="rect">
            <a:avLst/>
          </a:prstGeom>
          <a:ln w="12700">
            <a:miter lim="400000"/>
          </a:ln>
        </p:spPr>
        <p:txBody>
          <a:bodyPr wrap="none" lIns="45719" rIns="45719">
            <a:spAutoFit/>
          </a:bodyPr>
          <a:lstStyle/>
          <a:p>
            <a:pPr algn="ctr">
              <a:defRPr sz="2400" b="1">
                <a:solidFill>
                  <a:srgbClr val="00A89B"/>
                </a:solidFill>
                <a:latin typeface="微软雅黑"/>
                <a:ea typeface="微软雅黑"/>
                <a:cs typeface="微软雅黑"/>
                <a:sym typeface="微软雅黑"/>
              </a:defRPr>
            </a:pPr>
            <a:r>
              <a:t>杭州电子科技大学</a:t>
            </a:r>
          </a:p>
          <a:p>
            <a:pPr algn="ctr">
              <a:defRPr b="1">
                <a:solidFill>
                  <a:srgbClr val="00A89B"/>
                </a:solidFill>
                <a:latin typeface="微软雅黑"/>
                <a:ea typeface="微软雅黑"/>
                <a:cs typeface="微软雅黑"/>
                <a:sym typeface="微软雅黑"/>
              </a:defRPr>
            </a:pPr>
            <a:r>
              <a:t>电子信息学院  电子科学与技术</a:t>
            </a:r>
          </a:p>
        </p:txBody>
      </p:sp>
      <p:sp>
        <p:nvSpPr>
          <p:cNvPr id="105" name="TextBox 7"/>
          <p:cNvSpPr txBox="1"/>
          <p:nvPr/>
        </p:nvSpPr>
        <p:spPr>
          <a:xfrm>
            <a:off x="19531" y="4005064"/>
            <a:ext cx="12084104" cy="850901"/>
          </a:xfrm>
          <a:prstGeom prst="rect">
            <a:avLst/>
          </a:prstGeom>
          <a:ln w="12700">
            <a:miter lim="400000"/>
          </a:ln>
        </p:spPr>
        <p:txBody>
          <a:bodyPr lIns="0" tIns="0" rIns="0" bIns="0">
            <a:spAutoFit/>
          </a:bodyPr>
          <a:lstStyle>
            <a:lvl1pPr algn="ctr">
              <a:defRPr sz="4800" b="1">
                <a:solidFill>
                  <a:srgbClr val="FFFFFF"/>
                </a:solidFill>
                <a:latin typeface="微软雅黑"/>
                <a:ea typeface="微软雅黑"/>
                <a:cs typeface="微软雅黑"/>
                <a:sym typeface="微软雅黑"/>
              </a:defRPr>
            </a:lvl1pPr>
          </a:lstStyle>
          <a:p>
            <a:r>
              <a:t>智能商用油烟机系统设计及关键技术研究</a:t>
            </a:r>
          </a:p>
        </p:txBody>
      </p:sp>
      <p:sp>
        <p:nvSpPr>
          <p:cNvPr id="106" name="直接连接符 76"/>
          <p:cNvSpPr/>
          <p:nvPr/>
        </p:nvSpPr>
        <p:spPr>
          <a:xfrm>
            <a:off x="3569686" y="4855787"/>
            <a:ext cx="4976305" cy="1"/>
          </a:xfrm>
          <a:prstGeom prst="line">
            <a:avLst/>
          </a:prstGeom>
          <a:ln w="19050">
            <a:solidFill>
              <a:srgbClr val="FFFFFF"/>
            </a:solidFill>
            <a:prstDash val="sysDash"/>
          </a:ln>
        </p:spPr>
        <p:txBody>
          <a:bodyPr lIns="45719" rIns="45719"/>
          <a:lstStyle/>
          <a:p/>
        </p:txBody>
      </p:sp>
      <p:grpSp>
        <p:nvGrpSpPr>
          <p:cNvPr id="109" name="组合 78"/>
          <p:cNvGrpSpPr/>
          <p:nvPr/>
        </p:nvGrpSpPr>
        <p:grpSpPr>
          <a:xfrm>
            <a:off x="4081362" y="5245598"/>
            <a:ext cx="663127" cy="663127"/>
            <a:chOff x="0" y="0"/>
            <a:chExt cx="663125" cy="663125"/>
          </a:xfrm>
        </p:grpSpPr>
        <p:sp>
          <p:nvSpPr>
            <p:cNvPr id="107" name="椭圆 79"/>
            <p:cNvSpPr/>
            <p:nvPr/>
          </p:nvSpPr>
          <p:spPr>
            <a:xfrm>
              <a:off x="0" y="0"/>
              <a:ext cx="663126" cy="663126"/>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08" name="Freeform 126"/>
            <p:cNvSpPr/>
            <p:nvPr/>
          </p:nvSpPr>
          <p:spPr>
            <a:xfrm>
              <a:off x="183057" y="145735"/>
              <a:ext cx="297013" cy="371655"/>
            </a:xfrm>
            <a:custGeom>
              <a:avLst/>
              <a:gdLst/>
              <a:ahLst/>
              <a:cxnLst>
                <a:cxn ang="0">
                  <a:pos x="wd2" y="hd2"/>
                </a:cxn>
                <a:cxn ang="5400000">
                  <a:pos x="wd2" y="hd2"/>
                </a:cxn>
                <a:cxn ang="10800000">
                  <a:pos x="wd2" y="hd2"/>
                </a:cxn>
                <a:cxn ang="16200000">
                  <a:pos x="wd2" y="hd2"/>
                </a:cxn>
              </a:cxnLst>
              <a:rect l="0" t="0" r="r" b="b"/>
              <a:pathLst>
                <a:path w="21600" h="21600" extrusionOk="0">
                  <a:moveTo>
                    <a:pt x="1067" y="5774"/>
                  </a:moveTo>
                  <a:cubicBezTo>
                    <a:pt x="12800" y="5774"/>
                    <a:pt x="12800" y="5774"/>
                    <a:pt x="12800" y="5774"/>
                  </a:cubicBezTo>
                  <a:cubicBezTo>
                    <a:pt x="12800" y="10265"/>
                    <a:pt x="12800" y="10265"/>
                    <a:pt x="12800" y="10265"/>
                  </a:cubicBezTo>
                  <a:cubicBezTo>
                    <a:pt x="1067" y="10265"/>
                    <a:pt x="1067" y="10265"/>
                    <a:pt x="1067" y="10265"/>
                  </a:cubicBezTo>
                  <a:cubicBezTo>
                    <a:pt x="533" y="10265"/>
                    <a:pt x="0" y="9838"/>
                    <a:pt x="0" y="9410"/>
                  </a:cubicBezTo>
                  <a:cubicBezTo>
                    <a:pt x="0" y="6630"/>
                    <a:pt x="0" y="6630"/>
                    <a:pt x="0" y="6630"/>
                  </a:cubicBezTo>
                  <a:cubicBezTo>
                    <a:pt x="0" y="6202"/>
                    <a:pt x="533" y="5774"/>
                    <a:pt x="1067" y="5774"/>
                  </a:cubicBezTo>
                  <a:close/>
                  <a:moveTo>
                    <a:pt x="15467" y="19248"/>
                  </a:moveTo>
                  <a:cubicBezTo>
                    <a:pt x="21600" y="19248"/>
                    <a:pt x="21600" y="19248"/>
                    <a:pt x="21600" y="19248"/>
                  </a:cubicBezTo>
                  <a:cubicBezTo>
                    <a:pt x="21600" y="20958"/>
                    <a:pt x="21600" y="20958"/>
                    <a:pt x="21600" y="20958"/>
                  </a:cubicBezTo>
                  <a:cubicBezTo>
                    <a:pt x="15467" y="20958"/>
                    <a:pt x="15467" y="20958"/>
                    <a:pt x="15467" y="20958"/>
                  </a:cubicBezTo>
                  <a:cubicBezTo>
                    <a:pt x="15467" y="19248"/>
                    <a:pt x="15467" y="19248"/>
                    <a:pt x="15467" y="19248"/>
                  </a:cubicBezTo>
                  <a:close/>
                  <a:moveTo>
                    <a:pt x="14133" y="20958"/>
                  </a:moveTo>
                  <a:cubicBezTo>
                    <a:pt x="14133" y="21600"/>
                    <a:pt x="14133" y="21600"/>
                    <a:pt x="14133" y="21600"/>
                  </a:cubicBezTo>
                  <a:cubicBezTo>
                    <a:pt x="7733" y="21600"/>
                    <a:pt x="7733" y="21600"/>
                    <a:pt x="7733" y="21600"/>
                  </a:cubicBezTo>
                  <a:cubicBezTo>
                    <a:pt x="7733" y="20958"/>
                    <a:pt x="7733" y="20958"/>
                    <a:pt x="7733" y="20958"/>
                  </a:cubicBezTo>
                  <a:cubicBezTo>
                    <a:pt x="0" y="20958"/>
                    <a:pt x="0" y="20958"/>
                    <a:pt x="0" y="20958"/>
                  </a:cubicBezTo>
                  <a:cubicBezTo>
                    <a:pt x="0" y="19248"/>
                    <a:pt x="0" y="19248"/>
                    <a:pt x="0" y="19248"/>
                  </a:cubicBezTo>
                  <a:cubicBezTo>
                    <a:pt x="7733" y="19248"/>
                    <a:pt x="7733" y="19248"/>
                    <a:pt x="7733" y="19248"/>
                  </a:cubicBezTo>
                  <a:cubicBezTo>
                    <a:pt x="7733" y="18606"/>
                    <a:pt x="7733" y="18606"/>
                    <a:pt x="7733" y="18606"/>
                  </a:cubicBezTo>
                  <a:cubicBezTo>
                    <a:pt x="10133" y="18606"/>
                    <a:pt x="10133" y="18606"/>
                    <a:pt x="10133" y="18606"/>
                  </a:cubicBezTo>
                  <a:cubicBezTo>
                    <a:pt x="10133" y="16253"/>
                    <a:pt x="10133" y="16253"/>
                    <a:pt x="10133" y="16253"/>
                  </a:cubicBezTo>
                  <a:cubicBezTo>
                    <a:pt x="1067" y="16253"/>
                    <a:pt x="1067" y="16253"/>
                    <a:pt x="1067" y="16253"/>
                  </a:cubicBezTo>
                  <a:cubicBezTo>
                    <a:pt x="533" y="16253"/>
                    <a:pt x="0" y="15826"/>
                    <a:pt x="0" y="15398"/>
                  </a:cubicBezTo>
                  <a:cubicBezTo>
                    <a:pt x="0" y="12404"/>
                    <a:pt x="0" y="12404"/>
                    <a:pt x="0" y="12404"/>
                  </a:cubicBezTo>
                  <a:cubicBezTo>
                    <a:pt x="0" y="11976"/>
                    <a:pt x="533" y="11549"/>
                    <a:pt x="1067" y="11549"/>
                  </a:cubicBezTo>
                  <a:cubicBezTo>
                    <a:pt x="12800" y="11549"/>
                    <a:pt x="12800" y="11549"/>
                    <a:pt x="12800" y="11549"/>
                  </a:cubicBezTo>
                  <a:cubicBezTo>
                    <a:pt x="12800" y="16253"/>
                    <a:pt x="12800" y="16253"/>
                    <a:pt x="12800" y="16253"/>
                  </a:cubicBezTo>
                  <a:cubicBezTo>
                    <a:pt x="11733" y="16253"/>
                    <a:pt x="11733" y="16253"/>
                    <a:pt x="11733" y="16253"/>
                  </a:cubicBezTo>
                  <a:cubicBezTo>
                    <a:pt x="11733" y="18606"/>
                    <a:pt x="11733" y="18606"/>
                    <a:pt x="11733" y="18606"/>
                  </a:cubicBezTo>
                  <a:cubicBezTo>
                    <a:pt x="14133" y="18606"/>
                    <a:pt x="14133" y="18606"/>
                    <a:pt x="14133" y="18606"/>
                  </a:cubicBezTo>
                  <a:cubicBezTo>
                    <a:pt x="14133" y="19248"/>
                    <a:pt x="14133" y="19248"/>
                    <a:pt x="14133" y="19248"/>
                  </a:cubicBezTo>
                  <a:cubicBezTo>
                    <a:pt x="14133" y="20958"/>
                    <a:pt x="14133" y="20958"/>
                    <a:pt x="14133" y="20958"/>
                  </a:cubicBezTo>
                  <a:close/>
                  <a:moveTo>
                    <a:pt x="1067" y="0"/>
                  </a:moveTo>
                  <a:cubicBezTo>
                    <a:pt x="12800" y="0"/>
                    <a:pt x="12800" y="0"/>
                    <a:pt x="12800" y="0"/>
                  </a:cubicBezTo>
                  <a:cubicBezTo>
                    <a:pt x="12800" y="4491"/>
                    <a:pt x="12800" y="4491"/>
                    <a:pt x="12800" y="4491"/>
                  </a:cubicBezTo>
                  <a:cubicBezTo>
                    <a:pt x="1067" y="4491"/>
                    <a:pt x="1067" y="4491"/>
                    <a:pt x="1067" y="4491"/>
                  </a:cubicBezTo>
                  <a:cubicBezTo>
                    <a:pt x="533" y="4491"/>
                    <a:pt x="0" y="4063"/>
                    <a:pt x="0" y="3636"/>
                  </a:cubicBezTo>
                  <a:cubicBezTo>
                    <a:pt x="0" y="855"/>
                    <a:pt x="0" y="855"/>
                    <a:pt x="0" y="855"/>
                  </a:cubicBezTo>
                  <a:cubicBezTo>
                    <a:pt x="0" y="428"/>
                    <a:pt x="533" y="0"/>
                    <a:pt x="1067" y="0"/>
                  </a:cubicBezTo>
                  <a:close/>
                  <a:moveTo>
                    <a:pt x="14133" y="11549"/>
                  </a:moveTo>
                  <a:cubicBezTo>
                    <a:pt x="14133" y="16253"/>
                    <a:pt x="14133" y="16253"/>
                    <a:pt x="14133" y="16253"/>
                  </a:cubicBezTo>
                  <a:cubicBezTo>
                    <a:pt x="20533" y="16253"/>
                    <a:pt x="20533" y="16253"/>
                    <a:pt x="20533" y="16253"/>
                  </a:cubicBezTo>
                  <a:cubicBezTo>
                    <a:pt x="21067" y="16253"/>
                    <a:pt x="21600" y="15826"/>
                    <a:pt x="21600" y="15398"/>
                  </a:cubicBezTo>
                  <a:cubicBezTo>
                    <a:pt x="21600" y="12404"/>
                    <a:pt x="21600" y="12404"/>
                    <a:pt x="21600" y="12404"/>
                  </a:cubicBezTo>
                  <a:cubicBezTo>
                    <a:pt x="21600" y="11976"/>
                    <a:pt x="21067" y="11549"/>
                    <a:pt x="20533" y="11549"/>
                  </a:cubicBezTo>
                  <a:cubicBezTo>
                    <a:pt x="14133" y="11549"/>
                    <a:pt x="14133" y="11549"/>
                    <a:pt x="14133" y="11549"/>
                  </a:cubicBezTo>
                  <a:close/>
                  <a:moveTo>
                    <a:pt x="15733" y="1711"/>
                  </a:moveTo>
                  <a:cubicBezTo>
                    <a:pt x="18400" y="1711"/>
                    <a:pt x="18400" y="1711"/>
                    <a:pt x="18400" y="1711"/>
                  </a:cubicBezTo>
                  <a:cubicBezTo>
                    <a:pt x="18400" y="2780"/>
                    <a:pt x="18400" y="2780"/>
                    <a:pt x="18400" y="2780"/>
                  </a:cubicBezTo>
                  <a:cubicBezTo>
                    <a:pt x="15733" y="2780"/>
                    <a:pt x="15733" y="2780"/>
                    <a:pt x="15733" y="2780"/>
                  </a:cubicBezTo>
                  <a:cubicBezTo>
                    <a:pt x="15733" y="1711"/>
                    <a:pt x="15733" y="1711"/>
                    <a:pt x="15733" y="1711"/>
                  </a:cubicBezTo>
                  <a:close/>
                  <a:moveTo>
                    <a:pt x="15733" y="13473"/>
                  </a:moveTo>
                  <a:cubicBezTo>
                    <a:pt x="18400" y="13473"/>
                    <a:pt x="18400" y="13473"/>
                    <a:pt x="18400" y="13473"/>
                  </a:cubicBezTo>
                  <a:cubicBezTo>
                    <a:pt x="18400" y="14329"/>
                    <a:pt x="18400" y="14329"/>
                    <a:pt x="18400" y="14329"/>
                  </a:cubicBezTo>
                  <a:cubicBezTo>
                    <a:pt x="15733" y="14329"/>
                    <a:pt x="15733" y="14329"/>
                    <a:pt x="15733" y="14329"/>
                  </a:cubicBezTo>
                  <a:cubicBezTo>
                    <a:pt x="15733" y="13473"/>
                    <a:pt x="15733" y="13473"/>
                    <a:pt x="15733" y="13473"/>
                  </a:cubicBezTo>
                  <a:close/>
                  <a:moveTo>
                    <a:pt x="15733" y="7485"/>
                  </a:moveTo>
                  <a:cubicBezTo>
                    <a:pt x="18400" y="7485"/>
                    <a:pt x="18400" y="7485"/>
                    <a:pt x="18400" y="7485"/>
                  </a:cubicBezTo>
                  <a:cubicBezTo>
                    <a:pt x="18400" y="8554"/>
                    <a:pt x="18400" y="8554"/>
                    <a:pt x="18400" y="8554"/>
                  </a:cubicBezTo>
                  <a:cubicBezTo>
                    <a:pt x="15733" y="8554"/>
                    <a:pt x="15733" y="8554"/>
                    <a:pt x="15733" y="8554"/>
                  </a:cubicBezTo>
                  <a:cubicBezTo>
                    <a:pt x="15733" y="7485"/>
                    <a:pt x="15733" y="7485"/>
                    <a:pt x="15733" y="7485"/>
                  </a:cubicBezTo>
                  <a:close/>
                  <a:moveTo>
                    <a:pt x="14133" y="0"/>
                  </a:moveTo>
                  <a:cubicBezTo>
                    <a:pt x="14133" y="4491"/>
                    <a:pt x="14133" y="4491"/>
                    <a:pt x="14133" y="4491"/>
                  </a:cubicBezTo>
                  <a:cubicBezTo>
                    <a:pt x="20533" y="4491"/>
                    <a:pt x="20533" y="4491"/>
                    <a:pt x="20533" y="4491"/>
                  </a:cubicBezTo>
                  <a:cubicBezTo>
                    <a:pt x="21067" y="4491"/>
                    <a:pt x="21600" y="4063"/>
                    <a:pt x="21600" y="3636"/>
                  </a:cubicBezTo>
                  <a:cubicBezTo>
                    <a:pt x="21600" y="855"/>
                    <a:pt x="21600" y="855"/>
                    <a:pt x="21600" y="855"/>
                  </a:cubicBezTo>
                  <a:cubicBezTo>
                    <a:pt x="21600" y="428"/>
                    <a:pt x="21067" y="0"/>
                    <a:pt x="20533" y="0"/>
                  </a:cubicBezTo>
                  <a:cubicBezTo>
                    <a:pt x="14133" y="0"/>
                    <a:pt x="14133" y="0"/>
                    <a:pt x="14133" y="0"/>
                  </a:cubicBezTo>
                  <a:close/>
                  <a:moveTo>
                    <a:pt x="14133" y="5774"/>
                  </a:moveTo>
                  <a:cubicBezTo>
                    <a:pt x="14133" y="10265"/>
                    <a:pt x="14133" y="10265"/>
                    <a:pt x="14133" y="10265"/>
                  </a:cubicBezTo>
                  <a:cubicBezTo>
                    <a:pt x="20533" y="10265"/>
                    <a:pt x="20533" y="10265"/>
                    <a:pt x="20533" y="10265"/>
                  </a:cubicBezTo>
                  <a:cubicBezTo>
                    <a:pt x="21067" y="10265"/>
                    <a:pt x="21600" y="9838"/>
                    <a:pt x="21600" y="9410"/>
                  </a:cubicBezTo>
                  <a:cubicBezTo>
                    <a:pt x="21600" y="6630"/>
                    <a:pt x="21600" y="6630"/>
                    <a:pt x="21600" y="6630"/>
                  </a:cubicBezTo>
                  <a:cubicBezTo>
                    <a:pt x="21600" y="6202"/>
                    <a:pt x="21067" y="5774"/>
                    <a:pt x="20533" y="5774"/>
                  </a:cubicBezTo>
                  <a:lnTo>
                    <a:pt x="14133" y="5774"/>
                  </a:lnTo>
                  <a:close/>
                </a:path>
              </a:pathLst>
            </a:custGeom>
            <a:solidFill>
              <a:srgbClr val="46CEAE"/>
            </a:solidFill>
            <a:ln w="12700" cap="flat">
              <a:noFill/>
              <a:miter lim="400000"/>
            </a:ln>
            <a:effectLst/>
          </p:spPr>
          <p:txBody>
            <a:bodyPr wrap="square" lIns="45719" tIns="45719" rIns="45719" bIns="45719" numCol="1" anchor="t">
              <a:noAutofit/>
            </a:bodyPr>
            <a:lstStyle/>
            <a:p>
              <a:pPr>
                <a:defRPr>
                  <a:solidFill>
                    <a:srgbClr val="FFFFFF"/>
                  </a:solidFill>
                  <a:latin typeface="Arial" panose="020B0604020202090204"/>
                  <a:ea typeface="Arial" panose="020B0604020202090204"/>
                  <a:cs typeface="Arial" panose="020B0604020202090204"/>
                  <a:sym typeface="Arial" panose="020B0604020202090204"/>
                </a:defRPr>
              </a:pPr>
            </a:p>
          </p:txBody>
        </p:sp>
      </p:grpSp>
      <p:grpSp>
        <p:nvGrpSpPr>
          <p:cNvPr id="112" name="组合 81"/>
          <p:cNvGrpSpPr/>
          <p:nvPr/>
        </p:nvGrpSpPr>
        <p:grpSpPr>
          <a:xfrm>
            <a:off x="4873451" y="5245598"/>
            <a:ext cx="663126" cy="663127"/>
            <a:chOff x="0" y="0"/>
            <a:chExt cx="663125" cy="663125"/>
          </a:xfrm>
        </p:grpSpPr>
        <p:sp>
          <p:nvSpPr>
            <p:cNvPr id="110" name="椭圆 82"/>
            <p:cNvSpPr/>
            <p:nvPr/>
          </p:nvSpPr>
          <p:spPr>
            <a:xfrm>
              <a:off x="0" y="0"/>
              <a:ext cx="663126" cy="663126"/>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11" name="Freeform 261"/>
            <p:cNvSpPr/>
            <p:nvPr/>
          </p:nvSpPr>
          <p:spPr>
            <a:xfrm>
              <a:off x="163744" y="173505"/>
              <a:ext cx="325876" cy="325876"/>
            </a:xfrm>
            <a:custGeom>
              <a:avLst/>
              <a:gdLst/>
              <a:ahLst/>
              <a:cxnLst>
                <a:cxn ang="0">
                  <a:pos x="wd2" y="hd2"/>
                </a:cxn>
                <a:cxn ang="5400000">
                  <a:pos x="wd2" y="hd2"/>
                </a:cxn>
                <a:cxn ang="10800000">
                  <a:pos x="wd2" y="hd2"/>
                </a:cxn>
                <a:cxn ang="16200000">
                  <a:pos x="wd2" y="hd2"/>
                </a:cxn>
              </a:cxnLst>
              <a:rect l="0" t="0" r="r" b="b"/>
              <a:pathLst>
                <a:path w="21600" h="21600" extrusionOk="0">
                  <a:moveTo>
                    <a:pt x="21098" y="3265"/>
                  </a:moveTo>
                  <a:cubicBezTo>
                    <a:pt x="18586" y="251"/>
                    <a:pt x="18586" y="251"/>
                    <a:pt x="18586" y="251"/>
                  </a:cubicBezTo>
                  <a:cubicBezTo>
                    <a:pt x="18335" y="251"/>
                    <a:pt x="18335" y="251"/>
                    <a:pt x="18084" y="251"/>
                  </a:cubicBezTo>
                  <a:cubicBezTo>
                    <a:pt x="18084" y="251"/>
                    <a:pt x="17833" y="251"/>
                    <a:pt x="17833" y="251"/>
                  </a:cubicBezTo>
                  <a:cubicBezTo>
                    <a:pt x="17581" y="502"/>
                    <a:pt x="17330" y="753"/>
                    <a:pt x="17330" y="1005"/>
                  </a:cubicBezTo>
                  <a:cubicBezTo>
                    <a:pt x="17330" y="2512"/>
                    <a:pt x="17330" y="2512"/>
                    <a:pt x="17330" y="2512"/>
                  </a:cubicBezTo>
                  <a:cubicBezTo>
                    <a:pt x="14819" y="2512"/>
                    <a:pt x="14819" y="2512"/>
                    <a:pt x="14819" y="2512"/>
                  </a:cubicBezTo>
                  <a:cubicBezTo>
                    <a:pt x="14819" y="251"/>
                    <a:pt x="14819" y="251"/>
                    <a:pt x="14819" y="251"/>
                  </a:cubicBezTo>
                  <a:cubicBezTo>
                    <a:pt x="14819" y="251"/>
                    <a:pt x="14819" y="0"/>
                    <a:pt x="14567" y="0"/>
                  </a:cubicBezTo>
                  <a:cubicBezTo>
                    <a:pt x="11553" y="0"/>
                    <a:pt x="11553" y="0"/>
                    <a:pt x="11553" y="0"/>
                  </a:cubicBezTo>
                  <a:cubicBezTo>
                    <a:pt x="11302" y="0"/>
                    <a:pt x="11302" y="251"/>
                    <a:pt x="11302" y="251"/>
                  </a:cubicBezTo>
                  <a:cubicBezTo>
                    <a:pt x="11302" y="2512"/>
                    <a:pt x="11302" y="2512"/>
                    <a:pt x="11302" y="2512"/>
                  </a:cubicBezTo>
                  <a:cubicBezTo>
                    <a:pt x="11051" y="2763"/>
                    <a:pt x="11051" y="3014"/>
                    <a:pt x="11051" y="3265"/>
                  </a:cubicBezTo>
                  <a:cubicBezTo>
                    <a:pt x="11051" y="5274"/>
                    <a:pt x="11051" y="5274"/>
                    <a:pt x="11051" y="5274"/>
                  </a:cubicBezTo>
                  <a:cubicBezTo>
                    <a:pt x="11051" y="5526"/>
                    <a:pt x="11051" y="5777"/>
                    <a:pt x="11302" y="6028"/>
                  </a:cubicBezTo>
                  <a:cubicBezTo>
                    <a:pt x="11302" y="6781"/>
                    <a:pt x="11302" y="6781"/>
                    <a:pt x="11302" y="6781"/>
                  </a:cubicBezTo>
                  <a:cubicBezTo>
                    <a:pt x="9293" y="6781"/>
                    <a:pt x="9293" y="6781"/>
                    <a:pt x="9293" y="6781"/>
                  </a:cubicBezTo>
                  <a:cubicBezTo>
                    <a:pt x="9293" y="5274"/>
                    <a:pt x="9293" y="5274"/>
                    <a:pt x="9293" y="5274"/>
                  </a:cubicBezTo>
                  <a:cubicBezTo>
                    <a:pt x="9293" y="5023"/>
                    <a:pt x="9042" y="4772"/>
                    <a:pt x="8540" y="4521"/>
                  </a:cubicBezTo>
                  <a:cubicBezTo>
                    <a:pt x="8540" y="4521"/>
                    <a:pt x="8288" y="4521"/>
                    <a:pt x="8037" y="4521"/>
                  </a:cubicBezTo>
                  <a:cubicBezTo>
                    <a:pt x="7786" y="4521"/>
                    <a:pt x="7535" y="4521"/>
                    <a:pt x="7284" y="4521"/>
                  </a:cubicBezTo>
                  <a:cubicBezTo>
                    <a:pt x="753" y="7535"/>
                    <a:pt x="753" y="7535"/>
                    <a:pt x="753" y="7535"/>
                  </a:cubicBezTo>
                  <a:cubicBezTo>
                    <a:pt x="251" y="7786"/>
                    <a:pt x="0" y="8288"/>
                    <a:pt x="0" y="8540"/>
                  </a:cubicBezTo>
                  <a:cubicBezTo>
                    <a:pt x="0" y="9042"/>
                    <a:pt x="251" y="9544"/>
                    <a:pt x="753" y="9544"/>
                  </a:cubicBezTo>
                  <a:cubicBezTo>
                    <a:pt x="7284" y="12558"/>
                    <a:pt x="7284" y="12558"/>
                    <a:pt x="7284" y="12558"/>
                  </a:cubicBezTo>
                  <a:cubicBezTo>
                    <a:pt x="7284" y="12809"/>
                    <a:pt x="7535" y="12809"/>
                    <a:pt x="7786" y="12809"/>
                  </a:cubicBezTo>
                  <a:cubicBezTo>
                    <a:pt x="8037" y="12809"/>
                    <a:pt x="8288" y="12809"/>
                    <a:pt x="8540" y="12558"/>
                  </a:cubicBezTo>
                  <a:cubicBezTo>
                    <a:pt x="9042" y="12558"/>
                    <a:pt x="9293" y="12056"/>
                    <a:pt x="9293" y="11805"/>
                  </a:cubicBezTo>
                  <a:cubicBezTo>
                    <a:pt x="9293" y="10549"/>
                    <a:pt x="9293" y="10549"/>
                    <a:pt x="9293" y="10549"/>
                  </a:cubicBezTo>
                  <a:cubicBezTo>
                    <a:pt x="11302" y="10549"/>
                    <a:pt x="11302" y="10549"/>
                    <a:pt x="11302" y="10549"/>
                  </a:cubicBezTo>
                  <a:cubicBezTo>
                    <a:pt x="11302" y="21349"/>
                    <a:pt x="11302" y="21349"/>
                    <a:pt x="11302" y="21349"/>
                  </a:cubicBezTo>
                  <a:cubicBezTo>
                    <a:pt x="11302" y="21600"/>
                    <a:pt x="11302" y="21600"/>
                    <a:pt x="11553" y="21600"/>
                  </a:cubicBezTo>
                  <a:cubicBezTo>
                    <a:pt x="14567" y="21600"/>
                    <a:pt x="14567" y="21600"/>
                    <a:pt x="14567" y="21600"/>
                  </a:cubicBezTo>
                  <a:cubicBezTo>
                    <a:pt x="14819" y="21600"/>
                    <a:pt x="14819" y="21600"/>
                    <a:pt x="14819" y="21349"/>
                  </a:cubicBezTo>
                  <a:cubicBezTo>
                    <a:pt x="14819" y="10298"/>
                    <a:pt x="14819" y="10298"/>
                    <a:pt x="14819" y="10298"/>
                  </a:cubicBezTo>
                  <a:cubicBezTo>
                    <a:pt x="15321" y="10298"/>
                    <a:pt x="15572" y="10047"/>
                    <a:pt x="15572" y="9544"/>
                  </a:cubicBezTo>
                  <a:cubicBezTo>
                    <a:pt x="15572" y="7535"/>
                    <a:pt x="15572" y="7535"/>
                    <a:pt x="15572" y="7535"/>
                  </a:cubicBezTo>
                  <a:cubicBezTo>
                    <a:pt x="15572" y="7284"/>
                    <a:pt x="15321" y="7033"/>
                    <a:pt x="14819" y="6781"/>
                  </a:cubicBezTo>
                  <a:cubicBezTo>
                    <a:pt x="14819" y="6279"/>
                    <a:pt x="14819" y="6279"/>
                    <a:pt x="14819" y="6279"/>
                  </a:cubicBezTo>
                  <a:cubicBezTo>
                    <a:pt x="17330" y="6279"/>
                    <a:pt x="17330" y="6279"/>
                    <a:pt x="17330" y="6279"/>
                  </a:cubicBezTo>
                  <a:cubicBezTo>
                    <a:pt x="17330" y="7535"/>
                    <a:pt x="17330" y="7535"/>
                    <a:pt x="17330" y="7535"/>
                  </a:cubicBezTo>
                  <a:cubicBezTo>
                    <a:pt x="17330" y="7786"/>
                    <a:pt x="17581" y="8288"/>
                    <a:pt x="17833" y="8288"/>
                  </a:cubicBezTo>
                  <a:cubicBezTo>
                    <a:pt x="17833" y="8540"/>
                    <a:pt x="18084" y="8540"/>
                    <a:pt x="18335" y="8540"/>
                  </a:cubicBezTo>
                  <a:cubicBezTo>
                    <a:pt x="18335" y="8540"/>
                    <a:pt x="18586" y="8540"/>
                    <a:pt x="18586" y="8288"/>
                  </a:cubicBezTo>
                  <a:cubicBezTo>
                    <a:pt x="21098" y="5274"/>
                    <a:pt x="21098" y="5274"/>
                    <a:pt x="21098" y="5274"/>
                  </a:cubicBezTo>
                  <a:cubicBezTo>
                    <a:pt x="21349" y="5274"/>
                    <a:pt x="21600" y="4772"/>
                    <a:pt x="21600" y="4270"/>
                  </a:cubicBezTo>
                  <a:cubicBezTo>
                    <a:pt x="21600" y="4019"/>
                    <a:pt x="21349" y="3516"/>
                    <a:pt x="21098" y="3265"/>
                  </a:cubicBezTo>
                  <a:close/>
                </a:path>
              </a:pathLst>
            </a:custGeom>
            <a:solidFill>
              <a:srgbClr val="46CEAE"/>
            </a:solidFill>
            <a:ln w="12700" cap="flat">
              <a:noFill/>
              <a:miter lim="400000"/>
            </a:ln>
            <a:effectLst/>
          </p:spPr>
          <p:txBody>
            <a:bodyPr wrap="square" lIns="45719" tIns="45719" rIns="45719" bIns="45719" numCol="1" anchor="t">
              <a:noAutofit/>
            </a:bodyPr>
            <a:lstStyle/>
            <a:p>
              <a:pPr>
                <a:defRPr>
                  <a:solidFill>
                    <a:srgbClr val="FFFFFF"/>
                  </a:solidFill>
                </a:defRPr>
              </a:pPr>
            </a:p>
          </p:txBody>
        </p:sp>
      </p:grpSp>
      <p:grpSp>
        <p:nvGrpSpPr>
          <p:cNvPr id="118" name="组合 84"/>
          <p:cNvGrpSpPr/>
          <p:nvPr/>
        </p:nvGrpSpPr>
        <p:grpSpPr>
          <a:xfrm>
            <a:off x="5726381" y="5245598"/>
            <a:ext cx="663127" cy="663127"/>
            <a:chOff x="0" y="0"/>
            <a:chExt cx="663125" cy="663125"/>
          </a:xfrm>
        </p:grpSpPr>
        <p:sp>
          <p:nvSpPr>
            <p:cNvPr id="113" name="椭圆 85"/>
            <p:cNvSpPr/>
            <p:nvPr/>
          </p:nvSpPr>
          <p:spPr>
            <a:xfrm>
              <a:off x="0" y="0"/>
              <a:ext cx="663126" cy="663126"/>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nvGrpSpPr>
            <p:cNvPr id="117" name="组合 86"/>
            <p:cNvGrpSpPr/>
            <p:nvPr/>
          </p:nvGrpSpPr>
          <p:grpSpPr>
            <a:xfrm>
              <a:off x="127969" y="148545"/>
              <a:ext cx="423706" cy="366035"/>
              <a:chOff x="0" y="0"/>
              <a:chExt cx="423705" cy="366034"/>
            </a:xfrm>
          </p:grpSpPr>
          <p:sp>
            <p:nvSpPr>
              <p:cNvPr id="114" name="Freeform 301"/>
              <p:cNvSpPr/>
              <p:nvPr/>
            </p:nvSpPr>
            <p:spPr>
              <a:xfrm>
                <a:off x="140156" y="82484"/>
                <a:ext cx="283550" cy="283551"/>
              </a:xfrm>
              <a:custGeom>
                <a:avLst/>
                <a:gdLst/>
                <a:ahLst/>
                <a:cxnLst>
                  <a:cxn ang="0">
                    <a:pos x="wd2" y="hd2"/>
                  </a:cxn>
                  <a:cxn ang="5400000">
                    <a:pos x="wd2" y="hd2"/>
                  </a:cxn>
                  <a:cxn ang="10800000">
                    <a:pos x="wd2" y="hd2"/>
                  </a:cxn>
                  <a:cxn ang="16200000">
                    <a:pos x="wd2" y="hd2"/>
                  </a:cxn>
                </a:cxnLst>
                <a:rect l="0" t="0" r="r" b="b"/>
                <a:pathLst>
                  <a:path w="21374" h="21374" extrusionOk="0">
                    <a:moveTo>
                      <a:pt x="2234" y="4988"/>
                    </a:moveTo>
                    <a:cubicBezTo>
                      <a:pt x="2979" y="5360"/>
                      <a:pt x="2607" y="6477"/>
                      <a:pt x="2607" y="6850"/>
                    </a:cubicBezTo>
                    <a:cubicBezTo>
                      <a:pt x="2607" y="7222"/>
                      <a:pt x="1862" y="7222"/>
                      <a:pt x="1490" y="7222"/>
                    </a:cubicBezTo>
                    <a:cubicBezTo>
                      <a:pt x="745" y="7222"/>
                      <a:pt x="0" y="7595"/>
                      <a:pt x="0" y="8340"/>
                    </a:cubicBezTo>
                    <a:cubicBezTo>
                      <a:pt x="0" y="9084"/>
                      <a:pt x="0" y="9829"/>
                      <a:pt x="745" y="9829"/>
                    </a:cubicBezTo>
                    <a:cubicBezTo>
                      <a:pt x="1117" y="10202"/>
                      <a:pt x="1862" y="10946"/>
                      <a:pt x="1862" y="11319"/>
                    </a:cubicBezTo>
                    <a:cubicBezTo>
                      <a:pt x="1862" y="11691"/>
                      <a:pt x="1490" y="12064"/>
                      <a:pt x="745" y="12436"/>
                    </a:cubicBezTo>
                    <a:cubicBezTo>
                      <a:pt x="372" y="12436"/>
                      <a:pt x="0" y="13181"/>
                      <a:pt x="372" y="13926"/>
                    </a:cubicBezTo>
                    <a:cubicBezTo>
                      <a:pt x="372" y="14671"/>
                      <a:pt x="1117" y="15415"/>
                      <a:pt x="1862" y="15043"/>
                    </a:cubicBezTo>
                    <a:cubicBezTo>
                      <a:pt x="2234" y="15043"/>
                      <a:pt x="2979" y="15043"/>
                      <a:pt x="2979" y="15415"/>
                    </a:cubicBezTo>
                    <a:cubicBezTo>
                      <a:pt x="3352" y="15415"/>
                      <a:pt x="3352" y="16533"/>
                      <a:pt x="2979" y="16905"/>
                    </a:cubicBezTo>
                    <a:cubicBezTo>
                      <a:pt x="2607" y="17277"/>
                      <a:pt x="2607" y="18395"/>
                      <a:pt x="3352" y="18767"/>
                    </a:cubicBezTo>
                    <a:cubicBezTo>
                      <a:pt x="4097" y="19140"/>
                      <a:pt x="4841" y="19512"/>
                      <a:pt x="5214" y="18767"/>
                    </a:cubicBezTo>
                    <a:cubicBezTo>
                      <a:pt x="5586" y="18395"/>
                      <a:pt x="6703" y="18767"/>
                      <a:pt x="6703" y="18767"/>
                    </a:cubicBezTo>
                    <a:cubicBezTo>
                      <a:pt x="7076" y="18767"/>
                      <a:pt x="7448" y="19512"/>
                      <a:pt x="7076" y="19884"/>
                    </a:cubicBezTo>
                    <a:cubicBezTo>
                      <a:pt x="7076" y="20629"/>
                      <a:pt x="7448" y="21002"/>
                      <a:pt x="8193" y="21374"/>
                    </a:cubicBezTo>
                    <a:cubicBezTo>
                      <a:pt x="9310" y="21374"/>
                      <a:pt x="9683" y="21002"/>
                      <a:pt x="10055" y="20629"/>
                    </a:cubicBezTo>
                    <a:cubicBezTo>
                      <a:pt x="10055" y="19884"/>
                      <a:pt x="11172" y="19512"/>
                      <a:pt x="11545" y="19512"/>
                    </a:cubicBezTo>
                    <a:cubicBezTo>
                      <a:pt x="11545" y="19512"/>
                      <a:pt x="12290" y="19884"/>
                      <a:pt x="12290" y="20629"/>
                    </a:cubicBezTo>
                    <a:cubicBezTo>
                      <a:pt x="12662" y="21002"/>
                      <a:pt x="13407" y="21374"/>
                      <a:pt x="14152" y="21002"/>
                    </a:cubicBezTo>
                    <a:cubicBezTo>
                      <a:pt x="14897" y="21002"/>
                      <a:pt x="15269" y="20257"/>
                      <a:pt x="14897" y="19512"/>
                    </a:cubicBezTo>
                    <a:cubicBezTo>
                      <a:pt x="14897" y="19140"/>
                      <a:pt x="15641" y="18022"/>
                      <a:pt x="15641" y="18022"/>
                    </a:cubicBezTo>
                    <a:cubicBezTo>
                      <a:pt x="16014" y="17650"/>
                      <a:pt x="16386" y="18022"/>
                      <a:pt x="17131" y="18395"/>
                    </a:cubicBezTo>
                    <a:cubicBezTo>
                      <a:pt x="17503" y="18767"/>
                      <a:pt x="18248" y="18767"/>
                      <a:pt x="18621" y="18022"/>
                    </a:cubicBezTo>
                    <a:cubicBezTo>
                      <a:pt x="19366" y="17277"/>
                      <a:pt x="19366" y="16533"/>
                      <a:pt x="18993" y="16160"/>
                    </a:cubicBezTo>
                    <a:cubicBezTo>
                      <a:pt x="18621" y="15788"/>
                      <a:pt x="18621" y="14671"/>
                      <a:pt x="18621" y="14671"/>
                    </a:cubicBezTo>
                    <a:cubicBezTo>
                      <a:pt x="18993" y="14298"/>
                      <a:pt x="19366" y="13926"/>
                      <a:pt x="20110" y="14298"/>
                    </a:cubicBezTo>
                    <a:cubicBezTo>
                      <a:pt x="20483" y="14298"/>
                      <a:pt x="21228" y="13926"/>
                      <a:pt x="21228" y="12808"/>
                    </a:cubicBezTo>
                    <a:cubicBezTo>
                      <a:pt x="21600" y="12064"/>
                      <a:pt x="21228" y="11319"/>
                      <a:pt x="20483" y="11319"/>
                    </a:cubicBezTo>
                    <a:cubicBezTo>
                      <a:pt x="20110" y="11319"/>
                      <a:pt x="19738" y="10202"/>
                      <a:pt x="19366" y="9829"/>
                    </a:cubicBezTo>
                    <a:cubicBezTo>
                      <a:pt x="19366" y="9457"/>
                      <a:pt x="20110" y="9084"/>
                      <a:pt x="20483" y="9084"/>
                    </a:cubicBezTo>
                    <a:cubicBezTo>
                      <a:pt x="20855" y="8712"/>
                      <a:pt x="21228" y="7967"/>
                      <a:pt x="20855" y="7222"/>
                    </a:cubicBezTo>
                    <a:cubicBezTo>
                      <a:pt x="20855" y="6477"/>
                      <a:pt x="20110" y="6105"/>
                      <a:pt x="19738" y="6477"/>
                    </a:cubicBezTo>
                    <a:cubicBezTo>
                      <a:pt x="18993" y="6477"/>
                      <a:pt x="18248" y="5733"/>
                      <a:pt x="17876" y="5733"/>
                    </a:cubicBezTo>
                    <a:cubicBezTo>
                      <a:pt x="17876" y="5360"/>
                      <a:pt x="17876" y="4615"/>
                      <a:pt x="18248" y="4243"/>
                    </a:cubicBezTo>
                    <a:cubicBezTo>
                      <a:pt x="18621" y="3871"/>
                      <a:pt x="18621" y="3126"/>
                      <a:pt x="17876" y="2753"/>
                    </a:cubicBezTo>
                    <a:cubicBezTo>
                      <a:pt x="17503" y="2008"/>
                      <a:pt x="16759" y="2008"/>
                      <a:pt x="16386" y="2381"/>
                    </a:cubicBezTo>
                    <a:cubicBezTo>
                      <a:pt x="15641" y="2753"/>
                      <a:pt x="14897" y="2753"/>
                      <a:pt x="14524" y="2753"/>
                    </a:cubicBezTo>
                    <a:cubicBezTo>
                      <a:pt x="14152" y="2381"/>
                      <a:pt x="14152" y="2008"/>
                      <a:pt x="14152" y="1264"/>
                    </a:cubicBezTo>
                    <a:cubicBezTo>
                      <a:pt x="14152" y="891"/>
                      <a:pt x="13779" y="146"/>
                      <a:pt x="13034" y="146"/>
                    </a:cubicBezTo>
                    <a:cubicBezTo>
                      <a:pt x="12290" y="-226"/>
                      <a:pt x="11545" y="146"/>
                      <a:pt x="11172" y="891"/>
                    </a:cubicBezTo>
                    <a:cubicBezTo>
                      <a:pt x="11172" y="1264"/>
                      <a:pt x="10428" y="1636"/>
                      <a:pt x="10055" y="1636"/>
                    </a:cubicBezTo>
                    <a:cubicBezTo>
                      <a:pt x="9683" y="2008"/>
                      <a:pt x="9310" y="1264"/>
                      <a:pt x="8938" y="891"/>
                    </a:cubicBezTo>
                    <a:cubicBezTo>
                      <a:pt x="8938" y="146"/>
                      <a:pt x="8193" y="146"/>
                      <a:pt x="7448" y="146"/>
                    </a:cubicBezTo>
                    <a:cubicBezTo>
                      <a:pt x="6703" y="519"/>
                      <a:pt x="5959" y="1264"/>
                      <a:pt x="6331" y="1636"/>
                    </a:cubicBezTo>
                    <a:cubicBezTo>
                      <a:pt x="6331" y="2381"/>
                      <a:pt x="5959" y="3126"/>
                      <a:pt x="5586" y="3498"/>
                    </a:cubicBezTo>
                    <a:cubicBezTo>
                      <a:pt x="5214" y="3498"/>
                      <a:pt x="4841" y="3498"/>
                      <a:pt x="4469" y="3126"/>
                    </a:cubicBezTo>
                    <a:cubicBezTo>
                      <a:pt x="3724" y="2753"/>
                      <a:pt x="2979" y="2753"/>
                      <a:pt x="2607" y="3498"/>
                    </a:cubicBezTo>
                    <a:cubicBezTo>
                      <a:pt x="2234" y="3871"/>
                      <a:pt x="1862" y="4615"/>
                      <a:pt x="2234" y="4988"/>
                    </a:cubicBezTo>
                    <a:close/>
                    <a:moveTo>
                      <a:pt x="8566" y="4615"/>
                    </a:moveTo>
                    <a:cubicBezTo>
                      <a:pt x="11917" y="3498"/>
                      <a:pt x="15641" y="5360"/>
                      <a:pt x="16759" y="8712"/>
                    </a:cubicBezTo>
                    <a:cubicBezTo>
                      <a:pt x="17503" y="12064"/>
                      <a:pt x="16014" y="15415"/>
                      <a:pt x="12662" y="16533"/>
                    </a:cubicBezTo>
                    <a:cubicBezTo>
                      <a:pt x="9310" y="17650"/>
                      <a:pt x="5586" y="15788"/>
                      <a:pt x="4841" y="12436"/>
                    </a:cubicBezTo>
                    <a:cubicBezTo>
                      <a:pt x="3724" y="9457"/>
                      <a:pt x="5586" y="5733"/>
                      <a:pt x="8566" y="4615"/>
                    </a:cubicBezTo>
                    <a:close/>
                  </a:path>
                </a:pathLst>
              </a:custGeom>
              <a:solidFill>
                <a:srgbClr val="46CEAE"/>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15" name="Freeform 302"/>
              <p:cNvSpPr/>
              <p:nvPr/>
            </p:nvSpPr>
            <p:spPr>
              <a:xfrm>
                <a:off x="23" y="0"/>
                <a:ext cx="184064" cy="184063"/>
              </a:xfrm>
              <a:custGeom>
                <a:avLst/>
                <a:gdLst/>
                <a:ahLst/>
                <a:cxnLst>
                  <a:cxn ang="0">
                    <a:pos x="wd2" y="hd2"/>
                  </a:cxn>
                  <a:cxn ang="5400000">
                    <a:pos x="wd2" y="hd2"/>
                  </a:cxn>
                  <a:cxn ang="10800000">
                    <a:pos x="wd2" y="hd2"/>
                  </a:cxn>
                  <a:cxn ang="16200000">
                    <a:pos x="wd2" y="hd2"/>
                  </a:cxn>
                </a:cxnLst>
                <a:rect l="0" t="0" r="r" b="b"/>
                <a:pathLst>
                  <a:path w="21600" h="21600" extrusionOk="0">
                    <a:moveTo>
                      <a:pt x="2335" y="5254"/>
                    </a:moveTo>
                    <a:cubicBezTo>
                      <a:pt x="2919" y="5254"/>
                      <a:pt x="2919" y="6422"/>
                      <a:pt x="2919" y="7005"/>
                    </a:cubicBezTo>
                    <a:cubicBezTo>
                      <a:pt x="2335" y="7005"/>
                      <a:pt x="1751" y="7005"/>
                      <a:pt x="1168" y="7005"/>
                    </a:cubicBezTo>
                    <a:cubicBezTo>
                      <a:pt x="584" y="7005"/>
                      <a:pt x="0" y="7589"/>
                      <a:pt x="0" y="8173"/>
                    </a:cubicBezTo>
                    <a:cubicBezTo>
                      <a:pt x="0" y="9341"/>
                      <a:pt x="0" y="9924"/>
                      <a:pt x="584" y="9924"/>
                    </a:cubicBezTo>
                    <a:cubicBezTo>
                      <a:pt x="1168" y="9924"/>
                      <a:pt x="1751" y="11092"/>
                      <a:pt x="1751" y="11676"/>
                    </a:cubicBezTo>
                    <a:cubicBezTo>
                      <a:pt x="1751" y="11676"/>
                      <a:pt x="1168" y="12259"/>
                      <a:pt x="1168" y="12259"/>
                    </a:cubicBezTo>
                    <a:cubicBezTo>
                      <a:pt x="584" y="12259"/>
                      <a:pt x="0" y="13427"/>
                      <a:pt x="584" y="14011"/>
                    </a:cubicBezTo>
                    <a:cubicBezTo>
                      <a:pt x="584" y="14595"/>
                      <a:pt x="1168" y="15178"/>
                      <a:pt x="1751" y="15178"/>
                    </a:cubicBezTo>
                    <a:cubicBezTo>
                      <a:pt x="2335" y="15178"/>
                      <a:pt x="2919" y="15178"/>
                      <a:pt x="2919" y="15178"/>
                    </a:cubicBezTo>
                    <a:cubicBezTo>
                      <a:pt x="3503" y="15762"/>
                      <a:pt x="3503" y="16346"/>
                      <a:pt x="2919" y="16930"/>
                    </a:cubicBezTo>
                    <a:cubicBezTo>
                      <a:pt x="2919" y="17514"/>
                      <a:pt x="2919" y="18097"/>
                      <a:pt x="3503" y="18681"/>
                    </a:cubicBezTo>
                    <a:cubicBezTo>
                      <a:pt x="4086" y="19265"/>
                      <a:pt x="4670" y="19265"/>
                      <a:pt x="5254" y="19265"/>
                    </a:cubicBezTo>
                    <a:cubicBezTo>
                      <a:pt x="5838" y="18681"/>
                      <a:pt x="6422" y="18681"/>
                      <a:pt x="7005" y="18681"/>
                    </a:cubicBezTo>
                    <a:cubicBezTo>
                      <a:pt x="7005" y="18681"/>
                      <a:pt x="7589" y="19265"/>
                      <a:pt x="7005" y="19849"/>
                    </a:cubicBezTo>
                    <a:cubicBezTo>
                      <a:pt x="7005" y="20432"/>
                      <a:pt x="7589" y="21016"/>
                      <a:pt x="8757" y="21600"/>
                    </a:cubicBezTo>
                    <a:cubicBezTo>
                      <a:pt x="9341" y="21600"/>
                      <a:pt x="9924" y="21016"/>
                      <a:pt x="9924" y="20432"/>
                    </a:cubicBezTo>
                    <a:cubicBezTo>
                      <a:pt x="10508" y="19849"/>
                      <a:pt x="11092" y="19849"/>
                      <a:pt x="11676" y="19849"/>
                    </a:cubicBezTo>
                    <a:cubicBezTo>
                      <a:pt x="11676" y="19849"/>
                      <a:pt x="12259" y="19849"/>
                      <a:pt x="12259" y="20432"/>
                    </a:cubicBezTo>
                    <a:cubicBezTo>
                      <a:pt x="12843" y="21016"/>
                      <a:pt x="13427" y="21600"/>
                      <a:pt x="14011" y="21016"/>
                    </a:cubicBezTo>
                    <a:cubicBezTo>
                      <a:pt x="15178" y="21016"/>
                      <a:pt x="15178" y="20432"/>
                      <a:pt x="15178" y="19849"/>
                    </a:cubicBezTo>
                    <a:cubicBezTo>
                      <a:pt x="15178" y="19265"/>
                      <a:pt x="15762" y="18097"/>
                      <a:pt x="15762" y="18097"/>
                    </a:cubicBezTo>
                    <a:cubicBezTo>
                      <a:pt x="16346" y="18097"/>
                      <a:pt x="16930" y="18097"/>
                      <a:pt x="16930" y="18681"/>
                    </a:cubicBezTo>
                    <a:cubicBezTo>
                      <a:pt x="17514" y="18681"/>
                      <a:pt x="18681" y="18681"/>
                      <a:pt x="18681" y="18097"/>
                    </a:cubicBezTo>
                    <a:cubicBezTo>
                      <a:pt x="19265" y="17514"/>
                      <a:pt x="19849" y="16346"/>
                      <a:pt x="19265" y="16346"/>
                    </a:cubicBezTo>
                    <a:cubicBezTo>
                      <a:pt x="18681" y="15762"/>
                      <a:pt x="18681" y="14595"/>
                      <a:pt x="18681" y="14595"/>
                    </a:cubicBezTo>
                    <a:cubicBezTo>
                      <a:pt x="19265" y="14011"/>
                      <a:pt x="19849" y="14011"/>
                      <a:pt x="20432" y="14011"/>
                    </a:cubicBezTo>
                    <a:cubicBezTo>
                      <a:pt x="21016" y="14011"/>
                      <a:pt x="21600" y="14011"/>
                      <a:pt x="21600" y="12843"/>
                    </a:cubicBezTo>
                    <a:cubicBezTo>
                      <a:pt x="21600" y="12259"/>
                      <a:pt x="21600" y="11676"/>
                      <a:pt x="21016" y="11092"/>
                    </a:cubicBezTo>
                    <a:cubicBezTo>
                      <a:pt x="20432" y="11092"/>
                      <a:pt x="19849" y="10508"/>
                      <a:pt x="19849" y="9924"/>
                    </a:cubicBezTo>
                    <a:cubicBezTo>
                      <a:pt x="19849" y="9341"/>
                      <a:pt x="20432" y="9341"/>
                      <a:pt x="20432" y="8757"/>
                    </a:cubicBezTo>
                    <a:cubicBezTo>
                      <a:pt x="21016" y="8757"/>
                      <a:pt x="21600" y="8173"/>
                      <a:pt x="21016" y="7005"/>
                    </a:cubicBezTo>
                    <a:cubicBezTo>
                      <a:pt x="21016" y="6422"/>
                      <a:pt x="20432" y="5838"/>
                      <a:pt x="19849" y="6422"/>
                    </a:cubicBezTo>
                    <a:cubicBezTo>
                      <a:pt x="19265" y="6422"/>
                      <a:pt x="18097" y="5838"/>
                      <a:pt x="18097" y="5254"/>
                    </a:cubicBezTo>
                    <a:cubicBezTo>
                      <a:pt x="18097" y="5254"/>
                      <a:pt x="18097" y="4670"/>
                      <a:pt x="18681" y="4086"/>
                    </a:cubicBezTo>
                    <a:cubicBezTo>
                      <a:pt x="18681" y="4086"/>
                      <a:pt x="18681" y="2919"/>
                      <a:pt x="18097" y="2335"/>
                    </a:cubicBezTo>
                    <a:cubicBezTo>
                      <a:pt x="17514" y="1751"/>
                      <a:pt x="16930" y="1751"/>
                      <a:pt x="16346" y="2335"/>
                    </a:cubicBezTo>
                    <a:cubicBezTo>
                      <a:pt x="15762" y="2919"/>
                      <a:pt x="15178" y="2919"/>
                      <a:pt x="14595" y="2335"/>
                    </a:cubicBezTo>
                    <a:cubicBezTo>
                      <a:pt x="14595" y="2335"/>
                      <a:pt x="14011" y="1751"/>
                      <a:pt x="14595" y="1168"/>
                    </a:cubicBezTo>
                    <a:cubicBezTo>
                      <a:pt x="14595" y="584"/>
                      <a:pt x="14011" y="0"/>
                      <a:pt x="12843" y="0"/>
                    </a:cubicBezTo>
                    <a:cubicBezTo>
                      <a:pt x="12259" y="0"/>
                      <a:pt x="11676" y="0"/>
                      <a:pt x="11676" y="584"/>
                    </a:cubicBezTo>
                    <a:cubicBezTo>
                      <a:pt x="11092" y="1168"/>
                      <a:pt x="10508" y="1751"/>
                      <a:pt x="9924" y="1751"/>
                    </a:cubicBezTo>
                    <a:cubicBezTo>
                      <a:pt x="9924" y="1751"/>
                      <a:pt x="9341" y="1168"/>
                      <a:pt x="9341" y="584"/>
                    </a:cubicBezTo>
                    <a:cubicBezTo>
                      <a:pt x="8757" y="0"/>
                      <a:pt x="8173" y="0"/>
                      <a:pt x="7589" y="0"/>
                    </a:cubicBezTo>
                    <a:cubicBezTo>
                      <a:pt x="6422" y="584"/>
                      <a:pt x="6422" y="1168"/>
                      <a:pt x="6422" y="1751"/>
                    </a:cubicBezTo>
                    <a:cubicBezTo>
                      <a:pt x="6422" y="2335"/>
                      <a:pt x="5838" y="2919"/>
                      <a:pt x="5838" y="3503"/>
                    </a:cubicBezTo>
                    <a:cubicBezTo>
                      <a:pt x="5254" y="3503"/>
                      <a:pt x="4670" y="3503"/>
                      <a:pt x="4670" y="2919"/>
                    </a:cubicBezTo>
                    <a:cubicBezTo>
                      <a:pt x="4086" y="2335"/>
                      <a:pt x="2919" y="2919"/>
                      <a:pt x="2919" y="3503"/>
                    </a:cubicBezTo>
                    <a:cubicBezTo>
                      <a:pt x="2335" y="4086"/>
                      <a:pt x="1751" y="4670"/>
                      <a:pt x="2335" y="5254"/>
                    </a:cubicBezTo>
                    <a:close/>
                    <a:moveTo>
                      <a:pt x="8757" y="4670"/>
                    </a:moveTo>
                    <a:cubicBezTo>
                      <a:pt x="12259" y="3503"/>
                      <a:pt x="15762" y="5254"/>
                      <a:pt x="16930" y="8757"/>
                    </a:cubicBezTo>
                    <a:cubicBezTo>
                      <a:pt x="18097" y="12259"/>
                      <a:pt x="15762" y="15762"/>
                      <a:pt x="12843" y="16930"/>
                    </a:cubicBezTo>
                    <a:cubicBezTo>
                      <a:pt x="9341" y="17514"/>
                      <a:pt x="5838" y="15762"/>
                      <a:pt x="4670" y="12843"/>
                    </a:cubicBezTo>
                    <a:cubicBezTo>
                      <a:pt x="3503" y="9341"/>
                      <a:pt x="5838" y="5838"/>
                      <a:pt x="8757" y="4670"/>
                    </a:cubicBezTo>
                    <a:close/>
                  </a:path>
                </a:pathLst>
              </a:custGeom>
              <a:solidFill>
                <a:srgbClr val="46CEAE"/>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16" name="Freeform 303"/>
              <p:cNvSpPr/>
              <p:nvPr/>
            </p:nvSpPr>
            <p:spPr>
              <a:xfrm>
                <a:off x="0" y="184065"/>
                <a:ext cx="144322" cy="138048"/>
              </a:xfrm>
              <a:custGeom>
                <a:avLst/>
                <a:gdLst/>
                <a:ahLst/>
                <a:cxnLst>
                  <a:cxn ang="0">
                    <a:pos x="wd2" y="hd2"/>
                  </a:cxn>
                  <a:cxn ang="5400000">
                    <a:pos x="wd2" y="hd2"/>
                  </a:cxn>
                  <a:cxn ang="10800000">
                    <a:pos x="wd2" y="hd2"/>
                  </a:cxn>
                  <a:cxn ang="16200000">
                    <a:pos x="wd2" y="hd2"/>
                  </a:cxn>
                </a:cxnLst>
                <a:rect l="0" t="0" r="r" b="b"/>
                <a:pathLst>
                  <a:path w="21600" h="21600" extrusionOk="0">
                    <a:moveTo>
                      <a:pt x="2234" y="5400"/>
                    </a:moveTo>
                    <a:cubicBezTo>
                      <a:pt x="2979" y="5400"/>
                      <a:pt x="2979" y="6943"/>
                      <a:pt x="2979" y="6943"/>
                    </a:cubicBezTo>
                    <a:cubicBezTo>
                      <a:pt x="2979" y="6943"/>
                      <a:pt x="2234" y="7714"/>
                      <a:pt x="1490" y="6943"/>
                    </a:cubicBezTo>
                    <a:cubicBezTo>
                      <a:pt x="745" y="6943"/>
                      <a:pt x="0" y="7714"/>
                      <a:pt x="0" y="8486"/>
                    </a:cubicBezTo>
                    <a:cubicBezTo>
                      <a:pt x="0" y="9257"/>
                      <a:pt x="0" y="10029"/>
                      <a:pt x="745" y="10029"/>
                    </a:cubicBezTo>
                    <a:cubicBezTo>
                      <a:pt x="1490" y="10029"/>
                      <a:pt x="2234" y="11571"/>
                      <a:pt x="2234" y="11571"/>
                    </a:cubicBezTo>
                    <a:cubicBezTo>
                      <a:pt x="2234" y="12343"/>
                      <a:pt x="1490" y="12343"/>
                      <a:pt x="745" y="12343"/>
                    </a:cubicBezTo>
                    <a:cubicBezTo>
                      <a:pt x="745" y="13114"/>
                      <a:pt x="0" y="13886"/>
                      <a:pt x="745" y="14657"/>
                    </a:cubicBezTo>
                    <a:cubicBezTo>
                      <a:pt x="745" y="15429"/>
                      <a:pt x="1490" y="15429"/>
                      <a:pt x="2234" y="15429"/>
                    </a:cubicBezTo>
                    <a:cubicBezTo>
                      <a:pt x="2234" y="15429"/>
                      <a:pt x="2979" y="15429"/>
                      <a:pt x="2979" y="15429"/>
                    </a:cubicBezTo>
                    <a:cubicBezTo>
                      <a:pt x="2979" y="16200"/>
                      <a:pt x="3724" y="16971"/>
                      <a:pt x="2979" y="17743"/>
                    </a:cubicBezTo>
                    <a:cubicBezTo>
                      <a:pt x="2979" y="17743"/>
                      <a:pt x="2979" y="18514"/>
                      <a:pt x="3724" y="19286"/>
                    </a:cubicBezTo>
                    <a:cubicBezTo>
                      <a:pt x="3724" y="20057"/>
                      <a:pt x="5214" y="20057"/>
                      <a:pt x="5214" y="19286"/>
                    </a:cubicBezTo>
                    <a:cubicBezTo>
                      <a:pt x="5959" y="19286"/>
                      <a:pt x="6703" y="19286"/>
                      <a:pt x="6703" y="19286"/>
                    </a:cubicBezTo>
                    <a:cubicBezTo>
                      <a:pt x="7448" y="19286"/>
                      <a:pt x="7448" y="20057"/>
                      <a:pt x="7448" y="20829"/>
                    </a:cubicBezTo>
                    <a:cubicBezTo>
                      <a:pt x="7448" y="20829"/>
                      <a:pt x="7448" y="21600"/>
                      <a:pt x="8193" y="21600"/>
                    </a:cubicBezTo>
                    <a:cubicBezTo>
                      <a:pt x="8938" y="21600"/>
                      <a:pt x="9683" y="21600"/>
                      <a:pt x="9683" y="20829"/>
                    </a:cubicBezTo>
                    <a:cubicBezTo>
                      <a:pt x="10428" y="20829"/>
                      <a:pt x="11172" y="20057"/>
                      <a:pt x="11172" y="20057"/>
                    </a:cubicBezTo>
                    <a:cubicBezTo>
                      <a:pt x="11917" y="20057"/>
                      <a:pt x="11917" y="20057"/>
                      <a:pt x="12662" y="20829"/>
                    </a:cubicBezTo>
                    <a:cubicBezTo>
                      <a:pt x="12662" y="21600"/>
                      <a:pt x="13407" y="21600"/>
                      <a:pt x="14152" y="21600"/>
                    </a:cubicBezTo>
                    <a:cubicBezTo>
                      <a:pt x="14897" y="21600"/>
                      <a:pt x="14897" y="20829"/>
                      <a:pt x="14897" y="20057"/>
                    </a:cubicBezTo>
                    <a:cubicBezTo>
                      <a:pt x="14897" y="19286"/>
                      <a:pt x="15641" y="18514"/>
                      <a:pt x="15641" y="18514"/>
                    </a:cubicBezTo>
                    <a:cubicBezTo>
                      <a:pt x="15641" y="18514"/>
                      <a:pt x="16386" y="18514"/>
                      <a:pt x="17131" y="18514"/>
                    </a:cubicBezTo>
                    <a:cubicBezTo>
                      <a:pt x="17131" y="19286"/>
                      <a:pt x="17876" y="19286"/>
                      <a:pt x="18621" y="18514"/>
                    </a:cubicBezTo>
                    <a:cubicBezTo>
                      <a:pt x="19366" y="17743"/>
                      <a:pt x="19366" y="16971"/>
                      <a:pt x="18621" y="16200"/>
                    </a:cubicBezTo>
                    <a:cubicBezTo>
                      <a:pt x="18621" y="16200"/>
                      <a:pt x="18621" y="15429"/>
                      <a:pt x="18621" y="14657"/>
                    </a:cubicBezTo>
                    <a:cubicBezTo>
                      <a:pt x="18621" y="14657"/>
                      <a:pt x="19366" y="14657"/>
                      <a:pt x="20110" y="14657"/>
                    </a:cubicBezTo>
                    <a:cubicBezTo>
                      <a:pt x="20855" y="14657"/>
                      <a:pt x="20855" y="13886"/>
                      <a:pt x="21600" y="13114"/>
                    </a:cubicBezTo>
                    <a:cubicBezTo>
                      <a:pt x="21600" y="12343"/>
                      <a:pt x="20855" y="11571"/>
                      <a:pt x="20855" y="11571"/>
                    </a:cubicBezTo>
                    <a:cubicBezTo>
                      <a:pt x="20110" y="11571"/>
                      <a:pt x="19366" y="10800"/>
                      <a:pt x="19366" y="10029"/>
                    </a:cubicBezTo>
                    <a:cubicBezTo>
                      <a:pt x="19366" y="10029"/>
                      <a:pt x="20110" y="9257"/>
                      <a:pt x="20110" y="9257"/>
                    </a:cubicBezTo>
                    <a:cubicBezTo>
                      <a:pt x="20855" y="9257"/>
                      <a:pt x="20855" y="8486"/>
                      <a:pt x="20855" y="7714"/>
                    </a:cubicBezTo>
                    <a:cubicBezTo>
                      <a:pt x="20855" y="6943"/>
                      <a:pt x="20110" y="6171"/>
                      <a:pt x="19366" y="6171"/>
                    </a:cubicBezTo>
                    <a:cubicBezTo>
                      <a:pt x="19366" y="6943"/>
                      <a:pt x="17876" y="6171"/>
                      <a:pt x="17876" y="5400"/>
                    </a:cubicBezTo>
                    <a:cubicBezTo>
                      <a:pt x="17876" y="5400"/>
                      <a:pt x="17876" y="4629"/>
                      <a:pt x="18621" y="4629"/>
                    </a:cubicBezTo>
                    <a:cubicBezTo>
                      <a:pt x="18621" y="3857"/>
                      <a:pt x="18621" y="3086"/>
                      <a:pt x="17876" y="2314"/>
                    </a:cubicBezTo>
                    <a:cubicBezTo>
                      <a:pt x="17131" y="2314"/>
                      <a:pt x="16386" y="2314"/>
                      <a:pt x="16386" y="2314"/>
                    </a:cubicBezTo>
                    <a:cubicBezTo>
                      <a:pt x="15641" y="3086"/>
                      <a:pt x="14897" y="3086"/>
                      <a:pt x="14152" y="2314"/>
                    </a:cubicBezTo>
                    <a:cubicBezTo>
                      <a:pt x="14152" y="2314"/>
                      <a:pt x="14152" y="1543"/>
                      <a:pt x="14152" y="1543"/>
                    </a:cubicBezTo>
                    <a:cubicBezTo>
                      <a:pt x="14152" y="771"/>
                      <a:pt x="13407" y="0"/>
                      <a:pt x="12662" y="0"/>
                    </a:cubicBezTo>
                    <a:cubicBezTo>
                      <a:pt x="11917" y="0"/>
                      <a:pt x="11172" y="0"/>
                      <a:pt x="11172" y="771"/>
                    </a:cubicBezTo>
                    <a:cubicBezTo>
                      <a:pt x="11172" y="1543"/>
                      <a:pt x="10428" y="1543"/>
                      <a:pt x="9683" y="1543"/>
                    </a:cubicBezTo>
                    <a:cubicBezTo>
                      <a:pt x="9683" y="1543"/>
                      <a:pt x="8938" y="1543"/>
                      <a:pt x="8938" y="771"/>
                    </a:cubicBezTo>
                    <a:cubicBezTo>
                      <a:pt x="8938" y="0"/>
                      <a:pt x="8193" y="0"/>
                      <a:pt x="7448" y="0"/>
                    </a:cubicBezTo>
                    <a:cubicBezTo>
                      <a:pt x="6703" y="771"/>
                      <a:pt x="5959" y="1543"/>
                      <a:pt x="6703" y="1543"/>
                    </a:cubicBezTo>
                    <a:cubicBezTo>
                      <a:pt x="6703" y="2314"/>
                      <a:pt x="5959" y="3086"/>
                      <a:pt x="5959" y="3086"/>
                    </a:cubicBezTo>
                    <a:cubicBezTo>
                      <a:pt x="5214" y="3857"/>
                      <a:pt x="5214" y="3086"/>
                      <a:pt x="4469" y="3086"/>
                    </a:cubicBezTo>
                    <a:cubicBezTo>
                      <a:pt x="3724" y="2314"/>
                      <a:pt x="2979" y="3086"/>
                      <a:pt x="2979" y="3086"/>
                    </a:cubicBezTo>
                    <a:cubicBezTo>
                      <a:pt x="2234" y="3857"/>
                      <a:pt x="2234" y="4629"/>
                      <a:pt x="2234" y="5400"/>
                    </a:cubicBezTo>
                    <a:close/>
                    <a:moveTo>
                      <a:pt x="8938" y="4629"/>
                    </a:moveTo>
                    <a:cubicBezTo>
                      <a:pt x="11917" y="3857"/>
                      <a:pt x="15641" y="5400"/>
                      <a:pt x="16386" y="9257"/>
                    </a:cubicBezTo>
                    <a:cubicBezTo>
                      <a:pt x="17876" y="12343"/>
                      <a:pt x="15641" y="16200"/>
                      <a:pt x="12662" y="16971"/>
                    </a:cubicBezTo>
                    <a:cubicBezTo>
                      <a:pt x="9683" y="17743"/>
                      <a:pt x="5959" y="16200"/>
                      <a:pt x="4469" y="13114"/>
                    </a:cubicBezTo>
                    <a:cubicBezTo>
                      <a:pt x="3724" y="9257"/>
                      <a:pt x="5214" y="6171"/>
                      <a:pt x="8938" y="4629"/>
                    </a:cubicBezTo>
                    <a:close/>
                  </a:path>
                </a:pathLst>
              </a:custGeom>
              <a:solidFill>
                <a:srgbClr val="46CEAE"/>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grpSp>
        <p:nvGrpSpPr>
          <p:cNvPr id="121" name="组合 90"/>
          <p:cNvGrpSpPr/>
          <p:nvPr/>
        </p:nvGrpSpPr>
        <p:grpSpPr>
          <a:xfrm>
            <a:off x="6544688" y="5245598"/>
            <a:ext cx="663127" cy="663127"/>
            <a:chOff x="0" y="0"/>
            <a:chExt cx="663125" cy="663125"/>
          </a:xfrm>
        </p:grpSpPr>
        <p:sp>
          <p:nvSpPr>
            <p:cNvPr id="119" name="椭圆 91"/>
            <p:cNvSpPr/>
            <p:nvPr/>
          </p:nvSpPr>
          <p:spPr>
            <a:xfrm>
              <a:off x="0" y="0"/>
              <a:ext cx="663126" cy="663126"/>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20" name="Freeform 9"/>
            <p:cNvSpPr/>
            <p:nvPr/>
          </p:nvSpPr>
          <p:spPr>
            <a:xfrm rot="19469485">
              <a:off x="147259" y="125095"/>
              <a:ext cx="378368" cy="403174"/>
            </a:xfrm>
            <a:custGeom>
              <a:avLst/>
              <a:gdLst/>
              <a:ahLst/>
              <a:cxnLst>
                <a:cxn ang="0">
                  <a:pos x="wd2" y="hd2"/>
                </a:cxn>
                <a:cxn ang="5400000">
                  <a:pos x="wd2" y="hd2"/>
                </a:cxn>
                <a:cxn ang="10800000">
                  <a:pos x="wd2" y="hd2"/>
                </a:cxn>
                <a:cxn ang="16200000">
                  <a:pos x="wd2" y="hd2"/>
                </a:cxn>
              </a:cxnLst>
              <a:rect l="0" t="0" r="r" b="b"/>
              <a:pathLst>
                <a:path w="21600" h="21600" extrusionOk="0">
                  <a:moveTo>
                    <a:pt x="13689" y="18790"/>
                  </a:moveTo>
                  <a:cubicBezTo>
                    <a:pt x="13689" y="19030"/>
                    <a:pt x="13422" y="19271"/>
                    <a:pt x="13067" y="19271"/>
                  </a:cubicBezTo>
                  <a:cubicBezTo>
                    <a:pt x="8533" y="19271"/>
                    <a:pt x="8533" y="19271"/>
                    <a:pt x="8533" y="19271"/>
                  </a:cubicBezTo>
                  <a:cubicBezTo>
                    <a:pt x="8178" y="19271"/>
                    <a:pt x="8000" y="19030"/>
                    <a:pt x="8000" y="18790"/>
                  </a:cubicBezTo>
                  <a:cubicBezTo>
                    <a:pt x="8000" y="18468"/>
                    <a:pt x="8178" y="18228"/>
                    <a:pt x="8533" y="18228"/>
                  </a:cubicBezTo>
                  <a:cubicBezTo>
                    <a:pt x="13067" y="18228"/>
                    <a:pt x="13067" y="18228"/>
                    <a:pt x="13067" y="18228"/>
                  </a:cubicBezTo>
                  <a:cubicBezTo>
                    <a:pt x="13422" y="18228"/>
                    <a:pt x="13689" y="18468"/>
                    <a:pt x="13689" y="18790"/>
                  </a:cubicBezTo>
                  <a:close/>
                  <a:moveTo>
                    <a:pt x="13067" y="19512"/>
                  </a:moveTo>
                  <a:cubicBezTo>
                    <a:pt x="8533" y="19512"/>
                    <a:pt x="8533" y="19512"/>
                    <a:pt x="8533" y="19512"/>
                  </a:cubicBezTo>
                  <a:cubicBezTo>
                    <a:pt x="8178" y="19512"/>
                    <a:pt x="7911" y="19833"/>
                    <a:pt x="8000" y="20235"/>
                  </a:cubicBezTo>
                  <a:cubicBezTo>
                    <a:pt x="8089" y="20396"/>
                    <a:pt x="8267" y="20556"/>
                    <a:pt x="8533" y="20556"/>
                  </a:cubicBezTo>
                  <a:cubicBezTo>
                    <a:pt x="8533" y="20556"/>
                    <a:pt x="8533" y="20556"/>
                    <a:pt x="8533" y="20556"/>
                  </a:cubicBezTo>
                  <a:cubicBezTo>
                    <a:pt x="8889" y="20556"/>
                    <a:pt x="9156" y="20717"/>
                    <a:pt x="9333" y="20958"/>
                  </a:cubicBezTo>
                  <a:cubicBezTo>
                    <a:pt x="9333" y="21038"/>
                    <a:pt x="9333" y="21038"/>
                    <a:pt x="9333" y="21038"/>
                  </a:cubicBezTo>
                  <a:cubicBezTo>
                    <a:pt x="9511" y="21359"/>
                    <a:pt x="9956" y="21600"/>
                    <a:pt x="10400" y="21600"/>
                  </a:cubicBezTo>
                  <a:cubicBezTo>
                    <a:pt x="11200" y="21600"/>
                    <a:pt x="11200" y="21600"/>
                    <a:pt x="11200" y="21600"/>
                  </a:cubicBezTo>
                  <a:cubicBezTo>
                    <a:pt x="11644" y="21600"/>
                    <a:pt x="12089" y="21359"/>
                    <a:pt x="12267" y="21038"/>
                  </a:cubicBezTo>
                  <a:cubicBezTo>
                    <a:pt x="12267" y="20958"/>
                    <a:pt x="12267" y="20958"/>
                    <a:pt x="12267" y="20958"/>
                  </a:cubicBezTo>
                  <a:cubicBezTo>
                    <a:pt x="12444" y="20717"/>
                    <a:pt x="12711" y="20556"/>
                    <a:pt x="13067" y="20556"/>
                  </a:cubicBezTo>
                  <a:cubicBezTo>
                    <a:pt x="13067" y="20556"/>
                    <a:pt x="13067" y="20556"/>
                    <a:pt x="13067" y="20556"/>
                  </a:cubicBezTo>
                  <a:cubicBezTo>
                    <a:pt x="13333" y="20556"/>
                    <a:pt x="13511" y="20396"/>
                    <a:pt x="13600" y="20235"/>
                  </a:cubicBezTo>
                  <a:cubicBezTo>
                    <a:pt x="13778" y="19833"/>
                    <a:pt x="13422" y="19512"/>
                    <a:pt x="13067" y="19512"/>
                  </a:cubicBezTo>
                  <a:close/>
                  <a:moveTo>
                    <a:pt x="10844" y="3051"/>
                  </a:moveTo>
                  <a:cubicBezTo>
                    <a:pt x="11111" y="3051"/>
                    <a:pt x="11378" y="2891"/>
                    <a:pt x="11378" y="2570"/>
                  </a:cubicBezTo>
                  <a:cubicBezTo>
                    <a:pt x="11378" y="482"/>
                    <a:pt x="11378" y="482"/>
                    <a:pt x="11378" y="482"/>
                  </a:cubicBezTo>
                  <a:cubicBezTo>
                    <a:pt x="11378" y="241"/>
                    <a:pt x="11111" y="0"/>
                    <a:pt x="10844" y="0"/>
                  </a:cubicBezTo>
                  <a:cubicBezTo>
                    <a:pt x="10489" y="0"/>
                    <a:pt x="10222" y="241"/>
                    <a:pt x="10222" y="482"/>
                  </a:cubicBezTo>
                  <a:cubicBezTo>
                    <a:pt x="10222" y="2570"/>
                    <a:pt x="10222" y="2570"/>
                    <a:pt x="10222" y="2570"/>
                  </a:cubicBezTo>
                  <a:cubicBezTo>
                    <a:pt x="10222" y="2891"/>
                    <a:pt x="10489" y="3051"/>
                    <a:pt x="10844" y="3051"/>
                  </a:cubicBezTo>
                  <a:close/>
                  <a:moveTo>
                    <a:pt x="4800" y="5059"/>
                  </a:moveTo>
                  <a:cubicBezTo>
                    <a:pt x="4889" y="5139"/>
                    <a:pt x="5067" y="5219"/>
                    <a:pt x="5156" y="5219"/>
                  </a:cubicBezTo>
                  <a:cubicBezTo>
                    <a:pt x="5333" y="5219"/>
                    <a:pt x="5511" y="5139"/>
                    <a:pt x="5600" y="5059"/>
                  </a:cubicBezTo>
                  <a:cubicBezTo>
                    <a:pt x="5778" y="4818"/>
                    <a:pt x="5778" y="4497"/>
                    <a:pt x="5600" y="4336"/>
                  </a:cubicBezTo>
                  <a:cubicBezTo>
                    <a:pt x="4000" y="2891"/>
                    <a:pt x="4000" y="2891"/>
                    <a:pt x="4000" y="2891"/>
                  </a:cubicBezTo>
                  <a:cubicBezTo>
                    <a:pt x="3733" y="2650"/>
                    <a:pt x="3378" y="2650"/>
                    <a:pt x="3200" y="2891"/>
                  </a:cubicBezTo>
                  <a:cubicBezTo>
                    <a:pt x="2933" y="3051"/>
                    <a:pt x="2933" y="3372"/>
                    <a:pt x="3200" y="3613"/>
                  </a:cubicBezTo>
                  <a:lnTo>
                    <a:pt x="4800" y="5059"/>
                  </a:lnTo>
                  <a:close/>
                  <a:moveTo>
                    <a:pt x="3378" y="9796"/>
                  </a:moveTo>
                  <a:cubicBezTo>
                    <a:pt x="3378" y="9475"/>
                    <a:pt x="3200" y="9234"/>
                    <a:pt x="2844" y="9234"/>
                  </a:cubicBezTo>
                  <a:cubicBezTo>
                    <a:pt x="533" y="9234"/>
                    <a:pt x="533" y="9234"/>
                    <a:pt x="533" y="9234"/>
                  </a:cubicBezTo>
                  <a:cubicBezTo>
                    <a:pt x="267" y="9234"/>
                    <a:pt x="0" y="9475"/>
                    <a:pt x="0" y="9796"/>
                  </a:cubicBezTo>
                  <a:cubicBezTo>
                    <a:pt x="0" y="10037"/>
                    <a:pt x="267" y="10278"/>
                    <a:pt x="533" y="10278"/>
                  </a:cubicBezTo>
                  <a:cubicBezTo>
                    <a:pt x="2844" y="10278"/>
                    <a:pt x="2844" y="10278"/>
                    <a:pt x="2844" y="10278"/>
                  </a:cubicBezTo>
                  <a:cubicBezTo>
                    <a:pt x="3200" y="10278"/>
                    <a:pt x="3378" y="10037"/>
                    <a:pt x="3378" y="9796"/>
                  </a:cubicBezTo>
                  <a:close/>
                  <a:moveTo>
                    <a:pt x="4800" y="14454"/>
                  </a:moveTo>
                  <a:cubicBezTo>
                    <a:pt x="3200" y="15979"/>
                    <a:pt x="3200" y="15979"/>
                    <a:pt x="3200" y="15979"/>
                  </a:cubicBezTo>
                  <a:cubicBezTo>
                    <a:pt x="2933" y="16140"/>
                    <a:pt x="2933" y="16461"/>
                    <a:pt x="3200" y="16702"/>
                  </a:cubicBezTo>
                  <a:cubicBezTo>
                    <a:pt x="3289" y="16782"/>
                    <a:pt x="3467" y="16782"/>
                    <a:pt x="3556" y="16782"/>
                  </a:cubicBezTo>
                  <a:cubicBezTo>
                    <a:pt x="3733" y="16782"/>
                    <a:pt x="3822" y="16782"/>
                    <a:pt x="4000" y="16702"/>
                  </a:cubicBezTo>
                  <a:cubicBezTo>
                    <a:pt x="5600" y="15176"/>
                    <a:pt x="5600" y="15176"/>
                    <a:pt x="5600" y="15176"/>
                  </a:cubicBezTo>
                  <a:cubicBezTo>
                    <a:pt x="5778" y="15016"/>
                    <a:pt x="5778" y="14694"/>
                    <a:pt x="5600" y="14454"/>
                  </a:cubicBezTo>
                  <a:cubicBezTo>
                    <a:pt x="5333" y="14293"/>
                    <a:pt x="4978" y="14293"/>
                    <a:pt x="4800" y="14454"/>
                  </a:cubicBezTo>
                  <a:close/>
                  <a:moveTo>
                    <a:pt x="16800" y="14454"/>
                  </a:moveTo>
                  <a:cubicBezTo>
                    <a:pt x="16622" y="14293"/>
                    <a:pt x="16267" y="14293"/>
                    <a:pt x="16000" y="14454"/>
                  </a:cubicBezTo>
                  <a:cubicBezTo>
                    <a:pt x="15822" y="14694"/>
                    <a:pt x="15822" y="15016"/>
                    <a:pt x="16000" y="15176"/>
                  </a:cubicBezTo>
                  <a:cubicBezTo>
                    <a:pt x="17689" y="16702"/>
                    <a:pt x="17689" y="16702"/>
                    <a:pt x="17689" y="16702"/>
                  </a:cubicBezTo>
                  <a:cubicBezTo>
                    <a:pt x="17778" y="16782"/>
                    <a:pt x="17867" y="16782"/>
                    <a:pt x="18044" y="16782"/>
                  </a:cubicBezTo>
                  <a:cubicBezTo>
                    <a:pt x="18222" y="16782"/>
                    <a:pt x="18311" y="16782"/>
                    <a:pt x="18489" y="16702"/>
                  </a:cubicBezTo>
                  <a:cubicBezTo>
                    <a:pt x="18667" y="16461"/>
                    <a:pt x="18667" y="16140"/>
                    <a:pt x="18489" y="15979"/>
                  </a:cubicBezTo>
                  <a:lnTo>
                    <a:pt x="16800" y="14454"/>
                  </a:lnTo>
                  <a:close/>
                  <a:moveTo>
                    <a:pt x="21067" y="9234"/>
                  </a:moveTo>
                  <a:cubicBezTo>
                    <a:pt x="18756" y="9234"/>
                    <a:pt x="18756" y="9234"/>
                    <a:pt x="18756" y="9234"/>
                  </a:cubicBezTo>
                  <a:cubicBezTo>
                    <a:pt x="18489" y="9234"/>
                    <a:pt x="18222" y="9475"/>
                    <a:pt x="18222" y="9796"/>
                  </a:cubicBezTo>
                  <a:cubicBezTo>
                    <a:pt x="18222" y="10037"/>
                    <a:pt x="18489" y="10278"/>
                    <a:pt x="18756" y="10278"/>
                  </a:cubicBezTo>
                  <a:cubicBezTo>
                    <a:pt x="21067" y="10278"/>
                    <a:pt x="21067" y="10278"/>
                    <a:pt x="21067" y="10278"/>
                  </a:cubicBezTo>
                  <a:cubicBezTo>
                    <a:pt x="21333" y="10278"/>
                    <a:pt x="21600" y="10037"/>
                    <a:pt x="21600" y="9796"/>
                  </a:cubicBezTo>
                  <a:cubicBezTo>
                    <a:pt x="21600" y="9475"/>
                    <a:pt x="21333" y="9234"/>
                    <a:pt x="21067" y="9234"/>
                  </a:cubicBezTo>
                  <a:close/>
                  <a:moveTo>
                    <a:pt x="16444" y="5219"/>
                  </a:moveTo>
                  <a:cubicBezTo>
                    <a:pt x="16622" y="5219"/>
                    <a:pt x="16711" y="5139"/>
                    <a:pt x="16800" y="5059"/>
                  </a:cubicBezTo>
                  <a:cubicBezTo>
                    <a:pt x="18489" y="3613"/>
                    <a:pt x="18489" y="3613"/>
                    <a:pt x="18489" y="3613"/>
                  </a:cubicBezTo>
                  <a:cubicBezTo>
                    <a:pt x="18667" y="3372"/>
                    <a:pt x="18667" y="3051"/>
                    <a:pt x="18489" y="2891"/>
                  </a:cubicBezTo>
                  <a:cubicBezTo>
                    <a:pt x="18222" y="2650"/>
                    <a:pt x="17867" y="2650"/>
                    <a:pt x="17689" y="2891"/>
                  </a:cubicBezTo>
                  <a:cubicBezTo>
                    <a:pt x="16000" y="4336"/>
                    <a:pt x="16000" y="4336"/>
                    <a:pt x="16000" y="4336"/>
                  </a:cubicBezTo>
                  <a:cubicBezTo>
                    <a:pt x="15822" y="4497"/>
                    <a:pt x="15822" y="4818"/>
                    <a:pt x="16000" y="5059"/>
                  </a:cubicBezTo>
                  <a:cubicBezTo>
                    <a:pt x="16178" y="5139"/>
                    <a:pt x="16267" y="5219"/>
                    <a:pt x="16444" y="5219"/>
                  </a:cubicBezTo>
                  <a:close/>
                  <a:moveTo>
                    <a:pt x="13689" y="17505"/>
                  </a:moveTo>
                  <a:cubicBezTo>
                    <a:pt x="13689" y="17746"/>
                    <a:pt x="13422" y="17987"/>
                    <a:pt x="13067" y="17987"/>
                  </a:cubicBezTo>
                  <a:cubicBezTo>
                    <a:pt x="8533" y="17987"/>
                    <a:pt x="8533" y="17987"/>
                    <a:pt x="8533" y="17987"/>
                  </a:cubicBezTo>
                  <a:cubicBezTo>
                    <a:pt x="8178" y="17987"/>
                    <a:pt x="8000" y="17746"/>
                    <a:pt x="8000" y="17505"/>
                  </a:cubicBezTo>
                  <a:cubicBezTo>
                    <a:pt x="8000" y="17184"/>
                    <a:pt x="8178" y="16943"/>
                    <a:pt x="8533" y="16943"/>
                  </a:cubicBezTo>
                  <a:cubicBezTo>
                    <a:pt x="8178" y="14052"/>
                    <a:pt x="4800" y="13410"/>
                    <a:pt x="4800" y="10037"/>
                  </a:cubicBezTo>
                  <a:cubicBezTo>
                    <a:pt x="4800" y="7066"/>
                    <a:pt x="7467" y="4657"/>
                    <a:pt x="10844" y="4657"/>
                  </a:cubicBezTo>
                  <a:cubicBezTo>
                    <a:pt x="14133" y="4657"/>
                    <a:pt x="16800" y="7066"/>
                    <a:pt x="16800" y="10037"/>
                  </a:cubicBezTo>
                  <a:cubicBezTo>
                    <a:pt x="16800" y="13410"/>
                    <a:pt x="13511" y="14052"/>
                    <a:pt x="13156" y="16943"/>
                  </a:cubicBezTo>
                  <a:cubicBezTo>
                    <a:pt x="13422" y="16943"/>
                    <a:pt x="13689" y="17184"/>
                    <a:pt x="13689" y="17505"/>
                  </a:cubicBezTo>
                  <a:close/>
                  <a:moveTo>
                    <a:pt x="9511" y="6103"/>
                  </a:moveTo>
                  <a:cubicBezTo>
                    <a:pt x="9422" y="5862"/>
                    <a:pt x="9156" y="5781"/>
                    <a:pt x="8978" y="5862"/>
                  </a:cubicBezTo>
                  <a:cubicBezTo>
                    <a:pt x="7467" y="6424"/>
                    <a:pt x="6400" y="7548"/>
                    <a:pt x="5956" y="8913"/>
                  </a:cubicBezTo>
                  <a:cubicBezTo>
                    <a:pt x="5956" y="9074"/>
                    <a:pt x="6044" y="9314"/>
                    <a:pt x="6311" y="9395"/>
                  </a:cubicBezTo>
                  <a:cubicBezTo>
                    <a:pt x="6311" y="9395"/>
                    <a:pt x="6400" y="9395"/>
                    <a:pt x="6400" y="9395"/>
                  </a:cubicBezTo>
                  <a:cubicBezTo>
                    <a:pt x="6578" y="9395"/>
                    <a:pt x="6756" y="9234"/>
                    <a:pt x="6844" y="9074"/>
                  </a:cubicBezTo>
                  <a:cubicBezTo>
                    <a:pt x="7111" y="7949"/>
                    <a:pt x="8089" y="6986"/>
                    <a:pt x="9244" y="6584"/>
                  </a:cubicBezTo>
                  <a:cubicBezTo>
                    <a:pt x="9511" y="6504"/>
                    <a:pt x="9600" y="6263"/>
                    <a:pt x="9511" y="6103"/>
                  </a:cubicBezTo>
                  <a:close/>
                </a:path>
              </a:pathLst>
            </a:custGeom>
            <a:solidFill>
              <a:srgbClr val="46CEAE"/>
            </a:solidFill>
            <a:ln w="12700" cap="flat">
              <a:noFill/>
              <a:miter lim="400000"/>
            </a:ln>
            <a:effectLst/>
          </p:spPr>
          <p:txBody>
            <a:bodyPr wrap="square" lIns="45719" tIns="45719" rIns="45719" bIns="45719" numCol="1" anchor="t">
              <a:noAutofit/>
            </a:bodyPr>
            <a:lstStyle/>
            <a:p>
              <a:pPr>
                <a:defRPr>
                  <a:solidFill>
                    <a:srgbClr val="FFFFFF"/>
                  </a:solidFill>
                </a:defRPr>
              </a:pPr>
            </a:p>
          </p:txBody>
        </p:sp>
      </p:grpSp>
      <p:grpSp>
        <p:nvGrpSpPr>
          <p:cNvPr id="124" name="组合 93"/>
          <p:cNvGrpSpPr/>
          <p:nvPr/>
        </p:nvGrpSpPr>
        <p:grpSpPr>
          <a:xfrm>
            <a:off x="7393730" y="5245598"/>
            <a:ext cx="663127" cy="663127"/>
            <a:chOff x="0" y="0"/>
            <a:chExt cx="663125" cy="663125"/>
          </a:xfrm>
        </p:grpSpPr>
        <p:sp>
          <p:nvSpPr>
            <p:cNvPr id="122" name="椭圆 94"/>
            <p:cNvSpPr/>
            <p:nvPr/>
          </p:nvSpPr>
          <p:spPr>
            <a:xfrm>
              <a:off x="0" y="0"/>
              <a:ext cx="663126" cy="663126"/>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23" name="Freeform 206"/>
            <p:cNvSpPr/>
            <p:nvPr/>
          </p:nvSpPr>
          <p:spPr>
            <a:xfrm>
              <a:off x="184131" y="142570"/>
              <a:ext cx="304624" cy="368225"/>
            </a:xfrm>
            <a:custGeom>
              <a:avLst/>
              <a:gdLst/>
              <a:ahLst/>
              <a:cxnLst>
                <a:cxn ang="0">
                  <a:pos x="wd2" y="hd2"/>
                </a:cxn>
                <a:cxn ang="5400000">
                  <a:pos x="wd2" y="hd2"/>
                </a:cxn>
                <a:cxn ang="10800000">
                  <a:pos x="wd2" y="hd2"/>
                </a:cxn>
                <a:cxn ang="16200000">
                  <a:pos x="wd2" y="hd2"/>
                </a:cxn>
              </a:cxnLst>
              <a:rect l="0" t="0" r="r" b="b"/>
              <a:pathLst>
                <a:path w="21600" h="21600" extrusionOk="0">
                  <a:moveTo>
                    <a:pt x="842" y="20439"/>
                  </a:moveTo>
                  <a:cubicBezTo>
                    <a:pt x="561" y="20206"/>
                    <a:pt x="281" y="19974"/>
                    <a:pt x="0" y="19742"/>
                  </a:cubicBezTo>
                  <a:cubicBezTo>
                    <a:pt x="0" y="16723"/>
                    <a:pt x="0" y="13471"/>
                    <a:pt x="0" y="10452"/>
                  </a:cubicBezTo>
                  <a:cubicBezTo>
                    <a:pt x="3366" y="9290"/>
                    <a:pt x="5891" y="7432"/>
                    <a:pt x="8416" y="4645"/>
                  </a:cubicBezTo>
                  <a:cubicBezTo>
                    <a:pt x="10660" y="6039"/>
                    <a:pt x="10660" y="6039"/>
                    <a:pt x="10660" y="6039"/>
                  </a:cubicBezTo>
                  <a:cubicBezTo>
                    <a:pt x="10660" y="6039"/>
                    <a:pt x="10660" y="6039"/>
                    <a:pt x="10660" y="6039"/>
                  </a:cubicBezTo>
                  <a:cubicBezTo>
                    <a:pt x="10660" y="6271"/>
                    <a:pt x="10660" y="6271"/>
                    <a:pt x="10660" y="6271"/>
                  </a:cubicBezTo>
                  <a:cubicBezTo>
                    <a:pt x="10940" y="6271"/>
                    <a:pt x="10940" y="6271"/>
                    <a:pt x="10940" y="6271"/>
                  </a:cubicBezTo>
                  <a:cubicBezTo>
                    <a:pt x="10940" y="6271"/>
                    <a:pt x="10940" y="6271"/>
                    <a:pt x="10940" y="6271"/>
                  </a:cubicBezTo>
                  <a:cubicBezTo>
                    <a:pt x="10940" y="6271"/>
                    <a:pt x="10940" y="6271"/>
                    <a:pt x="10940" y="6271"/>
                  </a:cubicBezTo>
                  <a:cubicBezTo>
                    <a:pt x="10940" y="6271"/>
                    <a:pt x="10940" y="6271"/>
                    <a:pt x="10940" y="6271"/>
                  </a:cubicBezTo>
                  <a:cubicBezTo>
                    <a:pt x="11221" y="6271"/>
                    <a:pt x="11221" y="6271"/>
                    <a:pt x="11221" y="6271"/>
                  </a:cubicBezTo>
                  <a:cubicBezTo>
                    <a:pt x="11221" y="6271"/>
                    <a:pt x="11221" y="6271"/>
                    <a:pt x="11221" y="6271"/>
                  </a:cubicBezTo>
                  <a:cubicBezTo>
                    <a:pt x="11221" y="6503"/>
                    <a:pt x="11221" y="6503"/>
                    <a:pt x="11221" y="6503"/>
                  </a:cubicBezTo>
                  <a:cubicBezTo>
                    <a:pt x="11221" y="6503"/>
                    <a:pt x="11221" y="6503"/>
                    <a:pt x="11221" y="6503"/>
                  </a:cubicBezTo>
                  <a:cubicBezTo>
                    <a:pt x="11221" y="6503"/>
                    <a:pt x="11221" y="6503"/>
                    <a:pt x="11221" y="6503"/>
                  </a:cubicBezTo>
                  <a:cubicBezTo>
                    <a:pt x="11501" y="6503"/>
                    <a:pt x="11501" y="6503"/>
                    <a:pt x="11501" y="6503"/>
                  </a:cubicBezTo>
                  <a:cubicBezTo>
                    <a:pt x="11501" y="6503"/>
                    <a:pt x="11501" y="6503"/>
                    <a:pt x="11501" y="6503"/>
                  </a:cubicBezTo>
                  <a:cubicBezTo>
                    <a:pt x="11501" y="6503"/>
                    <a:pt x="11501" y="6503"/>
                    <a:pt x="11501" y="6503"/>
                  </a:cubicBezTo>
                  <a:cubicBezTo>
                    <a:pt x="11501" y="6735"/>
                    <a:pt x="11501" y="6735"/>
                    <a:pt x="11501" y="6735"/>
                  </a:cubicBezTo>
                  <a:cubicBezTo>
                    <a:pt x="11782" y="6735"/>
                    <a:pt x="11782" y="6735"/>
                    <a:pt x="11782" y="6735"/>
                  </a:cubicBezTo>
                  <a:cubicBezTo>
                    <a:pt x="11782" y="6735"/>
                    <a:pt x="11782" y="6735"/>
                    <a:pt x="11782" y="6735"/>
                  </a:cubicBezTo>
                  <a:cubicBezTo>
                    <a:pt x="11782" y="6735"/>
                    <a:pt x="11782" y="6735"/>
                    <a:pt x="11782" y="6735"/>
                  </a:cubicBezTo>
                  <a:cubicBezTo>
                    <a:pt x="11782" y="6735"/>
                    <a:pt x="11782" y="6735"/>
                    <a:pt x="11782" y="6735"/>
                  </a:cubicBezTo>
                  <a:cubicBezTo>
                    <a:pt x="11782" y="6735"/>
                    <a:pt x="11782" y="6735"/>
                    <a:pt x="11782" y="6735"/>
                  </a:cubicBezTo>
                  <a:cubicBezTo>
                    <a:pt x="12062" y="6735"/>
                    <a:pt x="12062" y="6735"/>
                    <a:pt x="12062" y="6735"/>
                  </a:cubicBezTo>
                  <a:cubicBezTo>
                    <a:pt x="12062" y="6968"/>
                    <a:pt x="12062" y="6968"/>
                    <a:pt x="12062" y="6968"/>
                  </a:cubicBezTo>
                  <a:cubicBezTo>
                    <a:pt x="12062" y="6968"/>
                    <a:pt x="12062" y="6968"/>
                    <a:pt x="12062" y="6968"/>
                  </a:cubicBezTo>
                  <a:cubicBezTo>
                    <a:pt x="12062" y="6968"/>
                    <a:pt x="12062" y="6968"/>
                    <a:pt x="12062" y="6968"/>
                  </a:cubicBezTo>
                  <a:cubicBezTo>
                    <a:pt x="12062" y="6968"/>
                    <a:pt x="12062" y="6968"/>
                    <a:pt x="12062" y="6968"/>
                  </a:cubicBezTo>
                  <a:cubicBezTo>
                    <a:pt x="12343" y="6968"/>
                    <a:pt x="12343" y="6968"/>
                    <a:pt x="12343" y="6968"/>
                  </a:cubicBezTo>
                  <a:cubicBezTo>
                    <a:pt x="13465" y="7665"/>
                    <a:pt x="13465" y="7665"/>
                    <a:pt x="13465" y="7665"/>
                  </a:cubicBezTo>
                  <a:cubicBezTo>
                    <a:pt x="13465" y="7665"/>
                    <a:pt x="13465" y="7665"/>
                    <a:pt x="13465" y="7665"/>
                  </a:cubicBezTo>
                  <a:cubicBezTo>
                    <a:pt x="13465" y="7665"/>
                    <a:pt x="13465" y="7665"/>
                    <a:pt x="13465" y="7665"/>
                  </a:cubicBezTo>
                  <a:cubicBezTo>
                    <a:pt x="13465" y="7897"/>
                    <a:pt x="13465" y="7897"/>
                    <a:pt x="13465" y="7897"/>
                  </a:cubicBezTo>
                  <a:cubicBezTo>
                    <a:pt x="13745" y="7897"/>
                    <a:pt x="13745" y="7897"/>
                    <a:pt x="13745" y="7897"/>
                  </a:cubicBezTo>
                  <a:cubicBezTo>
                    <a:pt x="13745" y="7897"/>
                    <a:pt x="13745" y="7897"/>
                    <a:pt x="13745" y="7897"/>
                  </a:cubicBezTo>
                  <a:cubicBezTo>
                    <a:pt x="13745" y="7897"/>
                    <a:pt x="13745" y="7897"/>
                    <a:pt x="13745" y="7897"/>
                  </a:cubicBezTo>
                  <a:cubicBezTo>
                    <a:pt x="13745" y="7897"/>
                    <a:pt x="13745" y="7897"/>
                    <a:pt x="13745" y="7897"/>
                  </a:cubicBezTo>
                  <a:cubicBezTo>
                    <a:pt x="14026" y="7897"/>
                    <a:pt x="14026" y="7897"/>
                    <a:pt x="14026" y="7897"/>
                  </a:cubicBezTo>
                  <a:cubicBezTo>
                    <a:pt x="14026" y="8129"/>
                    <a:pt x="14026" y="8129"/>
                    <a:pt x="14026" y="8129"/>
                  </a:cubicBezTo>
                  <a:cubicBezTo>
                    <a:pt x="14026" y="8129"/>
                    <a:pt x="14026" y="8129"/>
                    <a:pt x="14026" y="8129"/>
                  </a:cubicBezTo>
                  <a:cubicBezTo>
                    <a:pt x="14026" y="8129"/>
                    <a:pt x="14026" y="8129"/>
                    <a:pt x="14026" y="8129"/>
                  </a:cubicBezTo>
                  <a:cubicBezTo>
                    <a:pt x="14026" y="8129"/>
                    <a:pt x="14026" y="8129"/>
                    <a:pt x="14026" y="8129"/>
                  </a:cubicBezTo>
                  <a:cubicBezTo>
                    <a:pt x="14306" y="8129"/>
                    <a:pt x="14306" y="8129"/>
                    <a:pt x="14306" y="8129"/>
                  </a:cubicBezTo>
                  <a:cubicBezTo>
                    <a:pt x="14306" y="8129"/>
                    <a:pt x="14306" y="8129"/>
                    <a:pt x="14306" y="8129"/>
                  </a:cubicBezTo>
                  <a:cubicBezTo>
                    <a:pt x="14306" y="8129"/>
                    <a:pt x="14306" y="8129"/>
                    <a:pt x="14306" y="8129"/>
                  </a:cubicBezTo>
                  <a:cubicBezTo>
                    <a:pt x="14306" y="8361"/>
                    <a:pt x="14306" y="8361"/>
                    <a:pt x="14306" y="8361"/>
                  </a:cubicBezTo>
                  <a:cubicBezTo>
                    <a:pt x="14587" y="8361"/>
                    <a:pt x="14587" y="8361"/>
                    <a:pt x="14587" y="8361"/>
                  </a:cubicBezTo>
                  <a:cubicBezTo>
                    <a:pt x="14587" y="8361"/>
                    <a:pt x="14587" y="8361"/>
                    <a:pt x="14587" y="8361"/>
                  </a:cubicBezTo>
                  <a:cubicBezTo>
                    <a:pt x="14587" y="8361"/>
                    <a:pt x="14587" y="8361"/>
                    <a:pt x="14587" y="8361"/>
                  </a:cubicBezTo>
                  <a:cubicBezTo>
                    <a:pt x="14587" y="8361"/>
                    <a:pt x="14587" y="8361"/>
                    <a:pt x="14587" y="8361"/>
                  </a:cubicBezTo>
                  <a:cubicBezTo>
                    <a:pt x="14587" y="8361"/>
                    <a:pt x="14587" y="8361"/>
                    <a:pt x="14587" y="8361"/>
                  </a:cubicBezTo>
                  <a:cubicBezTo>
                    <a:pt x="14868" y="8594"/>
                    <a:pt x="14868" y="8594"/>
                    <a:pt x="14868" y="8594"/>
                  </a:cubicBezTo>
                  <a:cubicBezTo>
                    <a:pt x="14868" y="8594"/>
                    <a:pt x="14868" y="8594"/>
                    <a:pt x="14868" y="8594"/>
                  </a:cubicBezTo>
                  <a:cubicBezTo>
                    <a:pt x="14868" y="8594"/>
                    <a:pt x="14868" y="8594"/>
                    <a:pt x="14868" y="8594"/>
                  </a:cubicBezTo>
                  <a:cubicBezTo>
                    <a:pt x="17392" y="9987"/>
                    <a:pt x="17392" y="9987"/>
                    <a:pt x="17392" y="9987"/>
                  </a:cubicBezTo>
                  <a:cubicBezTo>
                    <a:pt x="14868" y="12774"/>
                    <a:pt x="13745" y="15561"/>
                    <a:pt x="13465" y="18348"/>
                  </a:cubicBezTo>
                  <a:cubicBezTo>
                    <a:pt x="10099" y="19510"/>
                    <a:pt x="6452" y="20439"/>
                    <a:pt x="3086" y="21600"/>
                  </a:cubicBezTo>
                  <a:cubicBezTo>
                    <a:pt x="2525" y="21368"/>
                    <a:pt x="2244" y="21135"/>
                    <a:pt x="1964" y="21135"/>
                  </a:cubicBezTo>
                  <a:cubicBezTo>
                    <a:pt x="6452" y="15794"/>
                    <a:pt x="6452" y="15794"/>
                    <a:pt x="6452" y="15794"/>
                  </a:cubicBezTo>
                  <a:cubicBezTo>
                    <a:pt x="7574" y="16026"/>
                    <a:pt x="8977" y="15794"/>
                    <a:pt x="9818" y="14865"/>
                  </a:cubicBezTo>
                  <a:cubicBezTo>
                    <a:pt x="10660" y="13935"/>
                    <a:pt x="10379" y="12542"/>
                    <a:pt x="8977" y="11845"/>
                  </a:cubicBezTo>
                  <a:cubicBezTo>
                    <a:pt x="7855" y="10916"/>
                    <a:pt x="6171" y="11381"/>
                    <a:pt x="5330" y="12310"/>
                  </a:cubicBezTo>
                  <a:cubicBezTo>
                    <a:pt x="4488" y="13239"/>
                    <a:pt x="4488" y="14400"/>
                    <a:pt x="5330" y="15097"/>
                  </a:cubicBezTo>
                  <a:cubicBezTo>
                    <a:pt x="842" y="20439"/>
                    <a:pt x="842" y="20439"/>
                    <a:pt x="842" y="20439"/>
                  </a:cubicBezTo>
                  <a:close/>
                  <a:moveTo>
                    <a:pt x="7574" y="21600"/>
                  </a:moveTo>
                  <a:cubicBezTo>
                    <a:pt x="20478" y="21600"/>
                    <a:pt x="20478" y="21600"/>
                    <a:pt x="20478" y="21600"/>
                  </a:cubicBezTo>
                  <a:cubicBezTo>
                    <a:pt x="20478" y="19277"/>
                    <a:pt x="20478" y="19277"/>
                    <a:pt x="20478" y="19277"/>
                  </a:cubicBezTo>
                  <a:cubicBezTo>
                    <a:pt x="15148" y="19277"/>
                    <a:pt x="15148" y="19277"/>
                    <a:pt x="15148" y="19277"/>
                  </a:cubicBezTo>
                  <a:cubicBezTo>
                    <a:pt x="7574" y="21600"/>
                    <a:pt x="7574" y="21600"/>
                    <a:pt x="7574" y="21600"/>
                  </a:cubicBezTo>
                  <a:close/>
                  <a:moveTo>
                    <a:pt x="19356" y="9755"/>
                  </a:moveTo>
                  <a:cubicBezTo>
                    <a:pt x="21600" y="7200"/>
                    <a:pt x="21600" y="7200"/>
                    <a:pt x="21600" y="7200"/>
                  </a:cubicBezTo>
                  <a:cubicBezTo>
                    <a:pt x="9538" y="0"/>
                    <a:pt x="9538" y="0"/>
                    <a:pt x="9538" y="0"/>
                  </a:cubicBezTo>
                  <a:cubicBezTo>
                    <a:pt x="7294" y="2787"/>
                    <a:pt x="7294" y="2787"/>
                    <a:pt x="7294" y="2787"/>
                  </a:cubicBezTo>
                  <a:lnTo>
                    <a:pt x="19356" y="9755"/>
                  </a:lnTo>
                  <a:close/>
                </a:path>
              </a:pathLst>
            </a:custGeom>
            <a:solidFill>
              <a:srgbClr val="46CEAE"/>
            </a:solidFill>
            <a:ln w="12700" cap="flat">
              <a:noFill/>
              <a:miter lim="400000"/>
            </a:ln>
            <a:effectLst/>
          </p:spPr>
          <p:txBody>
            <a:bodyPr wrap="square" lIns="45719" tIns="45719" rIns="45719" bIns="45719" numCol="1" anchor="t">
              <a:noAutofit/>
            </a:bodyPr>
            <a:lstStyle/>
            <a:p>
              <a:pPr>
                <a:defRPr>
                  <a:solidFill>
                    <a:srgbClr val="FFFFFF"/>
                  </a:solidFill>
                  <a:latin typeface="Arial" panose="020B0604020202090204"/>
                  <a:ea typeface="Arial" panose="020B0604020202090204"/>
                  <a:cs typeface="Arial" panose="020B0604020202090204"/>
                  <a:sym typeface="Arial" panose="020B0604020202090204"/>
                </a:defRPr>
              </a:pPr>
            </a:p>
          </p:txBody>
        </p:sp>
      </p:grpSp>
      <p:sp>
        <p:nvSpPr>
          <p:cNvPr id="125" name="矩形 3"/>
          <p:cNvSpPr txBox="1"/>
          <p:nvPr/>
        </p:nvSpPr>
        <p:spPr>
          <a:xfrm>
            <a:off x="4290743" y="6237311"/>
            <a:ext cx="1503675" cy="347975"/>
          </a:xfrm>
          <a:prstGeom prst="rect">
            <a:avLst/>
          </a:prstGeom>
          <a:ln w="12700">
            <a:miter lim="400000"/>
          </a:ln>
        </p:spPr>
        <p:txBody>
          <a:bodyPr wrap="none" lIns="34286" tIns="34286" rIns="34286" bIns="34286">
            <a:spAutoFit/>
          </a:bodyPr>
          <a:lstStyle>
            <a:lvl1pPr>
              <a:defRPr sz="1600" b="1">
                <a:solidFill>
                  <a:srgbClr val="FFFFFF"/>
                </a:solidFill>
                <a:latin typeface="微软雅黑"/>
                <a:ea typeface="微软雅黑"/>
                <a:cs typeface="微软雅黑"/>
                <a:sym typeface="微软雅黑"/>
              </a:defRPr>
            </a:lvl1pPr>
          </a:lstStyle>
          <a:p>
            <a:r>
              <a:t>答辩人：虞盛峥</a:t>
            </a:r>
          </a:p>
        </p:txBody>
      </p:sp>
      <p:sp>
        <p:nvSpPr>
          <p:cNvPr id="126" name="矩形 3"/>
          <p:cNvSpPr txBox="1"/>
          <p:nvPr/>
        </p:nvSpPr>
        <p:spPr>
          <a:xfrm>
            <a:off x="6525976" y="6250327"/>
            <a:ext cx="2057606" cy="347975"/>
          </a:xfrm>
          <a:prstGeom prst="rect">
            <a:avLst/>
          </a:prstGeom>
          <a:ln w="12700">
            <a:miter lim="400000"/>
          </a:ln>
        </p:spPr>
        <p:txBody>
          <a:bodyPr lIns="34286" tIns="34286" rIns="34286" bIns="34286">
            <a:spAutoFit/>
          </a:bodyPr>
          <a:lstStyle>
            <a:lvl1pPr>
              <a:defRPr sz="1600" b="1">
                <a:solidFill>
                  <a:srgbClr val="FFFFFF"/>
                </a:solidFill>
                <a:latin typeface="微软雅黑"/>
                <a:ea typeface="微软雅黑"/>
                <a:cs typeface="微软雅黑"/>
                <a:sym typeface="微软雅黑"/>
              </a:defRPr>
            </a:lvl1pPr>
          </a:lstStyle>
          <a:p>
            <a:r>
              <a:t>导师：陈科明</a:t>
            </a:r>
          </a:p>
        </p:txBody>
      </p:sp>
      <p:pic>
        <p:nvPicPr>
          <p:cNvPr id="127" name="u=4098517683,2982148795&amp;fm=15&amp;gp=0.jpg" descr="u=4098517683,2982148795&amp;fm=15&amp;gp=0.jpg"/>
          <p:cNvPicPr>
            <a:picLocks noChangeAspect="1"/>
          </p:cNvPicPr>
          <p:nvPr/>
        </p:nvPicPr>
        <p:blipFill>
          <a:blip r:embed="rId5"/>
          <a:srcRect l="3678" t="4150" r="3890" b="4000"/>
          <a:stretch>
            <a:fillRect/>
          </a:stretch>
        </p:blipFill>
        <p:spPr>
          <a:xfrm>
            <a:off x="5464263" y="1132888"/>
            <a:ext cx="1108076" cy="1106620"/>
          </a:xfrm>
          <a:custGeom>
            <a:avLst/>
            <a:gdLst/>
            <a:ahLst/>
            <a:cxnLst>
              <a:cxn ang="0">
                <a:pos x="wd2" y="hd2"/>
              </a:cxn>
              <a:cxn ang="5400000">
                <a:pos x="wd2" y="hd2"/>
              </a:cxn>
              <a:cxn ang="10800000">
                <a:pos x="wd2" y="hd2"/>
              </a:cxn>
              <a:cxn ang="16200000">
                <a:pos x="wd2" y="hd2"/>
              </a:cxn>
            </a:cxnLst>
            <a:rect l="0" t="0" r="r" b="b"/>
            <a:pathLst>
              <a:path w="21600" h="21509" extrusionOk="0">
                <a:moveTo>
                  <a:pt x="10823" y="0"/>
                </a:moveTo>
                <a:cubicBezTo>
                  <a:pt x="8572" y="2"/>
                  <a:pt x="7405" y="269"/>
                  <a:pt x="5570" y="1211"/>
                </a:cubicBezTo>
                <a:cubicBezTo>
                  <a:pt x="4634" y="1692"/>
                  <a:pt x="4171" y="2046"/>
                  <a:pt x="3172" y="3039"/>
                </a:cubicBezTo>
                <a:cubicBezTo>
                  <a:pt x="2097" y="4108"/>
                  <a:pt x="1839" y="4456"/>
                  <a:pt x="1246" y="5631"/>
                </a:cubicBezTo>
                <a:cubicBezTo>
                  <a:pt x="312" y="7480"/>
                  <a:pt x="0" y="8763"/>
                  <a:pt x="0" y="10738"/>
                </a:cubicBezTo>
                <a:cubicBezTo>
                  <a:pt x="0" y="12659"/>
                  <a:pt x="312" y="13989"/>
                  <a:pt x="1153" y="15652"/>
                </a:cubicBezTo>
                <a:cubicBezTo>
                  <a:pt x="2727" y="18766"/>
                  <a:pt x="5671" y="20927"/>
                  <a:pt x="9075" y="21460"/>
                </a:cubicBezTo>
                <a:cubicBezTo>
                  <a:pt x="9960" y="21599"/>
                  <a:pt x="12849" y="21422"/>
                  <a:pt x="13748" y="21175"/>
                </a:cubicBezTo>
                <a:cubicBezTo>
                  <a:pt x="15637" y="20654"/>
                  <a:pt x="17247" y="19674"/>
                  <a:pt x="18637" y="18197"/>
                </a:cubicBezTo>
                <a:cubicBezTo>
                  <a:pt x="20585" y="16128"/>
                  <a:pt x="21600" y="13594"/>
                  <a:pt x="21600" y="10807"/>
                </a:cubicBezTo>
                <a:cubicBezTo>
                  <a:pt x="21600" y="9822"/>
                  <a:pt x="21508" y="9142"/>
                  <a:pt x="21151" y="7436"/>
                </a:cubicBezTo>
                <a:cubicBezTo>
                  <a:pt x="21033" y="6869"/>
                  <a:pt x="20024" y="4940"/>
                  <a:pt x="19457" y="4204"/>
                </a:cubicBezTo>
                <a:cubicBezTo>
                  <a:pt x="18745" y="3280"/>
                  <a:pt x="17709" y="2314"/>
                  <a:pt x="16734" y="1666"/>
                </a:cubicBezTo>
                <a:cubicBezTo>
                  <a:pt x="15885" y="1103"/>
                  <a:pt x="14530" y="465"/>
                  <a:pt x="13972" y="370"/>
                </a:cubicBezTo>
                <a:cubicBezTo>
                  <a:pt x="13778" y="337"/>
                  <a:pt x="13410" y="241"/>
                  <a:pt x="13160" y="154"/>
                </a:cubicBezTo>
                <a:cubicBezTo>
                  <a:pt x="12883" y="59"/>
                  <a:pt x="11968" y="-1"/>
                  <a:pt x="10823" y="0"/>
                </a:cubicBezTo>
                <a:close/>
              </a:path>
            </a:pathLst>
          </a:custGeom>
          <a:ln w="12700">
            <a:miter lim="400000"/>
            <a:headEnd/>
            <a:tailEnd/>
          </a:ln>
        </p:spPr>
      </p:pic>
    </p:spTree>
  </p:cSld>
  <p:clrMapOvr>
    <a:masterClrMapping/>
  </p:clrMapOvr>
  <p:transition spd="med" advClick="0" advTm="3000"/>
  <p:timing>
    <p:tnLst>
      <p:par>
        <p:cTn id="1" dur="indefinite" restart="never" fill="hold" nodeType="tmRoot">
          <p:childTnLst>
            <p:audio isNarration="0">
              <p:cMediaNode numSld="999" showWhenStopped="0">
                <p:cTn id="2" repeatCount="indefinite" fill="hold" display="0">
                  <p:stCondLst>
                    <p:cond delay="indefinite"/>
                  </p:stCondLst>
                </p:cTn>
                <p:tgtEl>
                  <p:spTgt spid="9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文本框 9"/>
          <p:cNvSpPr txBox="1"/>
          <p:nvPr/>
        </p:nvSpPr>
        <p:spPr>
          <a:xfrm>
            <a:off x="1019309" y="188639"/>
            <a:ext cx="1803629" cy="345440"/>
          </a:xfrm>
          <a:prstGeom prst="rect">
            <a:avLst/>
          </a:prstGeom>
          <a:ln w="12700">
            <a:miter lim="400000"/>
          </a:ln>
        </p:spPr>
        <p:txBody>
          <a:bodyPr lIns="34290" tIns="34290" rIns="34290" bIns="34290">
            <a:spAutoFit/>
          </a:bodyPr>
          <a:lstStyle/>
          <a:p>
            <a:pPr lvl="1" indent="0">
              <a:defRPr>
                <a:solidFill>
                  <a:srgbClr val="595959"/>
                </a:solidFill>
                <a:latin typeface="微软雅黑"/>
                <a:ea typeface="微软雅黑"/>
                <a:cs typeface="微软雅黑"/>
                <a:sym typeface="微软雅黑"/>
              </a:defRPr>
            </a:pPr>
            <a:r>
              <a:t>智能网关</a:t>
            </a:r>
          </a:p>
        </p:txBody>
      </p:sp>
      <p:sp>
        <p:nvSpPr>
          <p:cNvPr id="534" name="直接连接符 55"/>
          <p:cNvSpPr/>
          <p:nvPr/>
        </p:nvSpPr>
        <p:spPr>
          <a:xfrm>
            <a:off x="841002" y="505763"/>
            <a:ext cx="8571842" cy="1"/>
          </a:xfrm>
          <a:prstGeom prst="line">
            <a:avLst/>
          </a:prstGeom>
          <a:ln>
            <a:solidFill>
              <a:srgbClr val="808080"/>
            </a:solidFill>
            <a:prstDash val="dash"/>
          </a:ln>
        </p:spPr>
        <p:txBody>
          <a:bodyPr lIns="45719" rIns="45719"/>
          <a:lstStyle/>
          <a:p/>
        </p:txBody>
      </p:sp>
      <p:sp>
        <p:nvSpPr>
          <p:cNvPr id="551" name="TextBox 30"/>
          <p:cNvSpPr txBox="1"/>
          <p:nvPr/>
        </p:nvSpPr>
        <p:spPr>
          <a:xfrm>
            <a:off x="10655710" y="7812196"/>
            <a:ext cx="789941" cy="408941"/>
          </a:xfrm>
          <a:prstGeom prst="rect">
            <a:avLst/>
          </a:prstGeom>
          <a:ln w="12700">
            <a:miter lim="400000"/>
          </a:ln>
        </p:spPr>
        <p:txBody>
          <a:bodyPr wrap="none" lIns="45719" rIns="45719">
            <a:spAutoFit/>
          </a:bodyPr>
          <a:lstStyle>
            <a:lvl1pPr>
              <a:defRPr>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延时符</a:t>
            </a:r>
            <a:endParaRPr>
              <a:latin typeface="+mj-lt"/>
              <a:ea typeface="+mj-ea"/>
              <a:cs typeface="+mj-cs"/>
              <a:sym typeface="Helvetica"/>
            </a:endParaRPr>
          </a:p>
        </p:txBody>
      </p:sp>
      <p:sp>
        <p:nvSpPr>
          <p:cNvPr id="552" name="六边形 29"/>
          <p:cNvSpPr/>
          <p:nvPr/>
        </p:nvSpPr>
        <p:spPr>
          <a:xfrm>
            <a:off x="241895" y="125397"/>
            <a:ext cx="481346" cy="41495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25400">
            <a:solidFill>
              <a:srgbClr val="46CEAE"/>
            </a:solidFill>
          </a:ln>
        </p:spPr>
        <p:txBody>
          <a:bodyPr lIns="45719" rIns="45719" anchor="ctr"/>
          <a:lstStyle/>
          <a:p>
            <a:pPr algn="ctr">
              <a:defRPr>
                <a:solidFill>
                  <a:srgbClr val="FFFFFF"/>
                </a:solidFill>
              </a:defRPr>
            </a:pPr>
          </a:p>
        </p:txBody>
      </p:sp>
      <p:sp>
        <p:nvSpPr>
          <p:cNvPr id="553" name="矩形 31"/>
          <p:cNvSpPr/>
          <p:nvPr/>
        </p:nvSpPr>
        <p:spPr>
          <a:xfrm>
            <a:off x="9412843" y="188638"/>
            <a:ext cx="933217" cy="334418"/>
          </a:xfrm>
          <a:prstGeom prst="rect">
            <a:avLst/>
          </a:prstGeom>
          <a:solidFill>
            <a:srgbClr val="46CEAE"/>
          </a:solidFill>
          <a:ln w="12700">
            <a:miter lim="400000"/>
          </a:ln>
        </p:spPr>
        <p:txBody>
          <a:bodyPr lIns="45719" rIns="45719" anchor="ctr"/>
          <a:lstStyle/>
          <a:p>
            <a:pPr algn="ctr">
              <a:defRPr sz="1400">
                <a:solidFill>
                  <a:srgbClr val="FFFFFF"/>
                </a:solidFill>
              </a:defRPr>
            </a:pPr>
          </a:p>
        </p:txBody>
      </p:sp>
      <p:sp>
        <p:nvSpPr>
          <p:cNvPr id="554" name="矩形 32"/>
          <p:cNvSpPr/>
          <p:nvPr/>
        </p:nvSpPr>
        <p:spPr>
          <a:xfrm>
            <a:off x="10347503" y="187548"/>
            <a:ext cx="1582733" cy="334419"/>
          </a:xfrm>
          <a:prstGeom prst="rect">
            <a:avLst/>
          </a:prstGeom>
          <a:solidFill>
            <a:srgbClr val="46CEAE">
              <a:alpha val="58824"/>
            </a:srgbClr>
          </a:solidFill>
          <a:ln w="12700">
            <a:miter lim="400000"/>
          </a:ln>
        </p:spPr>
        <p:txBody>
          <a:bodyPr lIns="45719" rIns="45719" anchor="ctr"/>
          <a:lstStyle/>
          <a:p>
            <a:pPr algn="ctr">
              <a:defRPr sz="1600">
                <a:solidFill>
                  <a:srgbClr val="FFFFFF"/>
                </a:solidFill>
              </a:defRPr>
            </a:pPr>
          </a:p>
        </p:txBody>
      </p:sp>
      <p:sp>
        <p:nvSpPr>
          <p:cNvPr id="555" name="六边形 33"/>
          <p:cNvSpPr/>
          <p:nvPr/>
        </p:nvSpPr>
        <p:spPr>
          <a:xfrm>
            <a:off x="624979" y="392471"/>
            <a:ext cx="261791" cy="22568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12700">
            <a:solidFill>
              <a:srgbClr val="FFFFFF"/>
            </a:solidFill>
          </a:ln>
        </p:spPr>
        <p:txBody>
          <a:bodyPr lIns="45719" rIns="45719" anchor="ctr"/>
          <a:lstStyle/>
          <a:p>
            <a:pPr algn="ctr">
              <a:defRPr>
                <a:solidFill>
                  <a:srgbClr val="FFFFFF"/>
                </a:solidFill>
              </a:defRPr>
            </a:pPr>
          </a:p>
        </p:txBody>
      </p:sp>
      <p:sp>
        <p:nvSpPr>
          <p:cNvPr id="556" name="文本框 9"/>
          <p:cNvSpPr txBox="1"/>
          <p:nvPr/>
        </p:nvSpPr>
        <p:spPr>
          <a:xfrm>
            <a:off x="9447133" y="221071"/>
            <a:ext cx="864637" cy="322581"/>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t>第二章</a:t>
            </a:r>
          </a:p>
        </p:txBody>
      </p:sp>
      <p:sp>
        <p:nvSpPr>
          <p:cNvPr id="557" name="文本框 9"/>
          <p:cNvSpPr txBox="1"/>
          <p:nvPr/>
        </p:nvSpPr>
        <p:spPr>
          <a:xfrm>
            <a:off x="10372920" y="213500"/>
            <a:ext cx="1515597" cy="283845"/>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rPr lang="zh-CN">
                <a:sym typeface="+mn-ea"/>
              </a:rPr>
              <a:t>系统架构</a:t>
            </a:r>
            <a:endParaRPr lang="zh-CN">
              <a:sym typeface="+mn-ea"/>
            </a:endParaRPr>
          </a:p>
        </p:txBody>
      </p:sp>
      <p:sp>
        <p:nvSpPr>
          <p:cNvPr id="558" name="Freeform 261"/>
          <p:cNvSpPr/>
          <p:nvPr/>
        </p:nvSpPr>
        <p:spPr>
          <a:xfrm>
            <a:off x="304818" y="179139"/>
            <a:ext cx="307470" cy="307470"/>
          </a:xfrm>
          <a:custGeom>
            <a:avLst/>
            <a:gdLst/>
            <a:ahLst/>
            <a:cxnLst>
              <a:cxn ang="0">
                <a:pos x="wd2" y="hd2"/>
              </a:cxn>
              <a:cxn ang="5400000">
                <a:pos x="wd2" y="hd2"/>
              </a:cxn>
              <a:cxn ang="10800000">
                <a:pos x="wd2" y="hd2"/>
              </a:cxn>
              <a:cxn ang="16200000">
                <a:pos x="wd2" y="hd2"/>
              </a:cxn>
            </a:cxnLst>
            <a:rect l="0" t="0" r="r" b="b"/>
            <a:pathLst>
              <a:path w="21600" h="21600" extrusionOk="0">
                <a:moveTo>
                  <a:pt x="21098" y="3265"/>
                </a:moveTo>
                <a:cubicBezTo>
                  <a:pt x="18586" y="251"/>
                  <a:pt x="18586" y="251"/>
                  <a:pt x="18586" y="251"/>
                </a:cubicBezTo>
                <a:cubicBezTo>
                  <a:pt x="18335" y="251"/>
                  <a:pt x="18335" y="251"/>
                  <a:pt x="18084" y="251"/>
                </a:cubicBezTo>
                <a:cubicBezTo>
                  <a:pt x="18084" y="251"/>
                  <a:pt x="17833" y="251"/>
                  <a:pt x="17833" y="251"/>
                </a:cubicBezTo>
                <a:cubicBezTo>
                  <a:pt x="17581" y="502"/>
                  <a:pt x="17330" y="753"/>
                  <a:pt x="17330" y="1005"/>
                </a:cubicBezTo>
                <a:cubicBezTo>
                  <a:pt x="17330" y="2512"/>
                  <a:pt x="17330" y="2512"/>
                  <a:pt x="17330" y="2512"/>
                </a:cubicBezTo>
                <a:cubicBezTo>
                  <a:pt x="14819" y="2512"/>
                  <a:pt x="14819" y="2512"/>
                  <a:pt x="14819" y="2512"/>
                </a:cubicBezTo>
                <a:cubicBezTo>
                  <a:pt x="14819" y="251"/>
                  <a:pt x="14819" y="251"/>
                  <a:pt x="14819" y="251"/>
                </a:cubicBezTo>
                <a:cubicBezTo>
                  <a:pt x="14819" y="251"/>
                  <a:pt x="14819" y="0"/>
                  <a:pt x="14567" y="0"/>
                </a:cubicBezTo>
                <a:cubicBezTo>
                  <a:pt x="11553" y="0"/>
                  <a:pt x="11553" y="0"/>
                  <a:pt x="11553" y="0"/>
                </a:cubicBezTo>
                <a:cubicBezTo>
                  <a:pt x="11302" y="0"/>
                  <a:pt x="11302" y="251"/>
                  <a:pt x="11302" y="251"/>
                </a:cubicBezTo>
                <a:cubicBezTo>
                  <a:pt x="11302" y="2512"/>
                  <a:pt x="11302" y="2512"/>
                  <a:pt x="11302" y="2512"/>
                </a:cubicBezTo>
                <a:cubicBezTo>
                  <a:pt x="11051" y="2763"/>
                  <a:pt x="11051" y="3014"/>
                  <a:pt x="11051" y="3265"/>
                </a:cubicBezTo>
                <a:cubicBezTo>
                  <a:pt x="11051" y="5274"/>
                  <a:pt x="11051" y="5274"/>
                  <a:pt x="11051" y="5274"/>
                </a:cubicBezTo>
                <a:cubicBezTo>
                  <a:pt x="11051" y="5526"/>
                  <a:pt x="11051" y="5777"/>
                  <a:pt x="11302" y="6028"/>
                </a:cubicBezTo>
                <a:cubicBezTo>
                  <a:pt x="11302" y="6781"/>
                  <a:pt x="11302" y="6781"/>
                  <a:pt x="11302" y="6781"/>
                </a:cubicBezTo>
                <a:cubicBezTo>
                  <a:pt x="9293" y="6781"/>
                  <a:pt x="9293" y="6781"/>
                  <a:pt x="9293" y="6781"/>
                </a:cubicBezTo>
                <a:cubicBezTo>
                  <a:pt x="9293" y="5274"/>
                  <a:pt x="9293" y="5274"/>
                  <a:pt x="9293" y="5274"/>
                </a:cubicBezTo>
                <a:cubicBezTo>
                  <a:pt x="9293" y="5023"/>
                  <a:pt x="9042" y="4772"/>
                  <a:pt x="8540" y="4521"/>
                </a:cubicBezTo>
                <a:cubicBezTo>
                  <a:pt x="8540" y="4521"/>
                  <a:pt x="8288" y="4521"/>
                  <a:pt x="8037" y="4521"/>
                </a:cubicBezTo>
                <a:cubicBezTo>
                  <a:pt x="7786" y="4521"/>
                  <a:pt x="7535" y="4521"/>
                  <a:pt x="7284" y="4521"/>
                </a:cubicBezTo>
                <a:cubicBezTo>
                  <a:pt x="753" y="7535"/>
                  <a:pt x="753" y="7535"/>
                  <a:pt x="753" y="7535"/>
                </a:cubicBezTo>
                <a:cubicBezTo>
                  <a:pt x="251" y="7786"/>
                  <a:pt x="0" y="8288"/>
                  <a:pt x="0" y="8540"/>
                </a:cubicBezTo>
                <a:cubicBezTo>
                  <a:pt x="0" y="9042"/>
                  <a:pt x="251" y="9544"/>
                  <a:pt x="753" y="9544"/>
                </a:cubicBezTo>
                <a:cubicBezTo>
                  <a:pt x="7284" y="12558"/>
                  <a:pt x="7284" y="12558"/>
                  <a:pt x="7284" y="12558"/>
                </a:cubicBezTo>
                <a:cubicBezTo>
                  <a:pt x="7284" y="12809"/>
                  <a:pt x="7535" y="12809"/>
                  <a:pt x="7786" y="12809"/>
                </a:cubicBezTo>
                <a:cubicBezTo>
                  <a:pt x="8037" y="12809"/>
                  <a:pt x="8288" y="12809"/>
                  <a:pt x="8540" y="12558"/>
                </a:cubicBezTo>
                <a:cubicBezTo>
                  <a:pt x="9042" y="12558"/>
                  <a:pt x="9293" y="12056"/>
                  <a:pt x="9293" y="11805"/>
                </a:cubicBezTo>
                <a:cubicBezTo>
                  <a:pt x="9293" y="10549"/>
                  <a:pt x="9293" y="10549"/>
                  <a:pt x="9293" y="10549"/>
                </a:cubicBezTo>
                <a:cubicBezTo>
                  <a:pt x="11302" y="10549"/>
                  <a:pt x="11302" y="10549"/>
                  <a:pt x="11302" y="10549"/>
                </a:cubicBezTo>
                <a:cubicBezTo>
                  <a:pt x="11302" y="21349"/>
                  <a:pt x="11302" y="21349"/>
                  <a:pt x="11302" y="21349"/>
                </a:cubicBezTo>
                <a:cubicBezTo>
                  <a:pt x="11302" y="21600"/>
                  <a:pt x="11302" y="21600"/>
                  <a:pt x="11553" y="21600"/>
                </a:cubicBezTo>
                <a:cubicBezTo>
                  <a:pt x="14567" y="21600"/>
                  <a:pt x="14567" y="21600"/>
                  <a:pt x="14567" y="21600"/>
                </a:cubicBezTo>
                <a:cubicBezTo>
                  <a:pt x="14819" y="21600"/>
                  <a:pt x="14819" y="21600"/>
                  <a:pt x="14819" y="21349"/>
                </a:cubicBezTo>
                <a:cubicBezTo>
                  <a:pt x="14819" y="10298"/>
                  <a:pt x="14819" y="10298"/>
                  <a:pt x="14819" y="10298"/>
                </a:cubicBezTo>
                <a:cubicBezTo>
                  <a:pt x="15321" y="10298"/>
                  <a:pt x="15572" y="10047"/>
                  <a:pt x="15572" y="9544"/>
                </a:cubicBezTo>
                <a:cubicBezTo>
                  <a:pt x="15572" y="7535"/>
                  <a:pt x="15572" y="7535"/>
                  <a:pt x="15572" y="7535"/>
                </a:cubicBezTo>
                <a:cubicBezTo>
                  <a:pt x="15572" y="7284"/>
                  <a:pt x="15321" y="7033"/>
                  <a:pt x="14819" y="6781"/>
                </a:cubicBezTo>
                <a:cubicBezTo>
                  <a:pt x="14819" y="6279"/>
                  <a:pt x="14819" y="6279"/>
                  <a:pt x="14819" y="6279"/>
                </a:cubicBezTo>
                <a:cubicBezTo>
                  <a:pt x="17330" y="6279"/>
                  <a:pt x="17330" y="6279"/>
                  <a:pt x="17330" y="6279"/>
                </a:cubicBezTo>
                <a:cubicBezTo>
                  <a:pt x="17330" y="7535"/>
                  <a:pt x="17330" y="7535"/>
                  <a:pt x="17330" y="7535"/>
                </a:cubicBezTo>
                <a:cubicBezTo>
                  <a:pt x="17330" y="7786"/>
                  <a:pt x="17581" y="8288"/>
                  <a:pt x="17833" y="8288"/>
                </a:cubicBezTo>
                <a:cubicBezTo>
                  <a:pt x="17833" y="8540"/>
                  <a:pt x="18084" y="8540"/>
                  <a:pt x="18335" y="8540"/>
                </a:cubicBezTo>
                <a:cubicBezTo>
                  <a:pt x="18335" y="8540"/>
                  <a:pt x="18586" y="8540"/>
                  <a:pt x="18586" y="8288"/>
                </a:cubicBezTo>
                <a:cubicBezTo>
                  <a:pt x="21098" y="5274"/>
                  <a:pt x="21098" y="5274"/>
                  <a:pt x="21098" y="5274"/>
                </a:cubicBezTo>
                <a:cubicBezTo>
                  <a:pt x="21349" y="5274"/>
                  <a:pt x="21600" y="4772"/>
                  <a:pt x="21600" y="4270"/>
                </a:cubicBezTo>
                <a:cubicBezTo>
                  <a:pt x="21600" y="4019"/>
                  <a:pt x="21349" y="3516"/>
                  <a:pt x="21098" y="3265"/>
                </a:cubicBezTo>
                <a:close/>
              </a:path>
            </a:pathLst>
          </a:custGeom>
          <a:solidFill>
            <a:srgbClr val="FFFFFF"/>
          </a:solidFill>
          <a:ln w="12700">
            <a:miter lim="400000"/>
          </a:ln>
        </p:spPr>
        <p:txBody>
          <a:bodyPr lIns="45719" rIns="45719"/>
          <a:lstStyle/>
          <a:p>
            <a:pPr>
              <a:defRPr>
                <a:solidFill>
                  <a:srgbClr val="595959"/>
                </a:solidFill>
              </a:defRPr>
            </a:pPr>
          </a:p>
        </p:txBody>
      </p:sp>
      <p:sp>
        <p:nvSpPr>
          <p:cNvPr id="9" name="文本框 8"/>
          <p:cNvSpPr txBox="1"/>
          <p:nvPr/>
        </p:nvSpPr>
        <p:spPr>
          <a:xfrm>
            <a:off x="1170940" y="4338320"/>
            <a:ext cx="10605135" cy="175196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a:rPr>
              <a:t>智能网关是商用油烟机设备的通信枢纽，它向上与设备云平台保持长连接，向下与设备内部传感器通过RS485总线物理连接。</a:t>
            </a:r>
            <a:r>
              <a:rPr lang="zh-CN" altLang="en-US">
                <a:sym typeface="Calibri"/>
              </a:rPr>
              <a:t>智能油烟机设计有两个智能网关，分别为控制柜网关和数据采集网关。智能网关设计有RS485接口，通过Modbus（RTU）通信协议与油烟机设备进行数据传输。其中控制柜网关负责定时查询各数字IO口状态以及变频器所有参数，还可以控制变频器的开关、调频。数据采集网关负责采集或控制风机内部安装的振动传感器和噪声传感器、高压电源净化器的电源。此外，</a:t>
            </a:r>
            <a:r>
              <a:rPr kumimoji="0" lang="zh-CN" altLang="en-US" sz="1800" b="0" i="0" u="none" strike="noStrike" cap="none" spc="0" normalizeH="0" baseline="0">
                <a:ln>
                  <a:noFill/>
                </a:ln>
                <a:solidFill>
                  <a:srgbClr val="000000"/>
                </a:solidFill>
                <a:effectLst/>
                <a:uFillTx/>
                <a:latin typeface="+mn-lt"/>
                <a:ea typeface="+mn-ea"/>
                <a:cs typeface="+mn-cs"/>
                <a:sym typeface="Calibri"/>
              </a:rPr>
              <a:t>智能网关在硬件设计上，包含GPRS和以太网电路两个网络通信模块，用于与设备云平台连接并上报传感器采集数据。</a:t>
            </a:r>
            <a:endParaRPr kumimoji="0" lang="zh-CN" alt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12" name="图片 11" descr="截屏2020-02-27下午11.14.46"/>
          <p:cNvPicPr>
            <a:picLocks noChangeAspect="1"/>
          </p:cNvPicPr>
          <p:nvPr/>
        </p:nvPicPr>
        <p:blipFill>
          <a:blip r:embed="rId1"/>
          <a:stretch>
            <a:fillRect/>
          </a:stretch>
        </p:blipFill>
        <p:spPr>
          <a:xfrm>
            <a:off x="3262630" y="617855"/>
            <a:ext cx="6149975" cy="37045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advClick="0" advTm="3000">
        <p14:flip dir="r"/>
      </p:transition>
    </mc:Choice>
    <mc:Fallback>
      <p:transition spd="slow" advClick="0" advTm="3000">
        <p:fade/>
      </p:transition>
    </mc:Fallback>
  </mc:AlternateContent>
  <p:timing>
    <p:tnLst>
      <p:par>
        <p:cTn id="1" dur="indefinite" restart="never" fill="hold"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文本框 9"/>
          <p:cNvSpPr txBox="1"/>
          <p:nvPr/>
        </p:nvSpPr>
        <p:spPr>
          <a:xfrm>
            <a:off x="1019309" y="188639"/>
            <a:ext cx="1803629" cy="345440"/>
          </a:xfrm>
          <a:prstGeom prst="rect">
            <a:avLst/>
          </a:prstGeom>
          <a:ln w="12700">
            <a:miter lim="400000"/>
          </a:ln>
        </p:spPr>
        <p:txBody>
          <a:bodyPr lIns="34290" tIns="34290" rIns="34290" bIns="34290">
            <a:spAutoFit/>
          </a:bodyPr>
          <a:lstStyle/>
          <a:p>
            <a:pPr lvl="1" indent="0">
              <a:defRPr>
                <a:solidFill>
                  <a:srgbClr val="595959"/>
                </a:solidFill>
                <a:latin typeface="微软雅黑"/>
                <a:ea typeface="微软雅黑"/>
                <a:cs typeface="微软雅黑"/>
                <a:sym typeface="微软雅黑"/>
              </a:defRPr>
            </a:pPr>
            <a:r>
              <a:rPr lang="en-US"/>
              <a:t>IO</a:t>
            </a:r>
            <a:r>
              <a:rPr lang="zh-CN" altLang="en-US"/>
              <a:t>模块</a:t>
            </a:r>
            <a:endParaRPr lang="zh-CN" altLang="en-US"/>
          </a:p>
        </p:txBody>
      </p:sp>
      <p:sp>
        <p:nvSpPr>
          <p:cNvPr id="534" name="直接连接符 55"/>
          <p:cNvSpPr/>
          <p:nvPr/>
        </p:nvSpPr>
        <p:spPr>
          <a:xfrm>
            <a:off x="841002" y="505763"/>
            <a:ext cx="8571842" cy="1"/>
          </a:xfrm>
          <a:prstGeom prst="line">
            <a:avLst/>
          </a:prstGeom>
          <a:ln>
            <a:solidFill>
              <a:srgbClr val="808080"/>
            </a:solidFill>
            <a:prstDash val="dash"/>
          </a:ln>
        </p:spPr>
        <p:txBody>
          <a:bodyPr lIns="45719" rIns="45719"/>
          <a:lstStyle/>
          <a:p/>
        </p:txBody>
      </p:sp>
      <p:sp>
        <p:nvSpPr>
          <p:cNvPr id="551" name="TextBox 30"/>
          <p:cNvSpPr txBox="1"/>
          <p:nvPr/>
        </p:nvSpPr>
        <p:spPr>
          <a:xfrm>
            <a:off x="10655710" y="7812196"/>
            <a:ext cx="789941" cy="408941"/>
          </a:xfrm>
          <a:prstGeom prst="rect">
            <a:avLst/>
          </a:prstGeom>
          <a:ln w="12700">
            <a:miter lim="400000"/>
          </a:ln>
        </p:spPr>
        <p:txBody>
          <a:bodyPr wrap="none" lIns="45719" rIns="45719">
            <a:spAutoFit/>
          </a:bodyPr>
          <a:lstStyle>
            <a:lvl1pPr>
              <a:defRPr>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延时符</a:t>
            </a:r>
            <a:endParaRPr>
              <a:latin typeface="+mj-lt"/>
              <a:ea typeface="+mj-ea"/>
              <a:cs typeface="+mj-cs"/>
              <a:sym typeface="Helvetica"/>
            </a:endParaRPr>
          </a:p>
        </p:txBody>
      </p:sp>
      <p:sp>
        <p:nvSpPr>
          <p:cNvPr id="552" name="六边形 29"/>
          <p:cNvSpPr/>
          <p:nvPr/>
        </p:nvSpPr>
        <p:spPr>
          <a:xfrm>
            <a:off x="241895" y="125397"/>
            <a:ext cx="481346" cy="41495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25400">
            <a:solidFill>
              <a:srgbClr val="46CEAE"/>
            </a:solidFill>
          </a:ln>
        </p:spPr>
        <p:txBody>
          <a:bodyPr lIns="45719" rIns="45719" anchor="ctr"/>
          <a:lstStyle/>
          <a:p>
            <a:pPr algn="ctr">
              <a:defRPr>
                <a:solidFill>
                  <a:srgbClr val="FFFFFF"/>
                </a:solidFill>
              </a:defRPr>
            </a:pPr>
          </a:p>
        </p:txBody>
      </p:sp>
      <p:sp>
        <p:nvSpPr>
          <p:cNvPr id="553" name="矩形 31"/>
          <p:cNvSpPr/>
          <p:nvPr/>
        </p:nvSpPr>
        <p:spPr>
          <a:xfrm>
            <a:off x="9412843" y="188638"/>
            <a:ext cx="933217" cy="334418"/>
          </a:xfrm>
          <a:prstGeom prst="rect">
            <a:avLst/>
          </a:prstGeom>
          <a:solidFill>
            <a:srgbClr val="46CEAE"/>
          </a:solidFill>
          <a:ln w="12700">
            <a:miter lim="400000"/>
          </a:ln>
        </p:spPr>
        <p:txBody>
          <a:bodyPr lIns="45719" rIns="45719" anchor="ctr"/>
          <a:lstStyle/>
          <a:p>
            <a:pPr algn="ctr">
              <a:defRPr sz="1400">
                <a:solidFill>
                  <a:srgbClr val="FFFFFF"/>
                </a:solidFill>
              </a:defRPr>
            </a:pPr>
          </a:p>
        </p:txBody>
      </p:sp>
      <p:sp>
        <p:nvSpPr>
          <p:cNvPr id="554" name="矩形 32"/>
          <p:cNvSpPr/>
          <p:nvPr/>
        </p:nvSpPr>
        <p:spPr>
          <a:xfrm>
            <a:off x="10347503" y="187548"/>
            <a:ext cx="1582733" cy="334419"/>
          </a:xfrm>
          <a:prstGeom prst="rect">
            <a:avLst/>
          </a:prstGeom>
          <a:solidFill>
            <a:srgbClr val="46CEAE">
              <a:alpha val="58824"/>
            </a:srgbClr>
          </a:solidFill>
          <a:ln w="12700">
            <a:miter lim="400000"/>
          </a:ln>
        </p:spPr>
        <p:txBody>
          <a:bodyPr lIns="45719" rIns="45719" anchor="ctr"/>
          <a:lstStyle/>
          <a:p>
            <a:pPr algn="ctr">
              <a:defRPr sz="1600">
                <a:solidFill>
                  <a:srgbClr val="FFFFFF"/>
                </a:solidFill>
              </a:defRPr>
            </a:pPr>
          </a:p>
        </p:txBody>
      </p:sp>
      <p:sp>
        <p:nvSpPr>
          <p:cNvPr id="555" name="六边形 33"/>
          <p:cNvSpPr/>
          <p:nvPr/>
        </p:nvSpPr>
        <p:spPr>
          <a:xfrm>
            <a:off x="624979" y="392471"/>
            <a:ext cx="261791" cy="22568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12700">
            <a:solidFill>
              <a:srgbClr val="FFFFFF"/>
            </a:solidFill>
          </a:ln>
        </p:spPr>
        <p:txBody>
          <a:bodyPr lIns="45719" rIns="45719" anchor="ctr"/>
          <a:lstStyle/>
          <a:p>
            <a:pPr algn="ctr">
              <a:defRPr>
                <a:solidFill>
                  <a:srgbClr val="FFFFFF"/>
                </a:solidFill>
              </a:defRPr>
            </a:pPr>
          </a:p>
        </p:txBody>
      </p:sp>
      <p:sp>
        <p:nvSpPr>
          <p:cNvPr id="556" name="文本框 9"/>
          <p:cNvSpPr txBox="1"/>
          <p:nvPr/>
        </p:nvSpPr>
        <p:spPr>
          <a:xfrm>
            <a:off x="9447133" y="221071"/>
            <a:ext cx="864637" cy="322581"/>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t>第二章</a:t>
            </a:r>
          </a:p>
        </p:txBody>
      </p:sp>
      <p:sp>
        <p:nvSpPr>
          <p:cNvPr id="557" name="文本框 9"/>
          <p:cNvSpPr txBox="1"/>
          <p:nvPr/>
        </p:nvSpPr>
        <p:spPr>
          <a:xfrm>
            <a:off x="10372920" y="213500"/>
            <a:ext cx="1515597" cy="283845"/>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rPr lang="zh-CN">
                <a:sym typeface="+mn-ea"/>
              </a:rPr>
              <a:t>系统架构</a:t>
            </a:r>
            <a:endParaRPr lang="zh-CN">
              <a:sym typeface="+mn-ea"/>
            </a:endParaRPr>
          </a:p>
        </p:txBody>
      </p:sp>
      <p:sp>
        <p:nvSpPr>
          <p:cNvPr id="558" name="Freeform 261"/>
          <p:cNvSpPr/>
          <p:nvPr/>
        </p:nvSpPr>
        <p:spPr>
          <a:xfrm>
            <a:off x="304818" y="179139"/>
            <a:ext cx="307470" cy="307470"/>
          </a:xfrm>
          <a:custGeom>
            <a:avLst/>
            <a:gdLst/>
            <a:ahLst/>
            <a:cxnLst>
              <a:cxn ang="0">
                <a:pos x="wd2" y="hd2"/>
              </a:cxn>
              <a:cxn ang="5400000">
                <a:pos x="wd2" y="hd2"/>
              </a:cxn>
              <a:cxn ang="10800000">
                <a:pos x="wd2" y="hd2"/>
              </a:cxn>
              <a:cxn ang="16200000">
                <a:pos x="wd2" y="hd2"/>
              </a:cxn>
            </a:cxnLst>
            <a:rect l="0" t="0" r="r" b="b"/>
            <a:pathLst>
              <a:path w="21600" h="21600" extrusionOk="0">
                <a:moveTo>
                  <a:pt x="21098" y="3265"/>
                </a:moveTo>
                <a:cubicBezTo>
                  <a:pt x="18586" y="251"/>
                  <a:pt x="18586" y="251"/>
                  <a:pt x="18586" y="251"/>
                </a:cubicBezTo>
                <a:cubicBezTo>
                  <a:pt x="18335" y="251"/>
                  <a:pt x="18335" y="251"/>
                  <a:pt x="18084" y="251"/>
                </a:cubicBezTo>
                <a:cubicBezTo>
                  <a:pt x="18084" y="251"/>
                  <a:pt x="17833" y="251"/>
                  <a:pt x="17833" y="251"/>
                </a:cubicBezTo>
                <a:cubicBezTo>
                  <a:pt x="17581" y="502"/>
                  <a:pt x="17330" y="753"/>
                  <a:pt x="17330" y="1005"/>
                </a:cubicBezTo>
                <a:cubicBezTo>
                  <a:pt x="17330" y="2512"/>
                  <a:pt x="17330" y="2512"/>
                  <a:pt x="17330" y="2512"/>
                </a:cubicBezTo>
                <a:cubicBezTo>
                  <a:pt x="14819" y="2512"/>
                  <a:pt x="14819" y="2512"/>
                  <a:pt x="14819" y="2512"/>
                </a:cubicBezTo>
                <a:cubicBezTo>
                  <a:pt x="14819" y="251"/>
                  <a:pt x="14819" y="251"/>
                  <a:pt x="14819" y="251"/>
                </a:cubicBezTo>
                <a:cubicBezTo>
                  <a:pt x="14819" y="251"/>
                  <a:pt x="14819" y="0"/>
                  <a:pt x="14567" y="0"/>
                </a:cubicBezTo>
                <a:cubicBezTo>
                  <a:pt x="11553" y="0"/>
                  <a:pt x="11553" y="0"/>
                  <a:pt x="11553" y="0"/>
                </a:cubicBezTo>
                <a:cubicBezTo>
                  <a:pt x="11302" y="0"/>
                  <a:pt x="11302" y="251"/>
                  <a:pt x="11302" y="251"/>
                </a:cubicBezTo>
                <a:cubicBezTo>
                  <a:pt x="11302" y="2512"/>
                  <a:pt x="11302" y="2512"/>
                  <a:pt x="11302" y="2512"/>
                </a:cubicBezTo>
                <a:cubicBezTo>
                  <a:pt x="11051" y="2763"/>
                  <a:pt x="11051" y="3014"/>
                  <a:pt x="11051" y="3265"/>
                </a:cubicBezTo>
                <a:cubicBezTo>
                  <a:pt x="11051" y="5274"/>
                  <a:pt x="11051" y="5274"/>
                  <a:pt x="11051" y="5274"/>
                </a:cubicBezTo>
                <a:cubicBezTo>
                  <a:pt x="11051" y="5526"/>
                  <a:pt x="11051" y="5777"/>
                  <a:pt x="11302" y="6028"/>
                </a:cubicBezTo>
                <a:cubicBezTo>
                  <a:pt x="11302" y="6781"/>
                  <a:pt x="11302" y="6781"/>
                  <a:pt x="11302" y="6781"/>
                </a:cubicBezTo>
                <a:cubicBezTo>
                  <a:pt x="9293" y="6781"/>
                  <a:pt x="9293" y="6781"/>
                  <a:pt x="9293" y="6781"/>
                </a:cubicBezTo>
                <a:cubicBezTo>
                  <a:pt x="9293" y="5274"/>
                  <a:pt x="9293" y="5274"/>
                  <a:pt x="9293" y="5274"/>
                </a:cubicBezTo>
                <a:cubicBezTo>
                  <a:pt x="9293" y="5023"/>
                  <a:pt x="9042" y="4772"/>
                  <a:pt x="8540" y="4521"/>
                </a:cubicBezTo>
                <a:cubicBezTo>
                  <a:pt x="8540" y="4521"/>
                  <a:pt x="8288" y="4521"/>
                  <a:pt x="8037" y="4521"/>
                </a:cubicBezTo>
                <a:cubicBezTo>
                  <a:pt x="7786" y="4521"/>
                  <a:pt x="7535" y="4521"/>
                  <a:pt x="7284" y="4521"/>
                </a:cubicBezTo>
                <a:cubicBezTo>
                  <a:pt x="753" y="7535"/>
                  <a:pt x="753" y="7535"/>
                  <a:pt x="753" y="7535"/>
                </a:cubicBezTo>
                <a:cubicBezTo>
                  <a:pt x="251" y="7786"/>
                  <a:pt x="0" y="8288"/>
                  <a:pt x="0" y="8540"/>
                </a:cubicBezTo>
                <a:cubicBezTo>
                  <a:pt x="0" y="9042"/>
                  <a:pt x="251" y="9544"/>
                  <a:pt x="753" y="9544"/>
                </a:cubicBezTo>
                <a:cubicBezTo>
                  <a:pt x="7284" y="12558"/>
                  <a:pt x="7284" y="12558"/>
                  <a:pt x="7284" y="12558"/>
                </a:cubicBezTo>
                <a:cubicBezTo>
                  <a:pt x="7284" y="12809"/>
                  <a:pt x="7535" y="12809"/>
                  <a:pt x="7786" y="12809"/>
                </a:cubicBezTo>
                <a:cubicBezTo>
                  <a:pt x="8037" y="12809"/>
                  <a:pt x="8288" y="12809"/>
                  <a:pt x="8540" y="12558"/>
                </a:cubicBezTo>
                <a:cubicBezTo>
                  <a:pt x="9042" y="12558"/>
                  <a:pt x="9293" y="12056"/>
                  <a:pt x="9293" y="11805"/>
                </a:cubicBezTo>
                <a:cubicBezTo>
                  <a:pt x="9293" y="10549"/>
                  <a:pt x="9293" y="10549"/>
                  <a:pt x="9293" y="10549"/>
                </a:cubicBezTo>
                <a:cubicBezTo>
                  <a:pt x="11302" y="10549"/>
                  <a:pt x="11302" y="10549"/>
                  <a:pt x="11302" y="10549"/>
                </a:cubicBezTo>
                <a:cubicBezTo>
                  <a:pt x="11302" y="21349"/>
                  <a:pt x="11302" y="21349"/>
                  <a:pt x="11302" y="21349"/>
                </a:cubicBezTo>
                <a:cubicBezTo>
                  <a:pt x="11302" y="21600"/>
                  <a:pt x="11302" y="21600"/>
                  <a:pt x="11553" y="21600"/>
                </a:cubicBezTo>
                <a:cubicBezTo>
                  <a:pt x="14567" y="21600"/>
                  <a:pt x="14567" y="21600"/>
                  <a:pt x="14567" y="21600"/>
                </a:cubicBezTo>
                <a:cubicBezTo>
                  <a:pt x="14819" y="21600"/>
                  <a:pt x="14819" y="21600"/>
                  <a:pt x="14819" y="21349"/>
                </a:cubicBezTo>
                <a:cubicBezTo>
                  <a:pt x="14819" y="10298"/>
                  <a:pt x="14819" y="10298"/>
                  <a:pt x="14819" y="10298"/>
                </a:cubicBezTo>
                <a:cubicBezTo>
                  <a:pt x="15321" y="10298"/>
                  <a:pt x="15572" y="10047"/>
                  <a:pt x="15572" y="9544"/>
                </a:cubicBezTo>
                <a:cubicBezTo>
                  <a:pt x="15572" y="7535"/>
                  <a:pt x="15572" y="7535"/>
                  <a:pt x="15572" y="7535"/>
                </a:cubicBezTo>
                <a:cubicBezTo>
                  <a:pt x="15572" y="7284"/>
                  <a:pt x="15321" y="7033"/>
                  <a:pt x="14819" y="6781"/>
                </a:cubicBezTo>
                <a:cubicBezTo>
                  <a:pt x="14819" y="6279"/>
                  <a:pt x="14819" y="6279"/>
                  <a:pt x="14819" y="6279"/>
                </a:cubicBezTo>
                <a:cubicBezTo>
                  <a:pt x="17330" y="6279"/>
                  <a:pt x="17330" y="6279"/>
                  <a:pt x="17330" y="6279"/>
                </a:cubicBezTo>
                <a:cubicBezTo>
                  <a:pt x="17330" y="7535"/>
                  <a:pt x="17330" y="7535"/>
                  <a:pt x="17330" y="7535"/>
                </a:cubicBezTo>
                <a:cubicBezTo>
                  <a:pt x="17330" y="7786"/>
                  <a:pt x="17581" y="8288"/>
                  <a:pt x="17833" y="8288"/>
                </a:cubicBezTo>
                <a:cubicBezTo>
                  <a:pt x="17833" y="8540"/>
                  <a:pt x="18084" y="8540"/>
                  <a:pt x="18335" y="8540"/>
                </a:cubicBezTo>
                <a:cubicBezTo>
                  <a:pt x="18335" y="8540"/>
                  <a:pt x="18586" y="8540"/>
                  <a:pt x="18586" y="8288"/>
                </a:cubicBezTo>
                <a:cubicBezTo>
                  <a:pt x="21098" y="5274"/>
                  <a:pt x="21098" y="5274"/>
                  <a:pt x="21098" y="5274"/>
                </a:cubicBezTo>
                <a:cubicBezTo>
                  <a:pt x="21349" y="5274"/>
                  <a:pt x="21600" y="4772"/>
                  <a:pt x="21600" y="4270"/>
                </a:cubicBezTo>
                <a:cubicBezTo>
                  <a:pt x="21600" y="4019"/>
                  <a:pt x="21349" y="3516"/>
                  <a:pt x="21098" y="3265"/>
                </a:cubicBezTo>
                <a:close/>
              </a:path>
            </a:pathLst>
          </a:custGeom>
          <a:solidFill>
            <a:srgbClr val="FFFFFF"/>
          </a:solidFill>
          <a:ln w="12700">
            <a:miter lim="400000"/>
          </a:ln>
        </p:spPr>
        <p:txBody>
          <a:bodyPr lIns="45719" rIns="45719"/>
          <a:lstStyle/>
          <a:p>
            <a:pPr>
              <a:defRPr>
                <a:solidFill>
                  <a:srgbClr val="595959"/>
                </a:solidFill>
              </a:defRPr>
            </a:pPr>
          </a:p>
        </p:txBody>
      </p:sp>
      <p:sp>
        <p:nvSpPr>
          <p:cNvPr id="9" name="文本框 8"/>
          <p:cNvSpPr txBox="1"/>
          <p:nvPr/>
        </p:nvSpPr>
        <p:spPr>
          <a:xfrm>
            <a:off x="1170305" y="4754880"/>
            <a:ext cx="10605135" cy="1475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just"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a:rPr>
              <a:t>IO模块在智能系统中起着承上启下的关键作用，是具有组网通信功能的数字量输入、输出的测控模块。一个大型商用油烟机设备，大约会有25-40个燃气灶，每一个燃气灶对应一个IO输入口，所以需要多个IO模块与数据采集网关连接，数据采集网关中限制最多只能装3个IO输入模块。一个燃气灶会配备如图中所示一个开关、一盏照明用灯（20W）以及一个风阀，风阀与灯并联然后一起与开关串联。其中光耦模块与4路拨码开关是放置在IO模块内部。</a:t>
            </a:r>
            <a:endParaRPr kumimoji="0" lang="zh-CN" alt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6" name="图片 5" descr="截屏2020-02-27下午12.21.48"/>
          <p:cNvPicPr>
            <a:picLocks noChangeAspect="1"/>
          </p:cNvPicPr>
          <p:nvPr/>
        </p:nvPicPr>
        <p:blipFill>
          <a:blip r:embed="rId1"/>
          <a:stretch>
            <a:fillRect/>
          </a:stretch>
        </p:blipFill>
        <p:spPr>
          <a:xfrm>
            <a:off x="2910205" y="764540"/>
            <a:ext cx="7125335" cy="34163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advClick="0" advTm="3000">
        <p14:flip dir="r"/>
      </p:transition>
    </mc:Choice>
    <mc:Fallback>
      <p:transition spd="slow" advClick="0" advTm="3000">
        <p:fade/>
      </p:transition>
    </mc:Fallback>
  </mc:AlternateContent>
  <p:timing>
    <p:tnLst>
      <p:par>
        <p:cTn id="1" dur="indefinite" restart="never" fill="hold"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文本框 9"/>
          <p:cNvSpPr txBox="1"/>
          <p:nvPr/>
        </p:nvSpPr>
        <p:spPr>
          <a:xfrm>
            <a:off x="1019309" y="188639"/>
            <a:ext cx="1803629" cy="345440"/>
          </a:xfrm>
          <a:prstGeom prst="rect">
            <a:avLst/>
          </a:prstGeom>
          <a:ln w="12700">
            <a:miter lim="400000"/>
          </a:ln>
        </p:spPr>
        <p:txBody>
          <a:bodyPr lIns="34290" tIns="34290" rIns="34290" bIns="34290">
            <a:spAutoFit/>
          </a:bodyPr>
          <a:lstStyle/>
          <a:p>
            <a:pPr lvl="1" indent="0">
              <a:defRPr>
                <a:solidFill>
                  <a:srgbClr val="595959"/>
                </a:solidFill>
                <a:latin typeface="微软雅黑"/>
                <a:ea typeface="微软雅黑"/>
                <a:cs typeface="微软雅黑"/>
                <a:sym typeface="微软雅黑"/>
              </a:defRPr>
            </a:pPr>
            <a:r>
              <a:rPr lang="zh-CN" altLang="en-US"/>
              <a:t>通信协议</a:t>
            </a:r>
            <a:endParaRPr lang="zh-CN" altLang="en-US"/>
          </a:p>
        </p:txBody>
      </p:sp>
      <p:sp>
        <p:nvSpPr>
          <p:cNvPr id="534" name="直接连接符 55"/>
          <p:cNvSpPr/>
          <p:nvPr/>
        </p:nvSpPr>
        <p:spPr>
          <a:xfrm>
            <a:off x="841002" y="505763"/>
            <a:ext cx="8571842" cy="1"/>
          </a:xfrm>
          <a:prstGeom prst="line">
            <a:avLst/>
          </a:prstGeom>
          <a:ln>
            <a:solidFill>
              <a:srgbClr val="808080"/>
            </a:solidFill>
            <a:prstDash val="dash"/>
          </a:ln>
        </p:spPr>
        <p:txBody>
          <a:bodyPr lIns="45719" rIns="45719"/>
          <a:lstStyle/>
          <a:p/>
        </p:txBody>
      </p:sp>
      <p:sp>
        <p:nvSpPr>
          <p:cNvPr id="551" name="TextBox 30"/>
          <p:cNvSpPr txBox="1"/>
          <p:nvPr/>
        </p:nvSpPr>
        <p:spPr>
          <a:xfrm>
            <a:off x="10655710" y="7812196"/>
            <a:ext cx="789941" cy="408941"/>
          </a:xfrm>
          <a:prstGeom prst="rect">
            <a:avLst/>
          </a:prstGeom>
          <a:ln w="12700">
            <a:miter lim="400000"/>
          </a:ln>
        </p:spPr>
        <p:txBody>
          <a:bodyPr wrap="none" lIns="45719" rIns="45719">
            <a:spAutoFit/>
          </a:bodyPr>
          <a:lstStyle>
            <a:lvl1pPr>
              <a:defRPr>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延时符</a:t>
            </a:r>
            <a:endParaRPr>
              <a:latin typeface="+mj-lt"/>
              <a:ea typeface="+mj-ea"/>
              <a:cs typeface="+mj-cs"/>
              <a:sym typeface="Helvetica"/>
            </a:endParaRPr>
          </a:p>
        </p:txBody>
      </p:sp>
      <p:sp>
        <p:nvSpPr>
          <p:cNvPr id="552" name="六边形 29"/>
          <p:cNvSpPr/>
          <p:nvPr/>
        </p:nvSpPr>
        <p:spPr>
          <a:xfrm>
            <a:off x="241895" y="125397"/>
            <a:ext cx="481346" cy="41495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25400">
            <a:solidFill>
              <a:srgbClr val="46CEAE"/>
            </a:solidFill>
          </a:ln>
        </p:spPr>
        <p:txBody>
          <a:bodyPr lIns="45719" rIns="45719" anchor="ctr"/>
          <a:lstStyle/>
          <a:p>
            <a:pPr algn="ctr">
              <a:defRPr>
                <a:solidFill>
                  <a:srgbClr val="FFFFFF"/>
                </a:solidFill>
              </a:defRPr>
            </a:pPr>
          </a:p>
        </p:txBody>
      </p:sp>
      <p:sp>
        <p:nvSpPr>
          <p:cNvPr id="553" name="矩形 31"/>
          <p:cNvSpPr/>
          <p:nvPr/>
        </p:nvSpPr>
        <p:spPr>
          <a:xfrm>
            <a:off x="9412843" y="188638"/>
            <a:ext cx="933217" cy="334418"/>
          </a:xfrm>
          <a:prstGeom prst="rect">
            <a:avLst/>
          </a:prstGeom>
          <a:solidFill>
            <a:srgbClr val="46CEAE"/>
          </a:solidFill>
          <a:ln w="12700">
            <a:miter lim="400000"/>
          </a:ln>
        </p:spPr>
        <p:txBody>
          <a:bodyPr lIns="45719" rIns="45719" anchor="ctr"/>
          <a:lstStyle/>
          <a:p>
            <a:pPr algn="ctr">
              <a:defRPr sz="1400">
                <a:solidFill>
                  <a:srgbClr val="FFFFFF"/>
                </a:solidFill>
              </a:defRPr>
            </a:pPr>
          </a:p>
        </p:txBody>
      </p:sp>
      <p:sp>
        <p:nvSpPr>
          <p:cNvPr id="554" name="矩形 32"/>
          <p:cNvSpPr/>
          <p:nvPr/>
        </p:nvSpPr>
        <p:spPr>
          <a:xfrm>
            <a:off x="10347503" y="187548"/>
            <a:ext cx="1582733" cy="334419"/>
          </a:xfrm>
          <a:prstGeom prst="rect">
            <a:avLst/>
          </a:prstGeom>
          <a:solidFill>
            <a:srgbClr val="46CEAE">
              <a:alpha val="58824"/>
            </a:srgbClr>
          </a:solidFill>
          <a:ln w="12700">
            <a:miter lim="400000"/>
          </a:ln>
        </p:spPr>
        <p:txBody>
          <a:bodyPr lIns="45719" rIns="45719" anchor="ctr"/>
          <a:lstStyle/>
          <a:p>
            <a:pPr algn="ctr">
              <a:defRPr sz="1600">
                <a:solidFill>
                  <a:srgbClr val="FFFFFF"/>
                </a:solidFill>
              </a:defRPr>
            </a:pPr>
          </a:p>
        </p:txBody>
      </p:sp>
      <p:sp>
        <p:nvSpPr>
          <p:cNvPr id="555" name="六边形 33"/>
          <p:cNvSpPr/>
          <p:nvPr/>
        </p:nvSpPr>
        <p:spPr>
          <a:xfrm>
            <a:off x="624979" y="392471"/>
            <a:ext cx="261791" cy="22568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12700">
            <a:solidFill>
              <a:srgbClr val="FFFFFF"/>
            </a:solidFill>
          </a:ln>
        </p:spPr>
        <p:txBody>
          <a:bodyPr lIns="45719" rIns="45719" anchor="ctr"/>
          <a:lstStyle/>
          <a:p>
            <a:pPr algn="ctr">
              <a:defRPr>
                <a:solidFill>
                  <a:srgbClr val="FFFFFF"/>
                </a:solidFill>
              </a:defRPr>
            </a:pPr>
          </a:p>
        </p:txBody>
      </p:sp>
      <p:sp>
        <p:nvSpPr>
          <p:cNvPr id="556" name="文本框 9"/>
          <p:cNvSpPr txBox="1"/>
          <p:nvPr/>
        </p:nvSpPr>
        <p:spPr>
          <a:xfrm>
            <a:off x="9447133" y="221071"/>
            <a:ext cx="864637" cy="322581"/>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t>第二章</a:t>
            </a:r>
          </a:p>
        </p:txBody>
      </p:sp>
      <p:sp>
        <p:nvSpPr>
          <p:cNvPr id="557" name="文本框 9"/>
          <p:cNvSpPr txBox="1"/>
          <p:nvPr/>
        </p:nvSpPr>
        <p:spPr>
          <a:xfrm>
            <a:off x="10372920" y="213500"/>
            <a:ext cx="1515597" cy="283845"/>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rPr lang="zh-CN">
                <a:sym typeface="+mn-ea"/>
              </a:rPr>
              <a:t>系统架构</a:t>
            </a:r>
            <a:endParaRPr lang="zh-CN">
              <a:sym typeface="+mn-ea"/>
            </a:endParaRPr>
          </a:p>
        </p:txBody>
      </p:sp>
      <p:sp>
        <p:nvSpPr>
          <p:cNvPr id="558" name="Freeform 261"/>
          <p:cNvSpPr/>
          <p:nvPr/>
        </p:nvSpPr>
        <p:spPr>
          <a:xfrm>
            <a:off x="304818" y="179139"/>
            <a:ext cx="307470" cy="307470"/>
          </a:xfrm>
          <a:custGeom>
            <a:avLst/>
            <a:gdLst/>
            <a:ahLst/>
            <a:cxnLst>
              <a:cxn ang="0">
                <a:pos x="wd2" y="hd2"/>
              </a:cxn>
              <a:cxn ang="5400000">
                <a:pos x="wd2" y="hd2"/>
              </a:cxn>
              <a:cxn ang="10800000">
                <a:pos x="wd2" y="hd2"/>
              </a:cxn>
              <a:cxn ang="16200000">
                <a:pos x="wd2" y="hd2"/>
              </a:cxn>
            </a:cxnLst>
            <a:rect l="0" t="0" r="r" b="b"/>
            <a:pathLst>
              <a:path w="21600" h="21600" extrusionOk="0">
                <a:moveTo>
                  <a:pt x="21098" y="3265"/>
                </a:moveTo>
                <a:cubicBezTo>
                  <a:pt x="18586" y="251"/>
                  <a:pt x="18586" y="251"/>
                  <a:pt x="18586" y="251"/>
                </a:cubicBezTo>
                <a:cubicBezTo>
                  <a:pt x="18335" y="251"/>
                  <a:pt x="18335" y="251"/>
                  <a:pt x="18084" y="251"/>
                </a:cubicBezTo>
                <a:cubicBezTo>
                  <a:pt x="18084" y="251"/>
                  <a:pt x="17833" y="251"/>
                  <a:pt x="17833" y="251"/>
                </a:cubicBezTo>
                <a:cubicBezTo>
                  <a:pt x="17581" y="502"/>
                  <a:pt x="17330" y="753"/>
                  <a:pt x="17330" y="1005"/>
                </a:cubicBezTo>
                <a:cubicBezTo>
                  <a:pt x="17330" y="2512"/>
                  <a:pt x="17330" y="2512"/>
                  <a:pt x="17330" y="2512"/>
                </a:cubicBezTo>
                <a:cubicBezTo>
                  <a:pt x="14819" y="2512"/>
                  <a:pt x="14819" y="2512"/>
                  <a:pt x="14819" y="2512"/>
                </a:cubicBezTo>
                <a:cubicBezTo>
                  <a:pt x="14819" y="251"/>
                  <a:pt x="14819" y="251"/>
                  <a:pt x="14819" y="251"/>
                </a:cubicBezTo>
                <a:cubicBezTo>
                  <a:pt x="14819" y="251"/>
                  <a:pt x="14819" y="0"/>
                  <a:pt x="14567" y="0"/>
                </a:cubicBezTo>
                <a:cubicBezTo>
                  <a:pt x="11553" y="0"/>
                  <a:pt x="11553" y="0"/>
                  <a:pt x="11553" y="0"/>
                </a:cubicBezTo>
                <a:cubicBezTo>
                  <a:pt x="11302" y="0"/>
                  <a:pt x="11302" y="251"/>
                  <a:pt x="11302" y="251"/>
                </a:cubicBezTo>
                <a:cubicBezTo>
                  <a:pt x="11302" y="2512"/>
                  <a:pt x="11302" y="2512"/>
                  <a:pt x="11302" y="2512"/>
                </a:cubicBezTo>
                <a:cubicBezTo>
                  <a:pt x="11051" y="2763"/>
                  <a:pt x="11051" y="3014"/>
                  <a:pt x="11051" y="3265"/>
                </a:cubicBezTo>
                <a:cubicBezTo>
                  <a:pt x="11051" y="5274"/>
                  <a:pt x="11051" y="5274"/>
                  <a:pt x="11051" y="5274"/>
                </a:cubicBezTo>
                <a:cubicBezTo>
                  <a:pt x="11051" y="5526"/>
                  <a:pt x="11051" y="5777"/>
                  <a:pt x="11302" y="6028"/>
                </a:cubicBezTo>
                <a:cubicBezTo>
                  <a:pt x="11302" y="6781"/>
                  <a:pt x="11302" y="6781"/>
                  <a:pt x="11302" y="6781"/>
                </a:cubicBezTo>
                <a:cubicBezTo>
                  <a:pt x="9293" y="6781"/>
                  <a:pt x="9293" y="6781"/>
                  <a:pt x="9293" y="6781"/>
                </a:cubicBezTo>
                <a:cubicBezTo>
                  <a:pt x="9293" y="5274"/>
                  <a:pt x="9293" y="5274"/>
                  <a:pt x="9293" y="5274"/>
                </a:cubicBezTo>
                <a:cubicBezTo>
                  <a:pt x="9293" y="5023"/>
                  <a:pt x="9042" y="4772"/>
                  <a:pt x="8540" y="4521"/>
                </a:cubicBezTo>
                <a:cubicBezTo>
                  <a:pt x="8540" y="4521"/>
                  <a:pt x="8288" y="4521"/>
                  <a:pt x="8037" y="4521"/>
                </a:cubicBezTo>
                <a:cubicBezTo>
                  <a:pt x="7786" y="4521"/>
                  <a:pt x="7535" y="4521"/>
                  <a:pt x="7284" y="4521"/>
                </a:cubicBezTo>
                <a:cubicBezTo>
                  <a:pt x="753" y="7535"/>
                  <a:pt x="753" y="7535"/>
                  <a:pt x="753" y="7535"/>
                </a:cubicBezTo>
                <a:cubicBezTo>
                  <a:pt x="251" y="7786"/>
                  <a:pt x="0" y="8288"/>
                  <a:pt x="0" y="8540"/>
                </a:cubicBezTo>
                <a:cubicBezTo>
                  <a:pt x="0" y="9042"/>
                  <a:pt x="251" y="9544"/>
                  <a:pt x="753" y="9544"/>
                </a:cubicBezTo>
                <a:cubicBezTo>
                  <a:pt x="7284" y="12558"/>
                  <a:pt x="7284" y="12558"/>
                  <a:pt x="7284" y="12558"/>
                </a:cubicBezTo>
                <a:cubicBezTo>
                  <a:pt x="7284" y="12809"/>
                  <a:pt x="7535" y="12809"/>
                  <a:pt x="7786" y="12809"/>
                </a:cubicBezTo>
                <a:cubicBezTo>
                  <a:pt x="8037" y="12809"/>
                  <a:pt x="8288" y="12809"/>
                  <a:pt x="8540" y="12558"/>
                </a:cubicBezTo>
                <a:cubicBezTo>
                  <a:pt x="9042" y="12558"/>
                  <a:pt x="9293" y="12056"/>
                  <a:pt x="9293" y="11805"/>
                </a:cubicBezTo>
                <a:cubicBezTo>
                  <a:pt x="9293" y="10549"/>
                  <a:pt x="9293" y="10549"/>
                  <a:pt x="9293" y="10549"/>
                </a:cubicBezTo>
                <a:cubicBezTo>
                  <a:pt x="11302" y="10549"/>
                  <a:pt x="11302" y="10549"/>
                  <a:pt x="11302" y="10549"/>
                </a:cubicBezTo>
                <a:cubicBezTo>
                  <a:pt x="11302" y="21349"/>
                  <a:pt x="11302" y="21349"/>
                  <a:pt x="11302" y="21349"/>
                </a:cubicBezTo>
                <a:cubicBezTo>
                  <a:pt x="11302" y="21600"/>
                  <a:pt x="11302" y="21600"/>
                  <a:pt x="11553" y="21600"/>
                </a:cubicBezTo>
                <a:cubicBezTo>
                  <a:pt x="14567" y="21600"/>
                  <a:pt x="14567" y="21600"/>
                  <a:pt x="14567" y="21600"/>
                </a:cubicBezTo>
                <a:cubicBezTo>
                  <a:pt x="14819" y="21600"/>
                  <a:pt x="14819" y="21600"/>
                  <a:pt x="14819" y="21349"/>
                </a:cubicBezTo>
                <a:cubicBezTo>
                  <a:pt x="14819" y="10298"/>
                  <a:pt x="14819" y="10298"/>
                  <a:pt x="14819" y="10298"/>
                </a:cubicBezTo>
                <a:cubicBezTo>
                  <a:pt x="15321" y="10298"/>
                  <a:pt x="15572" y="10047"/>
                  <a:pt x="15572" y="9544"/>
                </a:cubicBezTo>
                <a:cubicBezTo>
                  <a:pt x="15572" y="7535"/>
                  <a:pt x="15572" y="7535"/>
                  <a:pt x="15572" y="7535"/>
                </a:cubicBezTo>
                <a:cubicBezTo>
                  <a:pt x="15572" y="7284"/>
                  <a:pt x="15321" y="7033"/>
                  <a:pt x="14819" y="6781"/>
                </a:cubicBezTo>
                <a:cubicBezTo>
                  <a:pt x="14819" y="6279"/>
                  <a:pt x="14819" y="6279"/>
                  <a:pt x="14819" y="6279"/>
                </a:cubicBezTo>
                <a:cubicBezTo>
                  <a:pt x="17330" y="6279"/>
                  <a:pt x="17330" y="6279"/>
                  <a:pt x="17330" y="6279"/>
                </a:cubicBezTo>
                <a:cubicBezTo>
                  <a:pt x="17330" y="7535"/>
                  <a:pt x="17330" y="7535"/>
                  <a:pt x="17330" y="7535"/>
                </a:cubicBezTo>
                <a:cubicBezTo>
                  <a:pt x="17330" y="7786"/>
                  <a:pt x="17581" y="8288"/>
                  <a:pt x="17833" y="8288"/>
                </a:cubicBezTo>
                <a:cubicBezTo>
                  <a:pt x="17833" y="8540"/>
                  <a:pt x="18084" y="8540"/>
                  <a:pt x="18335" y="8540"/>
                </a:cubicBezTo>
                <a:cubicBezTo>
                  <a:pt x="18335" y="8540"/>
                  <a:pt x="18586" y="8540"/>
                  <a:pt x="18586" y="8288"/>
                </a:cubicBezTo>
                <a:cubicBezTo>
                  <a:pt x="21098" y="5274"/>
                  <a:pt x="21098" y="5274"/>
                  <a:pt x="21098" y="5274"/>
                </a:cubicBezTo>
                <a:cubicBezTo>
                  <a:pt x="21349" y="5274"/>
                  <a:pt x="21600" y="4772"/>
                  <a:pt x="21600" y="4270"/>
                </a:cubicBezTo>
                <a:cubicBezTo>
                  <a:pt x="21600" y="4019"/>
                  <a:pt x="21349" y="3516"/>
                  <a:pt x="21098" y="3265"/>
                </a:cubicBezTo>
                <a:close/>
              </a:path>
            </a:pathLst>
          </a:custGeom>
          <a:solidFill>
            <a:srgbClr val="FFFFFF"/>
          </a:solidFill>
          <a:ln w="12700">
            <a:miter lim="400000"/>
          </a:ln>
        </p:spPr>
        <p:txBody>
          <a:bodyPr lIns="45719" rIns="45719"/>
          <a:lstStyle/>
          <a:p>
            <a:pPr>
              <a:defRPr>
                <a:solidFill>
                  <a:srgbClr val="595959"/>
                </a:solidFill>
              </a:defRPr>
            </a:pPr>
          </a:p>
        </p:txBody>
      </p:sp>
      <p:sp>
        <p:nvSpPr>
          <p:cNvPr id="8" name="文本框 7"/>
          <p:cNvSpPr txBox="1"/>
          <p:nvPr/>
        </p:nvSpPr>
        <p:spPr>
          <a:xfrm>
            <a:off x="570230" y="3496310"/>
            <a:ext cx="11052175" cy="258318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a:rPr>
              <a:t>智能网关与OneNET通信设计有以下特点：</a:t>
            </a:r>
            <a:endParaRPr kumimoji="0" lang="zh-CN" altLang="en-US" sz="1800" b="0" i="0" u="none" strike="noStrike" cap="none" spc="0" normalizeH="0" baseline="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a:rPr>
              <a:t>1）智能网关与OneNET平台是保持长连接的，即基于TCP的Modbus协议连接；</a:t>
            </a:r>
            <a:endParaRPr kumimoji="0" lang="zh-CN" altLang="en-US" sz="1800" b="0" i="0" u="none" strike="noStrike" cap="none" spc="0" normalizeH="0" baseline="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a:rPr>
              <a:t>2）OneNET平台作为数据接收端，是会周期性下发主机命令来查询设备数据以及状态等，保证存储的都是最新数据；</a:t>
            </a:r>
            <a:endParaRPr kumimoji="0" lang="zh-CN" altLang="en-US" sz="1800" b="0" i="0" u="none" strike="noStrike" cap="none" spc="0" normalizeH="0" baseline="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a:rPr>
              <a:t>3）可以通过单条数据流的属性确定下发命令的内容以及下发周期，形成简单的自动化控制或数据轮询；</a:t>
            </a:r>
            <a:endParaRPr kumimoji="0" lang="zh-CN" altLang="en-US" sz="1800" b="0" i="0" u="none" strike="noStrike" cap="none" spc="0" normalizeH="0" baseline="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a:rPr>
              <a:t>4）OneNET会自动将终端上报的数据转化为数据流中的数据点，客户端可以利用API接口查询数据流的最新数据点，也就是最新的设备数据；</a:t>
            </a:r>
            <a:endParaRPr kumimoji="0" lang="zh-CN" altLang="en-US" sz="1800" b="0" i="0" u="none" strike="noStrike" cap="none" spc="0" normalizeH="0" baseline="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mn-ea"/>
                <a:cs typeface="+mn-cs"/>
                <a:sym typeface="Calibri"/>
              </a:rPr>
              <a:t>5）可以利用OneNET管理界面或者提供的Http接口预先设置数据流处理公式，对每次上报的数据进行初步处理。</a:t>
            </a:r>
            <a:endParaRPr kumimoji="0" lang="zh-CN" altLang="en-US" sz="1800" b="0" i="0" u="none" strike="noStrike" cap="none" spc="0" normalizeH="0" baseline="0">
              <a:ln>
                <a:noFill/>
              </a:ln>
              <a:solidFill>
                <a:srgbClr val="000000"/>
              </a:solidFill>
              <a:effectLst/>
              <a:uFillTx/>
              <a:latin typeface="+mn-lt"/>
              <a:ea typeface="+mn-ea"/>
              <a:cs typeface="+mn-cs"/>
              <a:sym typeface="Calibri"/>
            </a:endParaRPr>
          </a:p>
        </p:txBody>
      </p:sp>
      <p:graphicFrame>
        <p:nvGraphicFramePr>
          <p:cNvPr id="11" name="表格 10"/>
          <p:cNvGraphicFramePr/>
          <p:nvPr/>
        </p:nvGraphicFramePr>
        <p:xfrm>
          <a:off x="1828800" y="1156970"/>
          <a:ext cx="8534400" cy="2835910"/>
        </p:xfrm>
        <a:graphic>
          <a:graphicData uri="http://schemas.openxmlformats.org/drawingml/2006/table">
            <a:tbl>
              <a:tblPr firstRow="1" bandRow="1">
                <a:tableStyleId>{5C22544A-7EE6-4342-B048-85BDC9FD1C3A}</a:tableStyleId>
              </a:tblPr>
              <a:tblGrid>
                <a:gridCol w="1422400"/>
                <a:gridCol w="1422400"/>
                <a:gridCol w="1422400"/>
                <a:gridCol w="1422400"/>
                <a:gridCol w="1422400"/>
                <a:gridCol w="1422400"/>
              </a:tblGrid>
              <a:tr h="854710">
                <a:tc>
                  <a:txBody>
                    <a:bodyPr/>
                    <a:p>
                      <a:pPr algn="ctr">
                        <a:buNone/>
                      </a:pPr>
                      <a:r>
                        <a:rPr lang="zh-CN" altLang="en-US"/>
                        <a:t>：</a:t>
                      </a:r>
                      <a:endParaRPr lang="zh-CN" altLang="en-US"/>
                    </a:p>
                  </a:txBody>
                  <a:tcPr anchor="ctr" anchorCtr="0"/>
                </a:tc>
                <a:tc>
                  <a:txBody>
                    <a:bodyPr/>
                    <a:p>
                      <a:pPr algn="ctr">
                        <a:buNone/>
                      </a:pPr>
                      <a:r>
                        <a:rPr lang="zh-CN" altLang="en-US"/>
                        <a:t>设备地址</a:t>
                      </a:r>
                      <a:endParaRPr lang="zh-CN" altLang="en-US"/>
                    </a:p>
                  </a:txBody>
                  <a:tcPr anchor="ctr" anchorCtr="0"/>
                </a:tc>
                <a:tc>
                  <a:txBody>
                    <a:bodyPr/>
                    <a:p>
                      <a:pPr algn="ctr">
                        <a:buNone/>
                      </a:pPr>
                      <a:r>
                        <a:rPr lang="zh-CN" altLang="en-US"/>
                        <a:t>功能码</a:t>
                      </a:r>
                      <a:endParaRPr lang="zh-CN" altLang="en-US"/>
                    </a:p>
                  </a:txBody>
                  <a:tcPr anchor="ctr" anchorCtr="0"/>
                </a:tc>
                <a:tc>
                  <a:txBody>
                    <a:bodyPr/>
                    <a:p>
                      <a:pPr algn="ctr">
                        <a:buNone/>
                      </a:pPr>
                      <a:r>
                        <a:rPr lang="zh-CN" altLang="en-US"/>
                        <a:t>数据</a:t>
                      </a:r>
                      <a:endParaRPr lang="zh-CN" altLang="en-US"/>
                    </a:p>
                  </a:txBody>
                  <a:tcPr anchor="ctr" anchorCtr="0"/>
                </a:tc>
                <a:tc>
                  <a:txBody>
                    <a:bodyPr/>
                    <a:p>
                      <a:pPr algn="ctr">
                        <a:buNone/>
                      </a:pPr>
                      <a:r>
                        <a:rPr lang="zh-CN" altLang="en-US"/>
                        <a:t>LRC</a:t>
                      </a:r>
                      <a:endParaRPr lang="zh-CN" altLang="en-US"/>
                    </a:p>
                  </a:txBody>
                  <a:tcPr anchor="ctr" anchorCtr="0"/>
                </a:tc>
                <a:tc>
                  <a:txBody>
                    <a:bodyPr/>
                    <a:p>
                      <a:pPr algn="ctr">
                        <a:buNone/>
                      </a:pPr>
                      <a:r>
                        <a:rPr lang="zh-CN" altLang="en-US"/>
                        <a:t>结束</a:t>
                      </a:r>
                      <a:endParaRPr lang="zh-CN" altLang="en-US"/>
                    </a:p>
                  </a:txBody>
                  <a:tcPr anchor="ctr" anchorCtr="0"/>
                </a:tc>
              </a:tr>
              <a:tr h="381000">
                <a:tc>
                  <a:txBody>
                    <a:bodyPr/>
                    <a:p>
                      <a:pPr algn="ctr">
                        <a:buNone/>
                      </a:pPr>
                      <a:r>
                        <a:rPr lang="zh-CN" altLang="en-US"/>
                        <a:t>1字符</a:t>
                      </a:r>
                      <a:endParaRPr lang="zh-CN" altLang="en-US"/>
                    </a:p>
                  </a:txBody>
                  <a:tcPr anchor="ctr" anchorCtr="0"/>
                </a:tc>
                <a:tc>
                  <a:txBody>
                    <a:bodyPr/>
                    <a:p>
                      <a:pPr algn="ctr">
                        <a:buNone/>
                      </a:pPr>
                      <a:r>
                        <a:rPr lang="zh-CN" altLang="en-US"/>
                        <a:t>1字符</a:t>
                      </a:r>
                      <a:endParaRPr lang="zh-CN" altLang="en-US"/>
                    </a:p>
                  </a:txBody>
                  <a:tcPr anchor="ctr" anchorCtr="0"/>
                </a:tc>
                <a:tc>
                  <a:txBody>
                    <a:bodyPr/>
                    <a:p>
                      <a:pPr algn="ctr">
                        <a:buNone/>
                      </a:pPr>
                      <a:r>
                        <a:rPr lang="zh-CN" altLang="en-US"/>
                        <a:t>2字符</a:t>
                      </a:r>
                      <a:endParaRPr lang="zh-CN" altLang="en-US"/>
                    </a:p>
                  </a:txBody>
                  <a:tcPr anchor="ctr" anchorCtr="0"/>
                </a:tc>
                <a:tc>
                  <a:txBody>
                    <a:bodyPr/>
                    <a:p>
                      <a:pPr algn="ctr">
                        <a:buNone/>
                      </a:pPr>
                      <a:r>
                        <a:rPr lang="zh-CN" altLang="en-US"/>
                        <a:t>起始地址，寄存器数</a:t>
                      </a:r>
                      <a:endParaRPr lang="zh-CN" altLang="en-US"/>
                    </a:p>
                    <a:p>
                      <a:pPr algn="ctr">
                        <a:buNone/>
                      </a:pPr>
                      <a:r>
                        <a:rPr lang="zh-CN" altLang="en-US" sz="1200">
                          <a:sym typeface="+mn-ea"/>
                        </a:rPr>
                        <a:t>（最大2*252字符）</a:t>
                      </a:r>
                      <a:endParaRPr lang="zh-CN" altLang="en-US" sz="1200">
                        <a:sym typeface="+mn-ea"/>
                      </a:endParaRPr>
                    </a:p>
                    <a:p>
                      <a:pPr algn="ctr">
                        <a:buNone/>
                      </a:pPr>
                      <a:endParaRPr lang="zh-CN" altLang="en-US"/>
                    </a:p>
                  </a:txBody>
                  <a:tcPr anchor="ctr" anchorCtr="0"/>
                </a:tc>
                <a:tc>
                  <a:txBody>
                    <a:bodyPr/>
                    <a:p>
                      <a:pPr algn="ctr">
                        <a:buNone/>
                      </a:pPr>
                      <a:r>
                        <a:rPr lang="zh-CN" altLang="en-US" sz="1200">
                          <a:sym typeface="+mn-ea"/>
                        </a:rPr>
                        <a:t>2字符</a:t>
                      </a:r>
                      <a:endParaRPr lang="zh-CN" altLang="en-US"/>
                    </a:p>
                  </a:txBody>
                  <a:tcPr anchor="ctr" anchorCtr="0"/>
                </a:tc>
                <a:tc>
                  <a:txBody>
                    <a:bodyPr/>
                    <a:p>
                      <a:pPr algn="ctr">
                        <a:buNone/>
                      </a:pPr>
                      <a:r>
                        <a:rPr lang="zh-CN" altLang="en-US" sz="1200">
                          <a:sym typeface="+mn-ea"/>
                        </a:rPr>
                        <a:t>2字符</a:t>
                      </a:r>
                      <a:endParaRPr lang="zh-CN" altLang="en-US" sz="1200">
                        <a:sym typeface="+mn-ea"/>
                      </a:endParaRPr>
                    </a:p>
                    <a:p>
                      <a:pPr algn="ctr">
                        <a:buNone/>
                      </a:pPr>
                      <a:r>
                        <a:rPr lang="zh-CN" altLang="en-US" sz="1200">
                          <a:sym typeface="+mn-ea"/>
                        </a:rPr>
                        <a:t>0X0D</a:t>
                      </a:r>
                      <a:endParaRPr lang="zh-CN" altLang="en-US" sz="1200">
                        <a:sym typeface="+mn-ea"/>
                      </a:endParaRPr>
                    </a:p>
                    <a:p>
                      <a:pPr algn="ctr">
                        <a:buNone/>
                      </a:pPr>
                      <a:r>
                        <a:rPr lang="zh-CN" altLang="en-US" sz="1200">
                          <a:sym typeface="+mn-ea"/>
                        </a:rPr>
                        <a:t>0X0A</a:t>
                      </a:r>
                      <a:endParaRPr lang="zh-CN" altLang="en-US"/>
                    </a:p>
                  </a:txBody>
                  <a:tcPr anchor="ctr" anchorCtr="0"/>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200" advClick="0" advTm="3000">
        <p14:flip dir="r"/>
      </p:transition>
    </mc:Choice>
    <mc:Fallback>
      <p:transition spd="slow" advClick="0" advTm="3000">
        <p:fade/>
      </p:transition>
    </mc:Fallback>
  </mc:AlternateContent>
  <p:timing>
    <p:tnLst>
      <p:par>
        <p:cTn id="1" dur="indefinite" restart="never" fill="hold"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 name="Picture 2" descr="Picture 2"/>
          <p:cNvPicPr>
            <a:picLocks noChangeAspect="1"/>
          </p:cNvPicPr>
          <p:nvPr/>
        </p:nvPicPr>
        <p:blipFill>
          <a:blip r:embed="rId1"/>
          <a:stretch>
            <a:fillRect/>
          </a:stretch>
        </p:blipFill>
        <p:spPr>
          <a:xfrm>
            <a:off x="-96" y="-5544"/>
            <a:ext cx="12192001" cy="6869894"/>
          </a:xfrm>
          <a:prstGeom prst="rect">
            <a:avLst/>
          </a:prstGeom>
          <a:ln w="12700">
            <a:miter lim="400000"/>
            <a:headEnd/>
            <a:tailEnd/>
          </a:ln>
        </p:spPr>
      </p:pic>
      <p:sp>
        <p:nvSpPr>
          <p:cNvPr id="666" name="任意多边形 22"/>
          <p:cNvSpPr/>
          <p:nvPr/>
        </p:nvSpPr>
        <p:spPr>
          <a:xfrm>
            <a:off x="1476399" y="-27384"/>
            <a:ext cx="3252553" cy="367705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2586"/>
                </a:lnTo>
                <a:lnTo>
                  <a:pt x="21547" y="12586"/>
                </a:lnTo>
                <a:lnTo>
                  <a:pt x="21521" y="13033"/>
                </a:lnTo>
                <a:cubicBezTo>
                  <a:pt x="20969" y="17845"/>
                  <a:pt x="16374" y="21600"/>
                  <a:pt x="10788" y="21600"/>
                </a:cubicBezTo>
                <a:cubicBezTo>
                  <a:pt x="5202" y="21600"/>
                  <a:pt x="608" y="17845"/>
                  <a:pt x="56" y="13033"/>
                </a:cubicBezTo>
                <a:lnTo>
                  <a:pt x="30" y="12586"/>
                </a:lnTo>
                <a:lnTo>
                  <a:pt x="0" y="12586"/>
                </a:lnTo>
                <a:lnTo>
                  <a:pt x="0" y="12057"/>
                </a:lnTo>
                <a:close/>
              </a:path>
            </a:pathLst>
          </a:custGeom>
          <a:solidFill>
            <a:srgbClr val="46CEAE">
              <a:alpha val="80000"/>
            </a:srgbClr>
          </a:solidFill>
          <a:ln w="12700">
            <a:miter lim="400000"/>
          </a:ln>
        </p:spPr>
        <p:txBody>
          <a:bodyPr lIns="45719" rIns="45719" anchor="ctr"/>
          <a:lstStyle/>
          <a:p>
            <a:pPr algn="ctr">
              <a:defRPr>
                <a:solidFill>
                  <a:srgbClr val="FFFFFF"/>
                </a:solidFill>
                <a:latin typeface="微软雅黑"/>
                <a:ea typeface="微软雅黑"/>
                <a:cs typeface="微软雅黑"/>
                <a:sym typeface="微软雅黑"/>
              </a:defRPr>
            </a:pPr>
          </a:p>
        </p:txBody>
      </p:sp>
      <p:sp>
        <p:nvSpPr>
          <p:cNvPr id="667" name="任意多边形 23"/>
          <p:cNvSpPr/>
          <p:nvPr/>
        </p:nvSpPr>
        <p:spPr>
          <a:xfrm>
            <a:off x="6170230" y="2183274"/>
            <a:ext cx="4392489" cy="46805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392" y="0"/>
                  <a:pt x="20991" y="3655"/>
                  <a:pt x="21544" y="8338"/>
                </a:cubicBezTo>
                <a:lnTo>
                  <a:pt x="21597" y="9240"/>
                </a:lnTo>
                <a:lnTo>
                  <a:pt x="21600" y="9240"/>
                </a:lnTo>
                <a:lnTo>
                  <a:pt x="21600" y="21600"/>
                </a:lnTo>
                <a:lnTo>
                  <a:pt x="0" y="21600"/>
                </a:lnTo>
                <a:lnTo>
                  <a:pt x="0" y="9240"/>
                </a:lnTo>
                <a:lnTo>
                  <a:pt x="3" y="9240"/>
                </a:lnTo>
                <a:lnTo>
                  <a:pt x="56" y="8338"/>
                </a:lnTo>
                <a:cubicBezTo>
                  <a:pt x="609" y="3655"/>
                  <a:pt x="5208" y="0"/>
                  <a:pt x="10800" y="0"/>
                </a:cubicBezTo>
                <a:close/>
              </a:path>
            </a:pathLst>
          </a:custGeom>
          <a:solidFill>
            <a:srgbClr val="FFFFFF">
              <a:alpha val="80000"/>
            </a:srgbClr>
          </a:solidFill>
          <a:ln w="12700">
            <a:miter lim="400000"/>
          </a:ln>
        </p:spPr>
        <p:txBody>
          <a:bodyPr lIns="45719" rIns="45719" anchor="ctr"/>
          <a:lstStyle/>
          <a:p>
            <a:pPr algn="ctr">
              <a:defRPr>
                <a:solidFill>
                  <a:srgbClr val="E4C874"/>
                </a:solidFill>
              </a:defRPr>
            </a:pPr>
          </a:p>
        </p:txBody>
      </p:sp>
      <p:sp>
        <p:nvSpPr>
          <p:cNvPr id="668" name="文本框 18"/>
          <p:cNvSpPr txBox="1"/>
          <p:nvPr/>
        </p:nvSpPr>
        <p:spPr>
          <a:xfrm>
            <a:off x="2158583" y="1552054"/>
            <a:ext cx="1877061" cy="1445260"/>
          </a:xfrm>
          <a:prstGeom prst="rect">
            <a:avLst/>
          </a:prstGeom>
          <a:ln w="12700">
            <a:miter lim="400000"/>
          </a:ln>
        </p:spPr>
        <p:txBody>
          <a:bodyPr lIns="45719" rIns="45719">
            <a:spAutoFit/>
          </a:bodyPr>
          <a:lstStyle>
            <a:lvl1pPr algn="ctr">
              <a:defRPr sz="4400">
                <a:solidFill>
                  <a:srgbClr val="FFFFFF"/>
                </a:solidFill>
                <a:latin typeface="微软雅黑"/>
                <a:ea typeface="微软雅黑"/>
                <a:cs typeface="微软雅黑"/>
                <a:sym typeface="微软雅黑"/>
              </a:defRPr>
            </a:lvl1pPr>
          </a:lstStyle>
          <a:p>
            <a:r>
              <a:rPr lang="en-US"/>
              <a:t>PART3</a:t>
            </a:r>
            <a:endParaRPr lang="en-US"/>
          </a:p>
        </p:txBody>
      </p:sp>
      <p:grpSp>
        <p:nvGrpSpPr>
          <p:cNvPr id="673" name="组合 27"/>
          <p:cNvGrpSpPr/>
          <p:nvPr/>
        </p:nvGrpSpPr>
        <p:grpSpPr>
          <a:xfrm>
            <a:off x="6750408" y="5160696"/>
            <a:ext cx="3303905" cy="215265"/>
            <a:chOff x="0" y="0"/>
            <a:chExt cx="3303903" cy="215264"/>
          </a:xfrm>
        </p:grpSpPr>
        <p:sp>
          <p:nvSpPr>
            <p:cNvPr id="669" name="文本框 9"/>
            <p:cNvSpPr txBox="1"/>
            <p:nvPr/>
          </p:nvSpPr>
          <p:spPr>
            <a:xfrm>
              <a:off x="212725" y="0"/>
              <a:ext cx="3091178" cy="215264"/>
            </a:xfrm>
            <a:prstGeom prst="rect">
              <a:avLst/>
            </a:prstGeom>
            <a:noFill/>
            <a:ln w="12700" cap="flat">
              <a:noFill/>
              <a:miter lim="400000"/>
            </a:ln>
            <a:effectLst/>
          </p:spPr>
          <p:txBody>
            <a:bodyPr wrap="square" lIns="0" tIns="0" rIns="0" bIns="0" numCol="1" anchor="t">
              <a:spAutoFit/>
            </a:bodyPr>
            <a:lstStyle/>
            <a:p>
              <a:pPr lvl="1" indent="0">
                <a:defRPr sz="1400">
                  <a:solidFill>
                    <a:srgbClr val="595959"/>
                  </a:solidFill>
                  <a:latin typeface="微软雅黑"/>
                  <a:ea typeface="微软雅黑"/>
                  <a:cs typeface="微软雅黑"/>
                  <a:sym typeface="微软雅黑"/>
                </a:defRPr>
              </a:pPr>
              <a:r>
                <a:rPr lang="zh-CN" altLang="en-US"/>
                <a:t>基于模糊</a:t>
              </a:r>
              <a:r>
                <a:rPr lang="en-US" altLang="zh-CN"/>
                <a:t>PID</a:t>
              </a:r>
              <a:r>
                <a:rPr lang="zh-CN" altLang="en-US"/>
                <a:t>的油烟风机无级调速机制</a:t>
              </a:r>
              <a:endParaRPr lang="zh-CN" altLang="en-US"/>
            </a:p>
          </p:txBody>
        </p:sp>
        <p:grpSp>
          <p:nvGrpSpPr>
            <p:cNvPr id="672" name="组合 29"/>
            <p:cNvGrpSpPr/>
            <p:nvPr/>
          </p:nvGrpSpPr>
          <p:grpSpPr>
            <a:xfrm>
              <a:off x="0" y="31416"/>
              <a:ext cx="168553" cy="168553"/>
              <a:chOff x="0" y="0"/>
              <a:chExt cx="168552" cy="168552"/>
            </a:xfrm>
          </p:grpSpPr>
          <p:sp>
            <p:nvSpPr>
              <p:cNvPr id="670" name="椭圆 30"/>
              <p:cNvSpPr/>
              <p:nvPr/>
            </p:nvSpPr>
            <p:spPr>
              <a:xfrm>
                <a:off x="-1" y="-1"/>
                <a:ext cx="168554" cy="168554"/>
              </a:xfrm>
              <a:prstGeom prst="ellipse">
                <a:avLst/>
              </a:prstGeom>
              <a:solidFill>
                <a:srgbClr val="2DB2A4"/>
              </a:solidFill>
              <a:ln w="25400" cap="flat">
                <a:solidFill>
                  <a:srgbClr val="2DB2A4"/>
                </a:solidFill>
                <a:prstDash val="solid"/>
                <a:round/>
              </a:ln>
              <a:effectLst/>
            </p:spPr>
            <p:txBody>
              <a:bodyPr wrap="square" lIns="45719" tIns="45719" rIns="45719" bIns="45719" numCol="1" anchor="ctr">
                <a:noAutofit/>
              </a:bodyPr>
              <a:lstStyle/>
              <a:p>
                <a:pPr algn="ctr">
                  <a:defRPr>
                    <a:solidFill>
                      <a:srgbClr val="595959"/>
                    </a:solidFill>
                  </a:defRPr>
                </a:pPr>
              </a:p>
            </p:txBody>
          </p:sp>
          <p:sp>
            <p:nvSpPr>
              <p:cNvPr id="671" name="等腰三角形 31"/>
              <p:cNvSpPr/>
              <p:nvPr/>
            </p:nvSpPr>
            <p:spPr>
              <a:xfrm rot="5400000">
                <a:off x="34724" y="24533"/>
                <a:ext cx="130608" cy="119484"/>
              </a:xfrm>
              <a:prstGeom prst="triangl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grpSp>
      </p:grpSp>
      <p:grpSp>
        <p:nvGrpSpPr>
          <p:cNvPr id="683" name="组合 37"/>
          <p:cNvGrpSpPr/>
          <p:nvPr/>
        </p:nvGrpSpPr>
        <p:grpSpPr>
          <a:xfrm>
            <a:off x="6750408" y="5521062"/>
            <a:ext cx="3304540" cy="215265"/>
            <a:chOff x="0" y="0"/>
            <a:chExt cx="3304538" cy="215264"/>
          </a:xfrm>
        </p:grpSpPr>
        <p:sp>
          <p:nvSpPr>
            <p:cNvPr id="679" name="文本框 9"/>
            <p:cNvSpPr txBox="1"/>
            <p:nvPr/>
          </p:nvSpPr>
          <p:spPr>
            <a:xfrm>
              <a:off x="212725" y="0"/>
              <a:ext cx="3091813" cy="215264"/>
            </a:xfrm>
            <a:prstGeom prst="rect">
              <a:avLst/>
            </a:prstGeom>
            <a:noFill/>
            <a:ln w="12700" cap="flat">
              <a:noFill/>
              <a:miter lim="400000"/>
            </a:ln>
            <a:effectLst/>
          </p:spPr>
          <p:txBody>
            <a:bodyPr wrap="square" lIns="0" tIns="0" rIns="0" bIns="0" numCol="1" anchor="t">
              <a:spAutoFit/>
            </a:bodyPr>
            <a:lstStyle/>
            <a:p>
              <a:pPr lvl="1" indent="0">
                <a:defRPr sz="1400">
                  <a:solidFill>
                    <a:srgbClr val="595959"/>
                  </a:solidFill>
                  <a:latin typeface="微软雅黑"/>
                  <a:ea typeface="微软雅黑"/>
                  <a:cs typeface="微软雅黑"/>
                  <a:sym typeface="微软雅黑"/>
                </a:defRPr>
              </a:pPr>
              <a:r>
                <a:rPr lang="zh-CN"/>
                <a:t>基于动态调度算法的多层网络限流机制</a:t>
              </a:r>
              <a:endParaRPr lang="zh-CN"/>
            </a:p>
          </p:txBody>
        </p:sp>
        <p:grpSp>
          <p:nvGrpSpPr>
            <p:cNvPr id="682" name="组合 39"/>
            <p:cNvGrpSpPr/>
            <p:nvPr/>
          </p:nvGrpSpPr>
          <p:grpSpPr>
            <a:xfrm>
              <a:off x="0" y="31416"/>
              <a:ext cx="168553" cy="168553"/>
              <a:chOff x="0" y="0"/>
              <a:chExt cx="168552" cy="168552"/>
            </a:xfrm>
          </p:grpSpPr>
          <p:sp>
            <p:nvSpPr>
              <p:cNvPr id="680" name="椭圆 40"/>
              <p:cNvSpPr/>
              <p:nvPr/>
            </p:nvSpPr>
            <p:spPr>
              <a:xfrm>
                <a:off x="-1" y="-1"/>
                <a:ext cx="168554" cy="168554"/>
              </a:xfrm>
              <a:prstGeom prst="ellipse">
                <a:avLst/>
              </a:prstGeom>
              <a:solidFill>
                <a:srgbClr val="2DB2A4"/>
              </a:solidFill>
              <a:ln w="25400" cap="flat">
                <a:solidFill>
                  <a:srgbClr val="2DB2A4"/>
                </a:solidFill>
                <a:prstDash val="solid"/>
                <a:round/>
              </a:ln>
              <a:effectLst/>
            </p:spPr>
            <p:txBody>
              <a:bodyPr wrap="square" lIns="45719" tIns="45719" rIns="45719" bIns="45719" numCol="1" anchor="ctr">
                <a:noAutofit/>
              </a:bodyPr>
              <a:lstStyle/>
              <a:p>
                <a:pPr algn="ctr">
                  <a:defRPr>
                    <a:solidFill>
                      <a:srgbClr val="595959"/>
                    </a:solidFill>
                  </a:defRPr>
                </a:pPr>
              </a:p>
            </p:txBody>
          </p:sp>
          <p:sp>
            <p:nvSpPr>
              <p:cNvPr id="681" name="等腰三角形 41"/>
              <p:cNvSpPr/>
              <p:nvPr/>
            </p:nvSpPr>
            <p:spPr>
              <a:xfrm rot="5400000">
                <a:off x="34724" y="24533"/>
                <a:ext cx="130608" cy="119484"/>
              </a:xfrm>
              <a:prstGeom prst="triangl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grpSp>
      </p:grpSp>
      <p:sp>
        <p:nvSpPr>
          <p:cNvPr id="699" name="直接连接符 77"/>
          <p:cNvSpPr/>
          <p:nvPr/>
        </p:nvSpPr>
        <p:spPr>
          <a:xfrm>
            <a:off x="7089662" y="4873169"/>
            <a:ext cx="2463032" cy="1"/>
          </a:xfrm>
          <a:prstGeom prst="line">
            <a:avLst/>
          </a:prstGeom>
          <a:ln>
            <a:solidFill>
              <a:srgbClr val="808080"/>
            </a:solidFill>
            <a:headEnd type="oval"/>
            <a:tailEnd type="oval"/>
          </a:ln>
        </p:spPr>
        <p:txBody>
          <a:bodyPr lIns="45719" rIns="45719"/>
          <a:lstStyle/>
          <a:p/>
        </p:txBody>
      </p:sp>
      <p:sp>
        <p:nvSpPr>
          <p:cNvPr id="700" name="弧形 78"/>
          <p:cNvSpPr/>
          <p:nvPr/>
        </p:nvSpPr>
        <p:spPr>
          <a:xfrm rot="8155962">
            <a:off x="2508289" y="2042545"/>
            <a:ext cx="1116125" cy="11161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ln>
            <a:solidFill>
              <a:srgbClr val="FFFFFF"/>
            </a:solidFill>
            <a:headEnd type="oval"/>
            <a:tailEnd type="oval"/>
          </a:ln>
        </p:spPr>
        <p:txBody>
          <a:bodyPr lIns="45719" rIns="45719" anchor="ctr"/>
          <a:lstStyle/>
          <a:p>
            <a:pPr algn="ctr"/>
          </a:p>
        </p:txBody>
      </p:sp>
      <p:sp>
        <p:nvSpPr>
          <p:cNvPr id="701" name="椭圆 79"/>
          <p:cNvSpPr/>
          <p:nvPr/>
        </p:nvSpPr>
        <p:spPr>
          <a:xfrm>
            <a:off x="3073258" y="737320"/>
            <a:ext cx="72001" cy="72001"/>
          </a:xfrm>
          <a:prstGeom prst="ellipse">
            <a:avLst/>
          </a:prstGeom>
          <a:solidFill>
            <a:srgbClr val="FFFFFF"/>
          </a:solidFill>
          <a:ln w="12700">
            <a:miter lim="400000"/>
          </a:ln>
        </p:spPr>
        <p:txBody>
          <a:bodyPr lIns="45719" rIns="45719" anchor="ctr"/>
          <a:lstStyle/>
          <a:p>
            <a:pPr algn="ctr">
              <a:defRPr>
                <a:solidFill>
                  <a:srgbClr val="65D7FF"/>
                </a:solidFill>
              </a:defRPr>
            </a:pPr>
          </a:p>
        </p:txBody>
      </p:sp>
      <p:sp>
        <p:nvSpPr>
          <p:cNvPr id="702" name="椭圆 80"/>
          <p:cNvSpPr/>
          <p:nvPr/>
        </p:nvSpPr>
        <p:spPr>
          <a:xfrm>
            <a:off x="3073258" y="737320"/>
            <a:ext cx="72001" cy="72001"/>
          </a:xfrm>
          <a:prstGeom prst="ellipse">
            <a:avLst/>
          </a:prstGeom>
          <a:solidFill>
            <a:srgbClr val="FFFFFF"/>
          </a:solidFill>
          <a:ln w="12700">
            <a:miter lim="400000"/>
          </a:ln>
        </p:spPr>
        <p:txBody>
          <a:bodyPr lIns="45719" rIns="45719" anchor="ctr"/>
          <a:lstStyle/>
          <a:p>
            <a:pPr algn="ctr">
              <a:defRPr>
                <a:solidFill>
                  <a:srgbClr val="65D7FF"/>
                </a:solidFill>
              </a:defRPr>
            </a:pPr>
          </a:p>
        </p:txBody>
      </p:sp>
      <p:sp>
        <p:nvSpPr>
          <p:cNvPr id="703" name="椭圆 81"/>
          <p:cNvSpPr/>
          <p:nvPr/>
        </p:nvSpPr>
        <p:spPr>
          <a:xfrm>
            <a:off x="3073258" y="737320"/>
            <a:ext cx="72001" cy="72001"/>
          </a:xfrm>
          <a:prstGeom prst="ellipse">
            <a:avLst/>
          </a:prstGeom>
          <a:solidFill>
            <a:srgbClr val="FFFFFF"/>
          </a:solidFill>
          <a:ln w="12700">
            <a:miter lim="400000"/>
          </a:ln>
        </p:spPr>
        <p:txBody>
          <a:bodyPr lIns="45719" rIns="45719" anchor="ctr"/>
          <a:lstStyle/>
          <a:p>
            <a:pPr algn="ctr">
              <a:defRPr>
                <a:solidFill>
                  <a:srgbClr val="65D7FF"/>
                </a:solidFill>
              </a:defRPr>
            </a:pPr>
          </a:p>
        </p:txBody>
      </p:sp>
      <p:sp>
        <p:nvSpPr>
          <p:cNvPr id="704" name="椭圆 82"/>
          <p:cNvSpPr/>
          <p:nvPr/>
        </p:nvSpPr>
        <p:spPr>
          <a:xfrm>
            <a:off x="3073258" y="737320"/>
            <a:ext cx="72001" cy="72001"/>
          </a:xfrm>
          <a:prstGeom prst="ellipse">
            <a:avLst/>
          </a:prstGeom>
          <a:solidFill>
            <a:srgbClr val="FFFFFF"/>
          </a:solidFill>
          <a:ln w="12700">
            <a:miter lim="400000"/>
          </a:ln>
        </p:spPr>
        <p:txBody>
          <a:bodyPr lIns="45719" rIns="45719" anchor="ctr"/>
          <a:lstStyle/>
          <a:p>
            <a:pPr algn="ctr">
              <a:defRPr>
                <a:solidFill>
                  <a:srgbClr val="65D7FF"/>
                </a:solidFill>
              </a:defRPr>
            </a:pPr>
          </a:p>
        </p:txBody>
      </p:sp>
      <p:sp>
        <p:nvSpPr>
          <p:cNvPr id="705" name="椭圆 83"/>
          <p:cNvSpPr/>
          <p:nvPr/>
        </p:nvSpPr>
        <p:spPr>
          <a:xfrm>
            <a:off x="3073258" y="737320"/>
            <a:ext cx="72001" cy="72001"/>
          </a:xfrm>
          <a:prstGeom prst="ellipse">
            <a:avLst/>
          </a:prstGeom>
          <a:solidFill>
            <a:srgbClr val="FFFFFF"/>
          </a:solidFill>
          <a:ln w="12700">
            <a:miter lim="400000"/>
          </a:ln>
        </p:spPr>
        <p:txBody>
          <a:bodyPr lIns="45719" rIns="45719" anchor="ctr"/>
          <a:lstStyle/>
          <a:p>
            <a:pPr algn="ctr">
              <a:defRPr>
                <a:solidFill>
                  <a:srgbClr val="65D7FF"/>
                </a:solidFill>
              </a:defRPr>
            </a:pPr>
          </a:p>
        </p:txBody>
      </p:sp>
      <p:sp>
        <p:nvSpPr>
          <p:cNvPr id="706" name="椭圆 84"/>
          <p:cNvSpPr/>
          <p:nvPr/>
        </p:nvSpPr>
        <p:spPr>
          <a:xfrm>
            <a:off x="3073258" y="737320"/>
            <a:ext cx="72001" cy="72001"/>
          </a:xfrm>
          <a:prstGeom prst="ellipse">
            <a:avLst/>
          </a:prstGeom>
          <a:solidFill>
            <a:srgbClr val="FFFFFF"/>
          </a:solidFill>
          <a:ln w="12700">
            <a:miter lim="400000"/>
          </a:ln>
        </p:spPr>
        <p:txBody>
          <a:bodyPr lIns="45719" rIns="45719" anchor="ctr"/>
          <a:lstStyle/>
          <a:p>
            <a:pPr algn="ctr">
              <a:defRPr>
                <a:solidFill>
                  <a:srgbClr val="65D7FF"/>
                </a:solidFill>
              </a:defRPr>
            </a:pPr>
          </a:p>
        </p:txBody>
      </p:sp>
      <p:sp>
        <p:nvSpPr>
          <p:cNvPr id="707" name="椭圆 85"/>
          <p:cNvSpPr/>
          <p:nvPr/>
        </p:nvSpPr>
        <p:spPr>
          <a:xfrm>
            <a:off x="3073258" y="737320"/>
            <a:ext cx="72001" cy="72001"/>
          </a:xfrm>
          <a:prstGeom prst="ellipse">
            <a:avLst/>
          </a:prstGeom>
          <a:solidFill>
            <a:srgbClr val="FFFFFF"/>
          </a:solidFill>
          <a:ln w="12700">
            <a:miter lim="400000"/>
          </a:ln>
        </p:spPr>
        <p:txBody>
          <a:bodyPr lIns="45719" rIns="45719" anchor="ctr"/>
          <a:lstStyle/>
          <a:p>
            <a:pPr algn="ctr">
              <a:defRPr>
                <a:solidFill>
                  <a:srgbClr val="65D7FF"/>
                </a:solidFill>
              </a:defRPr>
            </a:pPr>
          </a:p>
        </p:txBody>
      </p:sp>
      <p:sp>
        <p:nvSpPr>
          <p:cNvPr id="708" name="椭圆 86"/>
          <p:cNvSpPr/>
          <p:nvPr/>
        </p:nvSpPr>
        <p:spPr>
          <a:xfrm>
            <a:off x="3073258" y="737320"/>
            <a:ext cx="72001" cy="72001"/>
          </a:xfrm>
          <a:prstGeom prst="ellipse">
            <a:avLst/>
          </a:prstGeom>
          <a:solidFill>
            <a:srgbClr val="FFFFFF"/>
          </a:solidFill>
          <a:ln w="12700">
            <a:miter lim="400000"/>
          </a:ln>
        </p:spPr>
        <p:txBody>
          <a:bodyPr lIns="45719" rIns="45719" anchor="ctr"/>
          <a:lstStyle/>
          <a:p>
            <a:pPr algn="ctr">
              <a:defRPr>
                <a:solidFill>
                  <a:srgbClr val="65D7FF"/>
                </a:solidFill>
              </a:defRPr>
            </a:pPr>
          </a:p>
        </p:txBody>
      </p:sp>
      <p:sp>
        <p:nvSpPr>
          <p:cNvPr id="709" name="椭圆 87"/>
          <p:cNvSpPr/>
          <p:nvPr/>
        </p:nvSpPr>
        <p:spPr>
          <a:xfrm>
            <a:off x="3073258" y="737320"/>
            <a:ext cx="72001" cy="72001"/>
          </a:xfrm>
          <a:prstGeom prst="ellipse">
            <a:avLst/>
          </a:prstGeom>
          <a:solidFill>
            <a:srgbClr val="FFFFFF"/>
          </a:solidFill>
          <a:ln w="12700">
            <a:miter lim="400000"/>
          </a:ln>
        </p:spPr>
        <p:txBody>
          <a:bodyPr lIns="45719" rIns="45719" anchor="ctr"/>
          <a:lstStyle/>
          <a:p>
            <a:pPr algn="ctr">
              <a:defRPr>
                <a:solidFill>
                  <a:srgbClr val="65D7FF"/>
                </a:solidFill>
              </a:defRPr>
            </a:pPr>
          </a:p>
        </p:txBody>
      </p:sp>
      <p:sp>
        <p:nvSpPr>
          <p:cNvPr id="710" name="椭圆 88"/>
          <p:cNvSpPr/>
          <p:nvPr/>
        </p:nvSpPr>
        <p:spPr>
          <a:xfrm>
            <a:off x="3073258" y="737320"/>
            <a:ext cx="72001" cy="72001"/>
          </a:xfrm>
          <a:prstGeom prst="ellipse">
            <a:avLst/>
          </a:prstGeom>
          <a:solidFill>
            <a:srgbClr val="FFFFFF"/>
          </a:solidFill>
          <a:ln w="12700">
            <a:miter lim="400000"/>
          </a:ln>
        </p:spPr>
        <p:txBody>
          <a:bodyPr lIns="45719" rIns="45719" anchor="ctr"/>
          <a:lstStyle/>
          <a:p>
            <a:pPr algn="ctr">
              <a:defRPr>
                <a:solidFill>
                  <a:srgbClr val="65D7FF"/>
                </a:solidFill>
              </a:defRPr>
            </a:pPr>
          </a:p>
        </p:txBody>
      </p:sp>
      <p:sp>
        <p:nvSpPr>
          <p:cNvPr id="711" name="文本框 12"/>
          <p:cNvSpPr txBox="1"/>
          <p:nvPr/>
        </p:nvSpPr>
        <p:spPr>
          <a:xfrm>
            <a:off x="6643591" y="3429000"/>
            <a:ext cx="3446821" cy="1500545"/>
          </a:xfrm>
          <a:prstGeom prst="rect">
            <a:avLst/>
          </a:prstGeom>
          <a:ln w="12700">
            <a:miter lim="400000"/>
          </a:ln>
        </p:spPr>
        <p:txBody>
          <a:bodyPr wrap="none" lIns="45719" rIns="45719">
            <a:spAutoFit/>
          </a:bodyPr>
          <a:lstStyle/>
          <a:p>
            <a:pPr algn="ctr">
              <a:defRPr sz="5400" b="1">
                <a:solidFill>
                  <a:srgbClr val="46CEAE"/>
                </a:solidFill>
                <a:latin typeface="微软雅黑"/>
                <a:ea typeface="微软雅黑"/>
                <a:cs typeface="微软雅黑"/>
                <a:sym typeface="微软雅黑"/>
              </a:defRPr>
            </a:pPr>
            <a:r>
              <a:t>创新点</a:t>
            </a:r>
          </a:p>
          <a:p>
            <a:pPr algn="ctr">
              <a:defRPr sz="3200">
                <a:solidFill>
                  <a:srgbClr val="808080"/>
                </a:solidFill>
                <a:latin typeface="Arial" panose="020B0604020202090204"/>
                <a:ea typeface="Arial" panose="020B0604020202090204"/>
                <a:cs typeface="Arial" panose="020B0604020202090204"/>
                <a:sym typeface="Arial" panose="020B0604020202090204"/>
              </a:defRPr>
            </a:pPr>
            <a:r>
              <a:t>Thesis Description</a:t>
            </a:r>
          </a:p>
        </p:txBody>
      </p:sp>
    </p:spTree>
  </p:cSld>
  <p:clrMapOvr>
    <a:masterClrMapping/>
  </p:clrMapOvr>
  <mc:AlternateContent xmlns:mc="http://schemas.openxmlformats.org/markup-compatibility/2006">
    <mc:Choice xmlns:p14="http://schemas.microsoft.com/office/powerpoint/2010/main" Requires="p14">
      <p:transition spd="slow" p14:dur="1200" advClick="0" advTm="3000">
        <p14:flip dir="r"/>
      </p:transition>
    </mc:Choice>
    <mc:Fallback>
      <p:transition spd="slow" advClick="0" advTm="3000">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afterEffect">
                                  <p:stCondLst>
                                    <p:cond delay="0"/>
                                  </p:stCondLst>
                                  <p:iterate type="el">
                                    <p:tmAbs val="0"/>
                                  </p:iterate>
                                  <p:childTnLst>
                                    <p:set>
                                      <p:cBhvr>
                                        <p:cTn id="6" dur="indefinite" fill="hold"/>
                                        <p:tgtEl>
                                          <p:spTgt spid="665"/>
                                        </p:tgtEl>
                                        <p:attrNameLst>
                                          <p:attrName>style.visibility</p:attrName>
                                        </p:attrNameLst>
                                      </p:cBhvr>
                                      <p:to>
                                        <p:strVal val="visible"/>
                                      </p:to>
                                    </p:set>
                                    <p:animEffect transition="in" filter="dissolve">
                                      <p:cBhvr>
                                        <p:cTn id="7" dur="500"/>
                                        <p:tgtEl>
                                          <p:spTgt spid="665"/>
                                        </p:tgtEl>
                                      </p:cBhvr>
                                    </p:animEffect>
                                  </p:childTnLst>
                                </p:cTn>
                              </p:par>
                            </p:childTnLst>
                          </p:cTn>
                        </p:par>
                        <p:par>
                          <p:cTn id="8" fill="hold">
                            <p:stCondLst>
                              <p:cond delay="500"/>
                            </p:stCondLst>
                            <p:childTnLst>
                              <p:par>
                                <p:cTn id="9" presetID="2" presetClass="entr" presetSubtype="1" fill="hold" grpId="2" nodeType="afterEffect">
                                  <p:stCondLst>
                                    <p:cond delay="0"/>
                                  </p:stCondLst>
                                  <p:iterate type="el">
                                    <p:tmAbs val="0"/>
                                  </p:iterate>
                                  <p:childTnLst>
                                    <p:set>
                                      <p:cBhvr>
                                        <p:cTn id="10" dur="indefinite" fill="hold"/>
                                        <p:tgtEl>
                                          <p:spTgt spid="666"/>
                                        </p:tgtEl>
                                        <p:attrNameLst>
                                          <p:attrName>style.visibility</p:attrName>
                                        </p:attrNameLst>
                                      </p:cBhvr>
                                      <p:to>
                                        <p:strVal val="visible"/>
                                      </p:to>
                                    </p:set>
                                    <p:anim calcmode="lin" valueType="num">
                                      <p:cBhvr>
                                        <p:cTn id="11" dur="500" fill="hold"/>
                                        <p:tgtEl>
                                          <p:spTgt spid="666"/>
                                        </p:tgtEl>
                                        <p:attrNameLst>
                                          <p:attrName>ppt_x</p:attrName>
                                        </p:attrNameLst>
                                      </p:cBhvr>
                                      <p:tavLst>
                                        <p:tav tm="0">
                                          <p:val>
                                            <p:strVal val="#ppt_x"/>
                                          </p:val>
                                        </p:tav>
                                        <p:tav tm="100000">
                                          <p:val>
                                            <p:strVal val="#ppt_x"/>
                                          </p:val>
                                        </p:tav>
                                      </p:tavLst>
                                    </p:anim>
                                    <p:anim calcmode="lin" valueType="num">
                                      <p:cBhvr>
                                        <p:cTn id="12" dur="500" fill="hold"/>
                                        <p:tgtEl>
                                          <p:spTgt spid="666"/>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3" presetClass="entr" presetSubtype="16" fill="hold" grpId="3" nodeType="afterEffect">
                                  <p:stCondLst>
                                    <p:cond delay="0"/>
                                  </p:stCondLst>
                                  <p:iterate type="el">
                                    <p:tmAbs val="0"/>
                                  </p:iterate>
                                  <p:childTnLst>
                                    <p:set>
                                      <p:cBhvr>
                                        <p:cTn id="15" dur="indefinite" fill="hold"/>
                                        <p:tgtEl>
                                          <p:spTgt spid="668"/>
                                        </p:tgtEl>
                                        <p:attrNameLst>
                                          <p:attrName>style.visibility</p:attrName>
                                        </p:attrNameLst>
                                      </p:cBhvr>
                                      <p:to>
                                        <p:strVal val="visible"/>
                                      </p:to>
                                    </p:set>
                                    <p:anim calcmode="lin" valueType="num">
                                      <p:cBhvr>
                                        <p:cTn id="16" dur="500" fill="hold"/>
                                        <p:tgtEl>
                                          <p:spTgt spid="668"/>
                                        </p:tgtEl>
                                        <p:attrNameLst>
                                          <p:attrName>ppt_w</p:attrName>
                                        </p:attrNameLst>
                                      </p:cBhvr>
                                      <p:tavLst>
                                        <p:tav tm="0">
                                          <p:val>
                                            <p:fltVal val="0"/>
                                          </p:val>
                                        </p:tav>
                                        <p:tav tm="100000">
                                          <p:val>
                                            <p:strVal val="#ppt_w"/>
                                          </p:val>
                                        </p:tav>
                                      </p:tavLst>
                                    </p:anim>
                                    <p:anim calcmode="lin" valueType="num">
                                      <p:cBhvr>
                                        <p:cTn id="17" dur="500" fill="hold"/>
                                        <p:tgtEl>
                                          <p:spTgt spid="668"/>
                                        </p:tgtEl>
                                        <p:attrNameLst>
                                          <p:attrName>ppt_h</p:attrName>
                                        </p:attrNameLst>
                                      </p:cBhvr>
                                      <p:tavLst>
                                        <p:tav tm="0">
                                          <p:val>
                                            <p:fltVal val="0"/>
                                          </p:val>
                                        </p:tav>
                                        <p:tav tm="100000">
                                          <p:val>
                                            <p:strVal val="#ppt_h"/>
                                          </p:val>
                                        </p:tav>
                                      </p:tavLst>
                                    </p:anim>
                                  </p:childTnLst>
                                </p:cTn>
                              </p:par>
                            </p:childTnLst>
                          </p:cTn>
                        </p:par>
                        <p:par>
                          <p:cTn id="18" fill="hold">
                            <p:stCondLst>
                              <p:cond delay="1500"/>
                            </p:stCondLst>
                            <p:childTnLst>
                              <p:par>
                                <p:cTn id="19" presetID="23" presetClass="entr" presetSubtype="16" fill="hold" grpId="4" nodeType="afterEffect">
                                  <p:stCondLst>
                                    <p:cond delay="0"/>
                                  </p:stCondLst>
                                  <p:iterate type="el">
                                    <p:tmAbs val="0"/>
                                  </p:iterate>
                                  <p:childTnLst>
                                    <p:set>
                                      <p:cBhvr>
                                        <p:cTn id="20" dur="indefinite" fill="hold"/>
                                        <p:tgtEl>
                                          <p:spTgt spid="700"/>
                                        </p:tgtEl>
                                        <p:attrNameLst>
                                          <p:attrName>style.visibility</p:attrName>
                                        </p:attrNameLst>
                                      </p:cBhvr>
                                      <p:to>
                                        <p:strVal val="visible"/>
                                      </p:to>
                                    </p:set>
                                    <p:anim calcmode="lin" valueType="num">
                                      <p:cBhvr>
                                        <p:cTn id="21" dur="500" fill="hold"/>
                                        <p:tgtEl>
                                          <p:spTgt spid="700"/>
                                        </p:tgtEl>
                                        <p:attrNameLst>
                                          <p:attrName>ppt_w</p:attrName>
                                        </p:attrNameLst>
                                      </p:cBhvr>
                                      <p:tavLst>
                                        <p:tav tm="0">
                                          <p:val>
                                            <p:fltVal val="0"/>
                                          </p:val>
                                        </p:tav>
                                        <p:tav tm="100000">
                                          <p:val>
                                            <p:strVal val="#ppt_w"/>
                                          </p:val>
                                        </p:tav>
                                      </p:tavLst>
                                    </p:anim>
                                    <p:anim calcmode="lin" valueType="num">
                                      <p:cBhvr>
                                        <p:cTn id="22" dur="500" fill="hold"/>
                                        <p:tgtEl>
                                          <p:spTgt spid="700"/>
                                        </p:tgtEl>
                                        <p:attrNameLst>
                                          <p:attrName>ppt_h</p:attrName>
                                        </p:attrNameLst>
                                      </p:cBhvr>
                                      <p:tavLst>
                                        <p:tav tm="0">
                                          <p:val>
                                            <p:fltVal val="0"/>
                                          </p:val>
                                        </p:tav>
                                        <p:tav tm="100000">
                                          <p:val>
                                            <p:strVal val="#ppt_h"/>
                                          </p:val>
                                        </p:tav>
                                      </p:tavLst>
                                    </p:anim>
                                  </p:childTnLst>
                                </p:cTn>
                              </p:par>
                            </p:childTnLst>
                          </p:cTn>
                        </p:par>
                        <p:par>
                          <p:cTn id="23" fill="hold">
                            <p:stCondLst>
                              <p:cond delay="2000"/>
                            </p:stCondLst>
                            <p:childTnLst>
                              <p:par>
                                <p:cTn id="24" presetID="2" presetClass="entr" presetSubtype="4" fill="hold" grpId="5" nodeType="afterEffect">
                                  <p:stCondLst>
                                    <p:cond delay="0"/>
                                  </p:stCondLst>
                                  <p:iterate type="el">
                                    <p:tmAbs val="0"/>
                                  </p:iterate>
                                  <p:childTnLst>
                                    <p:set>
                                      <p:cBhvr>
                                        <p:cTn id="25" dur="indefinite" fill="hold"/>
                                        <p:tgtEl>
                                          <p:spTgt spid="667"/>
                                        </p:tgtEl>
                                        <p:attrNameLst>
                                          <p:attrName>style.visibility</p:attrName>
                                        </p:attrNameLst>
                                      </p:cBhvr>
                                      <p:to>
                                        <p:strVal val="visible"/>
                                      </p:to>
                                    </p:set>
                                    <p:anim calcmode="lin" valueType="num">
                                      <p:cBhvr>
                                        <p:cTn id="26" dur="500" fill="hold"/>
                                        <p:tgtEl>
                                          <p:spTgt spid="667"/>
                                        </p:tgtEl>
                                        <p:attrNameLst>
                                          <p:attrName>ppt_x</p:attrName>
                                        </p:attrNameLst>
                                      </p:cBhvr>
                                      <p:tavLst>
                                        <p:tav tm="0">
                                          <p:val>
                                            <p:strVal val="#ppt_x"/>
                                          </p:val>
                                        </p:tav>
                                        <p:tav tm="100000">
                                          <p:val>
                                            <p:strVal val="#ppt_x"/>
                                          </p:val>
                                        </p:tav>
                                      </p:tavLst>
                                    </p:anim>
                                    <p:anim calcmode="lin" valueType="num">
                                      <p:cBhvr>
                                        <p:cTn id="27" dur="500" fill="hold"/>
                                        <p:tgtEl>
                                          <p:spTgt spid="667"/>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9" presetClass="entr" presetSubtype="0" fill="hold" grpId="6" nodeType="afterEffect">
                                  <p:stCondLst>
                                    <p:cond delay="0"/>
                                  </p:stCondLst>
                                  <p:iterate type="el">
                                    <p:tmAbs val="0"/>
                                  </p:iterate>
                                  <p:childTnLst>
                                    <p:set>
                                      <p:cBhvr>
                                        <p:cTn id="30" dur="indefinite" fill="hold"/>
                                        <p:tgtEl>
                                          <p:spTgt spid="711"/>
                                        </p:tgtEl>
                                        <p:attrNameLst>
                                          <p:attrName>style.visibility</p:attrName>
                                        </p:attrNameLst>
                                      </p:cBhvr>
                                      <p:to>
                                        <p:strVal val="visible"/>
                                      </p:to>
                                    </p:set>
                                    <p:animEffect transition="in" filter="dissolve">
                                      <p:cBhvr>
                                        <p:cTn id="31" dur="500"/>
                                        <p:tgtEl>
                                          <p:spTgt spid="711"/>
                                        </p:tgtEl>
                                      </p:cBhvr>
                                    </p:animEffect>
                                  </p:childTnLst>
                                </p:cTn>
                              </p:par>
                            </p:childTnLst>
                          </p:cTn>
                        </p:par>
                        <p:par>
                          <p:cTn id="32" fill="hold">
                            <p:stCondLst>
                              <p:cond delay="3000"/>
                            </p:stCondLst>
                            <p:childTnLst>
                              <p:par>
                                <p:cTn id="33" presetID="23" presetClass="entr" presetSubtype="16" fill="hold" grpId="7" nodeType="afterEffect">
                                  <p:stCondLst>
                                    <p:cond delay="500"/>
                                  </p:stCondLst>
                                  <p:iterate type="el">
                                    <p:tmAbs val="0"/>
                                  </p:iterate>
                                  <p:childTnLst>
                                    <p:set>
                                      <p:cBhvr>
                                        <p:cTn id="34" dur="indefinite" fill="hold"/>
                                        <p:tgtEl>
                                          <p:spTgt spid="673"/>
                                        </p:tgtEl>
                                        <p:attrNameLst>
                                          <p:attrName>style.visibility</p:attrName>
                                        </p:attrNameLst>
                                      </p:cBhvr>
                                      <p:to>
                                        <p:strVal val="visible"/>
                                      </p:to>
                                    </p:set>
                                    <p:anim calcmode="lin" valueType="num">
                                      <p:cBhvr>
                                        <p:cTn id="35" dur="500" fill="hold"/>
                                        <p:tgtEl>
                                          <p:spTgt spid="673"/>
                                        </p:tgtEl>
                                        <p:attrNameLst>
                                          <p:attrName>ppt_w</p:attrName>
                                        </p:attrNameLst>
                                      </p:cBhvr>
                                      <p:tavLst>
                                        <p:tav tm="0">
                                          <p:val>
                                            <p:fltVal val="0"/>
                                          </p:val>
                                        </p:tav>
                                        <p:tav tm="100000">
                                          <p:val>
                                            <p:strVal val="#ppt_w"/>
                                          </p:val>
                                        </p:tav>
                                      </p:tavLst>
                                    </p:anim>
                                    <p:anim calcmode="lin" valueType="num">
                                      <p:cBhvr>
                                        <p:cTn id="36" dur="500" fill="hold"/>
                                        <p:tgtEl>
                                          <p:spTgt spid="673"/>
                                        </p:tgtEl>
                                        <p:attrNameLst>
                                          <p:attrName>ppt_h</p:attrName>
                                        </p:attrNameLst>
                                      </p:cBhvr>
                                      <p:tavLst>
                                        <p:tav tm="0">
                                          <p:val>
                                            <p:fltVal val="0"/>
                                          </p:val>
                                        </p:tav>
                                        <p:tav tm="100000">
                                          <p:val>
                                            <p:strVal val="#ppt_h"/>
                                          </p:val>
                                        </p:tav>
                                      </p:tavLst>
                                    </p:anim>
                                  </p:childTnLst>
                                </p:cTn>
                              </p:par>
                            </p:childTnLst>
                          </p:cTn>
                        </p:par>
                        <p:par>
                          <p:cTn id="37" fill="hold">
                            <p:stCondLst>
                              <p:cond delay="4000"/>
                            </p:stCondLst>
                            <p:childTnLst>
                              <p:par>
                                <p:cTn id="38" presetID="23" presetClass="entr" presetSubtype="16" fill="hold" grpId="9" nodeType="afterEffect">
                                  <p:stCondLst>
                                    <p:cond delay="500"/>
                                  </p:stCondLst>
                                  <p:iterate type="el">
                                    <p:tmAbs val="0"/>
                                  </p:iterate>
                                  <p:childTnLst>
                                    <p:set>
                                      <p:cBhvr>
                                        <p:cTn id="39" dur="indefinite" fill="hold"/>
                                        <p:tgtEl>
                                          <p:spTgt spid="683"/>
                                        </p:tgtEl>
                                        <p:attrNameLst>
                                          <p:attrName>style.visibility</p:attrName>
                                        </p:attrNameLst>
                                      </p:cBhvr>
                                      <p:to>
                                        <p:strVal val="visible"/>
                                      </p:to>
                                    </p:set>
                                    <p:anim calcmode="lin" valueType="num">
                                      <p:cBhvr>
                                        <p:cTn id="40" dur="500" fill="hold"/>
                                        <p:tgtEl>
                                          <p:spTgt spid="683"/>
                                        </p:tgtEl>
                                        <p:attrNameLst>
                                          <p:attrName>ppt_w</p:attrName>
                                        </p:attrNameLst>
                                      </p:cBhvr>
                                      <p:tavLst>
                                        <p:tav tm="0">
                                          <p:val>
                                            <p:fltVal val="0"/>
                                          </p:val>
                                        </p:tav>
                                        <p:tav tm="100000">
                                          <p:val>
                                            <p:strVal val="#ppt_w"/>
                                          </p:val>
                                        </p:tav>
                                      </p:tavLst>
                                    </p:anim>
                                    <p:anim calcmode="lin" valueType="num">
                                      <p:cBhvr>
                                        <p:cTn id="41" dur="500" fill="hold"/>
                                        <p:tgtEl>
                                          <p:spTgt spid="683"/>
                                        </p:tgtEl>
                                        <p:attrNameLst>
                                          <p:attrName>ppt_h</p:attrName>
                                        </p:attrNameLst>
                                      </p:cBhvr>
                                      <p:tavLst>
                                        <p:tav tm="0">
                                          <p:val>
                                            <p:fltVal val="0"/>
                                          </p:val>
                                        </p:tav>
                                        <p:tav tm="100000">
                                          <p:val>
                                            <p:strVal val="#ppt_h"/>
                                          </p:val>
                                        </p:tav>
                                      </p:tavLst>
                                    </p:anim>
                                  </p:childTnLst>
                                </p:cTn>
                              </p:par>
                            </p:childTnLst>
                          </p:cTn>
                        </p:par>
                        <p:par>
                          <p:cTn id="42" fill="hold">
                            <p:stCondLst>
                              <p:cond delay="5000"/>
                            </p:stCondLst>
                            <p:childTnLst>
                              <p:par>
                                <p:cTn id="43" presetID="23" presetClass="entr" presetSubtype="16" fill="hold" grpId="13" nodeType="afterEffect">
                                  <p:stCondLst>
                                    <p:cond delay="500"/>
                                  </p:stCondLst>
                                  <p:iterate type="el">
                                    <p:tmAbs val="0"/>
                                  </p:iterate>
                                  <p:childTnLst>
                                    <p:set>
                                      <p:cBhvr>
                                        <p:cTn id="44" dur="indefinite" fill="hold"/>
                                        <p:tgtEl>
                                          <p:spTgt spid="699"/>
                                        </p:tgtEl>
                                        <p:attrNameLst>
                                          <p:attrName>style.visibility</p:attrName>
                                        </p:attrNameLst>
                                      </p:cBhvr>
                                      <p:to>
                                        <p:strVal val="visible"/>
                                      </p:to>
                                    </p:set>
                                    <p:anim calcmode="lin" valueType="num">
                                      <p:cBhvr>
                                        <p:cTn id="45" dur="500" fill="hold"/>
                                        <p:tgtEl>
                                          <p:spTgt spid="699"/>
                                        </p:tgtEl>
                                        <p:attrNameLst>
                                          <p:attrName>ppt_w</p:attrName>
                                        </p:attrNameLst>
                                      </p:cBhvr>
                                      <p:tavLst>
                                        <p:tav tm="0">
                                          <p:val>
                                            <p:fltVal val="0"/>
                                          </p:val>
                                        </p:tav>
                                        <p:tav tm="100000">
                                          <p:val>
                                            <p:strVal val="#ppt_w"/>
                                          </p:val>
                                        </p:tav>
                                      </p:tavLst>
                                    </p:anim>
                                    <p:anim calcmode="lin" valueType="num">
                                      <p:cBhvr>
                                        <p:cTn id="46" dur="500" fill="hold"/>
                                        <p:tgtEl>
                                          <p:spTgt spid="699"/>
                                        </p:tgtEl>
                                        <p:attrNameLst>
                                          <p:attrName>ppt_h</p:attrName>
                                        </p:attrNameLst>
                                      </p:cBhvr>
                                      <p:tavLst>
                                        <p:tav tm="0">
                                          <p:val>
                                            <p:fltVal val="0"/>
                                          </p:val>
                                        </p:tav>
                                        <p:tav tm="100000">
                                          <p:val>
                                            <p:strVal val="#ppt_h"/>
                                          </p:val>
                                        </p:tav>
                                      </p:tavLst>
                                    </p:anim>
                                  </p:childTnLst>
                                </p:cTn>
                              </p:par>
                            </p:childTnLst>
                          </p:cTn>
                        </p:par>
                        <p:par>
                          <p:cTn id="47" fill="hold">
                            <p:stCondLst>
                              <p:cond delay="6000"/>
                            </p:stCondLst>
                            <p:childTnLst>
                              <p:par>
                                <p:cTn id="48" presetID="9" presetClass="entr" presetSubtype="0" fill="hold" grpId="14" nodeType="afterEffect">
                                  <p:stCondLst>
                                    <p:cond delay="0"/>
                                  </p:stCondLst>
                                  <p:iterate type="el">
                                    <p:tmAbs val="0"/>
                                  </p:iterate>
                                  <p:childTnLst>
                                    <p:set>
                                      <p:cBhvr>
                                        <p:cTn id="49" dur="indefinite" fill="hold"/>
                                        <p:tgtEl>
                                          <p:spTgt spid="701"/>
                                        </p:tgtEl>
                                        <p:attrNameLst>
                                          <p:attrName>style.visibility</p:attrName>
                                        </p:attrNameLst>
                                      </p:cBhvr>
                                      <p:to>
                                        <p:strVal val="visible"/>
                                      </p:to>
                                    </p:set>
                                    <p:animEffect transition="in" filter="dissolve">
                                      <p:cBhvr>
                                        <p:cTn id="50" dur="500"/>
                                        <p:tgtEl>
                                          <p:spTgt spid="701"/>
                                        </p:tgtEl>
                                      </p:cBhvr>
                                    </p:animEffect>
                                  </p:childTnLst>
                                </p:cTn>
                              </p:par>
                            </p:childTnLst>
                          </p:cTn>
                        </p:par>
                        <p:par>
                          <p:cTn id="51" fill="hold">
                            <p:stCondLst>
                              <p:cond delay="6500"/>
                            </p:stCondLst>
                            <p:childTnLst>
                              <p:par>
                                <p:cTn id="52" presetID="9" presetClass="entr" presetSubtype="0" fill="hold" grpId="15" nodeType="afterEffect">
                                  <p:stCondLst>
                                    <p:cond delay="0"/>
                                  </p:stCondLst>
                                  <p:iterate type="el">
                                    <p:tmAbs val="0"/>
                                  </p:iterate>
                                  <p:childTnLst>
                                    <p:set>
                                      <p:cBhvr>
                                        <p:cTn id="53" dur="indefinite" fill="hold"/>
                                        <p:tgtEl>
                                          <p:spTgt spid="702"/>
                                        </p:tgtEl>
                                        <p:attrNameLst>
                                          <p:attrName>style.visibility</p:attrName>
                                        </p:attrNameLst>
                                      </p:cBhvr>
                                      <p:to>
                                        <p:strVal val="visible"/>
                                      </p:to>
                                    </p:set>
                                    <p:animEffect transition="in" filter="dissolve">
                                      <p:cBhvr>
                                        <p:cTn id="54" dur="500"/>
                                        <p:tgtEl>
                                          <p:spTgt spid="702"/>
                                        </p:tgtEl>
                                      </p:cBhvr>
                                    </p:animEffect>
                                  </p:childTnLst>
                                </p:cTn>
                              </p:par>
                            </p:childTnLst>
                          </p:cTn>
                        </p:par>
                        <p:par>
                          <p:cTn id="55" fill="hold">
                            <p:stCondLst>
                              <p:cond delay="7000"/>
                            </p:stCondLst>
                            <p:childTnLst>
                              <p:par>
                                <p:cTn id="56" presetID="9" presetClass="entr" presetSubtype="0" fill="hold" grpId="16" nodeType="afterEffect">
                                  <p:stCondLst>
                                    <p:cond delay="0"/>
                                  </p:stCondLst>
                                  <p:iterate type="el">
                                    <p:tmAbs val="0"/>
                                  </p:iterate>
                                  <p:childTnLst>
                                    <p:set>
                                      <p:cBhvr>
                                        <p:cTn id="57" dur="indefinite" fill="hold"/>
                                        <p:tgtEl>
                                          <p:spTgt spid="703"/>
                                        </p:tgtEl>
                                        <p:attrNameLst>
                                          <p:attrName>style.visibility</p:attrName>
                                        </p:attrNameLst>
                                      </p:cBhvr>
                                      <p:to>
                                        <p:strVal val="visible"/>
                                      </p:to>
                                    </p:set>
                                    <p:animEffect transition="in" filter="dissolve">
                                      <p:cBhvr>
                                        <p:cTn id="58" dur="500"/>
                                        <p:tgtEl>
                                          <p:spTgt spid="703"/>
                                        </p:tgtEl>
                                      </p:cBhvr>
                                    </p:animEffect>
                                  </p:childTnLst>
                                </p:cTn>
                              </p:par>
                            </p:childTnLst>
                          </p:cTn>
                        </p:par>
                        <p:par>
                          <p:cTn id="59" fill="hold">
                            <p:stCondLst>
                              <p:cond delay="7500"/>
                            </p:stCondLst>
                            <p:childTnLst>
                              <p:par>
                                <p:cTn id="60" presetID="9" presetClass="entr" presetSubtype="0" fill="hold" grpId="17" nodeType="afterEffect">
                                  <p:stCondLst>
                                    <p:cond delay="0"/>
                                  </p:stCondLst>
                                  <p:iterate type="el">
                                    <p:tmAbs val="0"/>
                                  </p:iterate>
                                  <p:childTnLst>
                                    <p:set>
                                      <p:cBhvr>
                                        <p:cTn id="61" dur="indefinite" fill="hold"/>
                                        <p:tgtEl>
                                          <p:spTgt spid="704"/>
                                        </p:tgtEl>
                                        <p:attrNameLst>
                                          <p:attrName>style.visibility</p:attrName>
                                        </p:attrNameLst>
                                      </p:cBhvr>
                                      <p:to>
                                        <p:strVal val="visible"/>
                                      </p:to>
                                    </p:set>
                                    <p:animEffect transition="in" filter="dissolve">
                                      <p:cBhvr>
                                        <p:cTn id="62" dur="500"/>
                                        <p:tgtEl>
                                          <p:spTgt spid="704"/>
                                        </p:tgtEl>
                                      </p:cBhvr>
                                    </p:animEffect>
                                  </p:childTnLst>
                                </p:cTn>
                              </p:par>
                            </p:childTnLst>
                          </p:cTn>
                        </p:par>
                        <p:par>
                          <p:cTn id="63" fill="hold">
                            <p:stCondLst>
                              <p:cond delay="8000"/>
                            </p:stCondLst>
                            <p:childTnLst>
                              <p:par>
                                <p:cTn id="64" presetID="9" presetClass="entr" presetSubtype="0" fill="hold" grpId="18" nodeType="afterEffect">
                                  <p:stCondLst>
                                    <p:cond delay="0"/>
                                  </p:stCondLst>
                                  <p:iterate type="el">
                                    <p:tmAbs val="0"/>
                                  </p:iterate>
                                  <p:childTnLst>
                                    <p:set>
                                      <p:cBhvr>
                                        <p:cTn id="65" dur="indefinite" fill="hold"/>
                                        <p:tgtEl>
                                          <p:spTgt spid="705"/>
                                        </p:tgtEl>
                                        <p:attrNameLst>
                                          <p:attrName>style.visibility</p:attrName>
                                        </p:attrNameLst>
                                      </p:cBhvr>
                                      <p:to>
                                        <p:strVal val="visible"/>
                                      </p:to>
                                    </p:set>
                                    <p:animEffect transition="in" filter="dissolve">
                                      <p:cBhvr>
                                        <p:cTn id="66" dur="500"/>
                                        <p:tgtEl>
                                          <p:spTgt spid="705"/>
                                        </p:tgtEl>
                                      </p:cBhvr>
                                    </p:animEffect>
                                  </p:childTnLst>
                                </p:cTn>
                              </p:par>
                            </p:childTnLst>
                          </p:cTn>
                        </p:par>
                        <p:par>
                          <p:cTn id="67" fill="hold">
                            <p:stCondLst>
                              <p:cond delay="8500"/>
                            </p:stCondLst>
                            <p:childTnLst>
                              <p:par>
                                <p:cTn id="68" presetID="9" presetClass="entr" presetSubtype="0" fill="hold" grpId="19" nodeType="afterEffect">
                                  <p:stCondLst>
                                    <p:cond delay="0"/>
                                  </p:stCondLst>
                                  <p:iterate type="el">
                                    <p:tmAbs val="0"/>
                                  </p:iterate>
                                  <p:childTnLst>
                                    <p:set>
                                      <p:cBhvr>
                                        <p:cTn id="69" dur="indefinite" fill="hold"/>
                                        <p:tgtEl>
                                          <p:spTgt spid="706"/>
                                        </p:tgtEl>
                                        <p:attrNameLst>
                                          <p:attrName>style.visibility</p:attrName>
                                        </p:attrNameLst>
                                      </p:cBhvr>
                                      <p:to>
                                        <p:strVal val="visible"/>
                                      </p:to>
                                    </p:set>
                                    <p:animEffect transition="in" filter="dissolve">
                                      <p:cBhvr>
                                        <p:cTn id="70" dur="500"/>
                                        <p:tgtEl>
                                          <p:spTgt spid="706"/>
                                        </p:tgtEl>
                                      </p:cBhvr>
                                    </p:animEffect>
                                  </p:childTnLst>
                                </p:cTn>
                              </p:par>
                            </p:childTnLst>
                          </p:cTn>
                        </p:par>
                        <p:par>
                          <p:cTn id="71" fill="hold">
                            <p:stCondLst>
                              <p:cond delay="9000"/>
                            </p:stCondLst>
                            <p:childTnLst>
                              <p:par>
                                <p:cTn id="72" presetID="9" presetClass="entr" presetSubtype="0" fill="hold" grpId="20" nodeType="afterEffect">
                                  <p:stCondLst>
                                    <p:cond delay="0"/>
                                  </p:stCondLst>
                                  <p:iterate type="el">
                                    <p:tmAbs val="0"/>
                                  </p:iterate>
                                  <p:childTnLst>
                                    <p:set>
                                      <p:cBhvr>
                                        <p:cTn id="73" dur="indefinite" fill="hold"/>
                                        <p:tgtEl>
                                          <p:spTgt spid="707"/>
                                        </p:tgtEl>
                                        <p:attrNameLst>
                                          <p:attrName>style.visibility</p:attrName>
                                        </p:attrNameLst>
                                      </p:cBhvr>
                                      <p:to>
                                        <p:strVal val="visible"/>
                                      </p:to>
                                    </p:set>
                                    <p:animEffect transition="in" filter="dissolve">
                                      <p:cBhvr>
                                        <p:cTn id="74" dur="500"/>
                                        <p:tgtEl>
                                          <p:spTgt spid="707"/>
                                        </p:tgtEl>
                                      </p:cBhvr>
                                    </p:animEffect>
                                  </p:childTnLst>
                                </p:cTn>
                              </p:par>
                            </p:childTnLst>
                          </p:cTn>
                        </p:par>
                        <p:par>
                          <p:cTn id="75" fill="hold">
                            <p:stCondLst>
                              <p:cond delay="9500"/>
                            </p:stCondLst>
                            <p:childTnLst>
                              <p:par>
                                <p:cTn id="76" presetID="9" presetClass="entr" presetSubtype="0" fill="hold" grpId="21" nodeType="afterEffect">
                                  <p:stCondLst>
                                    <p:cond delay="0"/>
                                  </p:stCondLst>
                                  <p:iterate type="el">
                                    <p:tmAbs val="0"/>
                                  </p:iterate>
                                  <p:childTnLst>
                                    <p:set>
                                      <p:cBhvr>
                                        <p:cTn id="77" dur="indefinite" fill="hold"/>
                                        <p:tgtEl>
                                          <p:spTgt spid="708"/>
                                        </p:tgtEl>
                                        <p:attrNameLst>
                                          <p:attrName>style.visibility</p:attrName>
                                        </p:attrNameLst>
                                      </p:cBhvr>
                                      <p:to>
                                        <p:strVal val="visible"/>
                                      </p:to>
                                    </p:set>
                                    <p:animEffect transition="in" filter="dissolve">
                                      <p:cBhvr>
                                        <p:cTn id="78" dur="500"/>
                                        <p:tgtEl>
                                          <p:spTgt spid="708"/>
                                        </p:tgtEl>
                                      </p:cBhvr>
                                    </p:animEffect>
                                  </p:childTnLst>
                                </p:cTn>
                              </p:par>
                            </p:childTnLst>
                          </p:cTn>
                        </p:par>
                        <p:par>
                          <p:cTn id="79" fill="hold">
                            <p:stCondLst>
                              <p:cond delay="10000"/>
                            </p:stCondLst>
                            <p:childTnLst>
                              <p:par>
                                <p:cTn id="80" presetID="9" presetClass="entr" presetSubtype="0" fill="hold" grpId="22" nodeType="afterEffect">
                                  <p:stCondLst>
                                    <p:cond delay="0"/>
                                  </p:stCondLst>
                                  <p:iterate type="el">
                                    <p:tmAbs val="0"/>
                                  </p:iterate>
                                  <p:childTnLst>
                                    <p:set>
                                      <p:cBhvr>
                                        <p:cTn id="81" dur="indefinite" fill="hold"/>
                                        <p:tgtEl>
                                          <p:spTgt spid="709"/>
                                        </p:tgtEl>
                                        <p:attrNameLst>
                                          <p:attrName>style.visibility</p:attrName>
                                        </p:attrNameLst>
                                      </p:cBhvr>
                                      <p:to>
                                        <p:strVal val="visible"/>
                                      </p:to>
                                    </p:set>
                                    <p:animEffect transition="in" filter="dissolve">
                                      <p:cBhvr>
                                        <p:cTn id="82" dur="500"/>
                                        <p:tgtEl>
                                          <p:spTgt spid="709"/>
                                        </p:tgtEl>
                                      </p:cBhvr>
                                    </p:animEffect>
                                  </p:childTnLst>
                                </p:cTn>
                              </p:par>
                            </p:childTnLst>
                          </p:cTn>
                        </p:par>
                        <p:par>
                          <p:cTn id="83" fill="hold">
                            <p:stCondLst>
                              <p:cond delay="10500"/>
                            </p:stCondLst>
                            <p:childTnLst>
                              <p:par>
                                <p:cTn id="84" presetID="9" presetClass="entr" presetSubtype="0" fill="hold" grpId="23" nodeType="afterEffect">
                                  <p:stCondLst>
                                    <p:cond delay="0"/>
                                  </p:stCondLst>
                                  <p:iterate type="el">
                                    <p:tmAbs val="0"/>
                                  </p:iterate>
                                  <p:childTnLst>
                                    <p:set>
                                      <p:cBhvr>
                                        <p:cTn id="85" dur="indefinite" fill="hold"/>
                                        <p:tgtEl>
                                          <p:spTgt spid="710"/>
                                        </p:tgtEl>
                                        <p:attrNameLst>
                                          <p:attrName>style.visibility</p:attrName>
                                        </p:attrNameLst>
                                      </p:cBhvr>
                                      <p:to>
                                        <p:strVal val="visible"/>
                                      </p:to>
                                    </p:set>
                                    <p:animEffect transition="in" filter="dissolve">
                                      <p:cBhvr>
                                        <p:cTn id="86" dur="500"/>
                                        <p:tgtEl>
                                          <p:spTgt spid="7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spid="707" grpId="20" animBg="1" advAuto="0"/>
      <p:bldP spid="709" grpId="22" animBg="1" advAuto="0"/>
      <p:bldP spid="704" grpId="17" animBg="1" advAuto="0"/>
      <p:bldP spid="666" grpId="2" animBg="1" advAuto="0"/>
      <p:bldP spid="703" grpId="16" animBg="1" advAuto="0"/>
      <p:bldP spid="711" grpId="6" animBg="1" advAuto="0"/>
      <p:bldP spid="665" grpId="1" bldLvl="0" animBg="1" advAuto="0"/>
      <p:bldP spid="667" grpId="5" bldLvl="0" animBg="1" advAuto="0"/>
      <p:bldP spid="673" grpId="7" bldLvl="0" animBg="1" advAuto="0"/>
      <p:bldP spid="706" grpId="19" animBg="1" advAuto="0"/>
      <p:bldP spid="668" grpId="3" animBg="1" advAuto="0"/>
      <p:bldP spid="700" grpId="4" animBg="1" advAuto="0"/>
      <p:bldP spid="705" grpId="18" animBg="1" advAuto="0"/>
      <p:bldP spid="701" grpId="14" animBg="1" advAuto="0"/>
      <p:bldP spid="710" grpId="23" animBg="1" advAuto="0"/>
      <p:bldP spid="699" grpId="13" animBg="1" advAuto="0"/>
      <p:bldP spid="683" grpId="9" bldLvl="0" animBg="1" advAuto="0"/>
      <p:bldP spid="702" grpId="15" animBg="1" advAuto="0"/>
      <p:bldP spid="708" grpId="21"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文本框 9"/>
          <p:cNvSpPr txBox="1"/>
          <p:nvPr/>
        </p:nvSpPr>
        <p:spPr>
          <a:xfrm>
            <a:off x="1019175" y="188595"/>
            <a:ext cx="3881120" cy="345440"/>
          </a:xfrm>
          <a:prstGeom prst="rect">
            <a:avLst/>
          </a:prstGeom>
          <a:ln w="12700">
            <a:miter lim="400000"/>
          </a:ln>
        </p:spPr>
        <p:txBody>
          <a:bodyPr wrap="square" lIns="34290" tIns="34290" rIns="34290" bIns="34290">
            <a:spAutoFit/>
          </a:bodyPr>
          <a:lstStyle/>
          <a:p>
            <a:pPr lvl="1" indent="0">
              <a:defRPr>
                <a:solidFill>
                  <a:srgbClr val="595959"/>
                </a:solidFill>
                <a:latin typeface="微软雅黑"/>
                <a:ea typeface="微软雅黑"/>
                <a:cs typeface="微软雅黑"/>
                <a:sym typeface="微软雅黑"/>
              </a:defRPr>
            </a:pPr>
            <a:r>
              <a:rPr lang="zh-CN">
                <a:sym typeface="+mn-ea"/>
              </a:rPr>
              <a:t>设计需求及目标</a:t>
            </a:r>
            <a:endParaRPr lang="zh-CN">
              <a:sym typeface="+mn-ea"/>
            </a:endParaRPr>
          </a:p>
        </p:txBody>
      </p:sp>
      <p:sp>
        <p:nvSpPr>
          <p:cNvPr id="714" name="直接连接符 55"/>
          <p:cNvSpPr/>
          <p:nvPr/>
        </p:nvSpPr>
        <p:spPr>
          <a:xfrm>
            <a:off x="841002" y="505763"/>
            <a:ext cx="8571842" cy="1"/>
          </a:xfrm>
          <a:prstGeom prst="line">
            <a:avLst/>
          </a:prstGeom>
          <a:ln>
            <a:solidFill>
              <a:srgbClr val="808080"/>
            </a:solidFill>
            <a:prstDash val="dash"/>
          </a:ln>
        </p:spPr>
        <p:txBody>
          <a:bodyPr lIns="45719" rIns="45719"/>
          <a:lstStyle/>
          <a:p/>
        </p:txBody>
      </p:sp>
      <p:sp>
        <p:nvSpPr>
          <p:cNvPr id="715" name="六边形 69"/>
          <p:cNvSpPr/>
          <p:nvPr/>
        </p:nvSpPr>
        <p:spPr>
          <a:xfrm>
            <a:off x="241895" y="125397"/>
            <a:ext cx="481346" cy="41495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25400">
            <a:solidFill>
              <a:srgbClr val="46CEAE"/>
            </a:solidFill>
          </a:ln>
        </p:spPr>
        <p:txBody>
          <a:bodyPr lIns="45719" rIns="45719" anchor="ctr"/>
          <a:lstStyle/>
          <a:p>
            <a:pPr algn="ctr">
              <a:defRPr>
                <a:solidFill>
                  <a:srgbClr val="FFFFFF"/>
                </a:solidFill>
              </a:defRPr>
            </a:pPr>
          </a:p>
        </p:txBody>
      </p:sp>
      <p:sp>
        <p:nvSpPr>
          <p:cNvPr id="716" name="矩形 70"/>
          <p:cNvSpPr/>
          <p:nvPr/>
        </p:nvSpPr>
        <p:spPr>
          <a:xfrm>
            <a:off x="9412843" y="188638"/>
            <a:ext cx="933217" cy="334418"/>
          </a:xfrm>
          <a:prstGeom prst="rect">
            <a:avLst/>
          </a:prstGeom>
          <a:solidFill>
            <a:srgbClr val="46CEAE"/>
          </a:solidFill>
          <a:ln w="12700">
            <a:miter lim="400000"/>
          </a:ln>
        </p:spPr>
        <p:txBody>
          <a:bodyPr lIns="45719" rIns="45719" anchor="ctr"/>
          <a:lstStyle/>
          <a:p>
            <a:pPr algn="ctr">
              <a:defRPr sz="1400">
                <a:solidFill>
                  <a:srgbClr val="FFFFFF"/>
                </a:solidFill>
              </a:defRPr>
            </a:pPr>
          </a:p>
        </p:txBody>
      </p:sp>
      <p:sp>
        <p:nvSpPr>
          <p:cNvPr id="717" name="矩形 71"/>
          <p:cNvSpPr/>
          <p:nvPr/>
        </p:nvSpPr>
        <p:spPr>
          <a:xfrm>
            <a:off x="10347503" y="187548"/>
            <a:ext cx="1582733" cy="334419"/>
          </a:xfrm>
          <a:prstGeom prst="rect">
            <a:avLst/>
          </a:prstGeom>
          <a:solidFill>
            <a:srgbClr val="46CEAE">
              <a:alpha val="60000"/>
            </a:srgbClr>
          </a:solidFill>
          <a:ln w="12700">
            <a:miter lim="400000"/>
          </a:ln>
        </p:spPr>
        <p:txBody>
          <a:bodyPr lIns="45719" rIns="45719" anchor="ctr"/>
          <a:lstStyle/>
          <a:p>
            <a:pPr algn="ctr">
              <a:defRPr sz="1600">
                <a:solidFill>
                  <a:srgbClr val="FFFFFF"/>
                </a:solidFill>
              </a:defRPr>
            </a:pPr>
          </a:p>
        </p:txBody>
      </p:sp>
      <p:sp>
        <p:nvSpPr>
          <p:cNvPr id="718" name="六边形 72"/>
          <p:cNvSpPr/>
          <p:nvPr/>
        </p:nvSpPr>
        <p:spPr>
          <a:xfrm>
            <a:off x="624979" y="392471"/>
            <a:ext cx="261791" cy="22568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12700">
            <a:solidFill>
              <a:srgbClr val="FFFFFF"/>
            </a:solidFill>
          </a:ln>
        </p:spPr>
        <p:txBody>
          <a:bodyPr lIns="45719" rIns="45719" anchor="ctr"/>
          <a:lstStyle/>
          <a:p>
            <a:pPr algn="ctr">
              <a:defRPr>
                <a:solidFill>
                  <a:srgbClr val="FFFFFF"/>
                </a:solidFill>
              </a:defRPr>
            </a:pPr>
          </a:p>
        </p:txBody>
      </p:sp>
      <p:sp>
        <p:nvSpPr>
          <p:cNvPr id="719" name="文本框 9"/>
          <p:cNvSpPr txBox="1"/>
          <p:nvPr/>
        </p:nvSpPr>
        <p:spPr>
          <a:xfrm>
            <a:off x="9447133" y="221071"/>
            <a:ext cx="864637" cy="322581"/>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t>第三章</a:t>
            </a:r>
          </a:p>
        </p:txBody>
      </p:sp>
      <p:sp>
        <p:nvSpPr>
          <p:cNvPr id="720" name="文本框 9"/>
          <p:cNvSpPr txBox="1"/>
          <p:nvPr/>
        </p:nvSpPr>
        <p:spPr>
          <a:xfrm>
            <a:off x="10372920" y="213500"/>
            <a:ext cx="1515597" cy="283845"/>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rPr lang="zh-CN"/>
              <a:t>创新点</a:t>
            </a:r>
            <a:endParaRPr lang="zh-CN"/>
          </a:p>
        </p:txBody>
      </p:sp>
      <p:grpSp>
        <p:nvGrpSpPr>
          <p:cNvPr id="724" name="组合 75"/>
          <p:cNvGrpSpPr/>
          <p:nvPr/>
        </p:nvGrpSpPr>
        <p:grpSpPr>
          <a:xfrm>
            <a:off x="330915" y="199584"/>
            <a:ext cx="308582" cy="266579"/>
            <a:chOff x="0" y="0"/>
            <a:chExt cx="308580" cy="266578"/>
          </a:xfrm>
        </p:grpSpPr>
        <p:sp>
          <p:nvSpPr>
            <p:cNvPr id="721" name="Freeform 301"/>
            <p:cNvSpPr/>
            <p:nvPr/>
          </p:nvSpPr>
          <p:spPr>
            <a:xfrm>
              <a:off x="102074" y="60072"/>
              <a:ext cx="206507" cy="206507"/>
            </a:xfrm>
            <a:custGeom>
              <a:avLst/>
              <a:gdLst/>
              <a:ahLst/>
              <a:cxnLst>
                <a:cxn ang="0">
                  <a:pos x="wd2" y="hd2"/>
                </a:cxn>
                <a:cxn ang="5400000">
                  <a:pos x="wd2" y="hd2"/>
                </a:cxn>
                <a:cxn ang="10800000">
                  <a:pos x="wd2" y="hd2"/>
                </a:cxn>
                <a:cxn ang="16200000">
                  <a:pos x="wd2" y="hd2"/>
                </a:cxn>
              </a:cxnLst>
              <a:rect l="0" t="0" r="r" b="b"/>
              <a:pathLst>
                <a:path w="21374" h="21374" extrusionOk="0">
                  <a:moveTo>
                    <a:pt x="2234" y="4988"/>
                  </a:moveTo>
                  <a:cubicBezTo>
                    <a:pt x="2979" y="5360"/>
                    <a:pt x="2607" y="6477"/>
                    <a:pt x="2607" y="6850"/>
                  </a:cubicBezTo>
                  <a:cubicBezTo>
                    <a:pt x="2607" y="7222"/>
                    <a:pt x="1862" y="7222"/>
                    <a:pt x="1490" y="7222"/>
                  </a:cubicBezTo>
                  <a:cubicBezTo>
                    <a:pt x="745" y="7222"/>
                    <a:pt x="0" y="7595"/>
                    <a:pt x="0" y="8340"/>
                  </a:cubicBezTo>
                  <a:cubicBezTo>
                    <a:pt x="0" y="9084"/>
                    <a:pt x="0" y="9829"/>
                    <a:pt x="745" y="9829"/>
                  </a:cubicBezTo>
                  <a:cubicBezTo>
                    <a:pt x="1117" y="10202"/>
                    <a:pt x="1862" y="10946"/>
                    <a:pt x="1862" y="11319"/>
                  </a:cubicBezTo>
                  <a:cubicBezTo>
                    <a:pt x="1862" y="11691"/>
                    <a:pt x="1490" y="12064"/>
                    <a:pt x="745" y="12436"/>
                  </a:cubicBezTo>
                  <a:cubicBezTo>
                    <a:pt x="372" y="12436"/>
                    <a:pt x="0" y="13181"/>
                    <a:pt x="372" y="13926"/>
                  </a:cubicBezTo>
                  <a:cubicBezTo>
                    <a:pt x="372" y="14671"/>
                    <a:pt x="1117" y="15415"/>
                    <a:pt x="1862" y="15043"/>
                  </a:cubicBezTo>
                  <a:cubicBezTo>
                    <a:pt x="2234" y="15043"/>
                    <a:pt x="2979" y="15043"/>
                    <a:pt x="2979" y="15415"/>
                  </a:cubicBezTo>
                  <a:cubicBezTo>
                    <a:pt x="3352" y="15415"/>
                    <a:pt x="3352" y="16533"/>
                    <a:pt x="2979" y="16905"/>
                  </a:cubicBezTo>
                  <a:cubicBezTo>
                    <a:pt x="2607" y="17277"/>
                    <a:pt x="2607" y="18395"/>
                    <a:pt x="3352" y="18767"/>
                  </a:cubicBezTo>
                  <a:cubicBezTo>
                    <a:pt x="4097" y="19140"/>
                    <a:pt x="4841" y="19512"/>
                    <a:pt x="5214" y="18767"/>
                  </a:cubicBezTo>
                  <a:cubicBezTo>
                    <a:pt x="5586" y="18395"/>
                    <a:pt x="6703" y="18767"/>
                    <a:pt x="6703" y="18767"/>
                  </a:cubicBezTo>
                  <a:cubicBezTo>
                    <a:pt x="7076" y="18767"/>
                    <a:pt x="7448" y="19512"/>
                    <a:pt x="7076" y="19884"/>
                  </a:cubicBezTo>
                  <a:cubicBezTo>
                    <a:pt x="7076" y="20629"/>
                    <a:pt x="7448" y="21002"/>
                    <a:pt x="8193" y="21374"/>
                  </a:cubicBezTo>
                  <a:cubicBezTo>
                    <a:pt x="9310" y="21374"/>
                    <a:pt x="9683" y="21002"/>
                    <a:pt x="10055" y="20629"/>
                  </a:cubicBezTo>
                  <a:cubicBezTo>
                    <a:pt x="10055" y="19884"/>
                    <a:pt x="11172" y="19512"/>
                    <a:pt x="11545" y="19512"/>
                  </a:cubicBezTo>
                  <a:cubicBezTo>
                    <a:pt x="11545" y="19512"/>
                    <a:pt x="12290" y="19884"/>
                    <a:pt x="12290" y="20629"/>
                  </a:cubicBezTo>
                  <a:cubicBezTo>
                    <a:pt x="12662" y="21002"/>
                    <a:pt x="13407" y="21374"/>
                    <a:pt x="14152" y="21002"/>
                  </a:cubicBezTo>
                  <a:cubicBezTo>
                    <a:pt x="14897" y="21002"/>
                    <a:pt x="15269" y="20257"/>
                    <a:pt x="14897" y="19512"/>
                  </a:cubicBezTo>
                  <a:cubicBezTo>
                    <a:pt x="14897" y="19140"/>
                    <a:pt x="15641" y="18022"/>
                    <a:pt x="15641" y="18022"/>
                  </a:cubicBezTo>
                  <a:cubicBezTo>
                    <a:pt x="16014" y="17650"/>
                    <a:pt x="16386" y="18022"/>
                    <a:pt x="17131" y="18395"/>
                  </a:cubicBezTo>
                  <a:cubicBezTo>
                    <a:pt x="17503" y="18767"/>
                    <a:pt x="18248" y="18767"/>
                    <a:pt x="18621" y="18022"/>
                  </a:cubicBezTo>
                  <a:cubicBezTo>
                    <a:pt x="19366" y="17277"/>
                    <a:pt x="19366" y="16533"/>
                    <a:pt x="18993" y="16160"/>
                  </a:cubicBezTo>
                  <a:cubicBezTo>
                    <a:pt x="18621" y="15788"/>
                    <a:pt x="18621" y="14671"/>
                    <a:pt x="18621" y="14671"/>
                  </a:cubicBezTo>
                  <a:cubicBezTo>
                    <a:pt x="18993" y="14298"/>
                    <a:pt x="19366" y="13926"/>
                    <a:pt x="20110" y="14298"/>
                  </a:cubicBezTo>
                  <a:cubicBezTo>
                    <a:pt x="20483" y="14298"/>
                    <a:pt x="21228" y="13926"/>
                    <a:pt x="21228" y="12808"/>
                  </a:cubicBezTo>
                  <a:cubicBezTo>
                    <a:pt x="21600" y="12064"/>
                    <a:pt x="21228" y="11319"/>
                    <a:pt x="20483" y="11319"/>
                  </a:cubicBezTo>
                  <a:cubicBezTo>
                    <a:pt x="20110" y="11319"/>
                    <a:pt x="19738" y="10202"/>
                    <a:pt x="19366" y="9829"/>
                  </a:cubicBezTo>
                  <a:cubicBezTo>
                    <a:pt x="19366" y="9457"/>
                    <a:pt x="20110" y="9084"/>
                    <a:pt x="20483" y="9084"/>
                  </a:cubicBezTo>
                  <a:cubicBezTo>
                    <a:pt x="20855" y="8712"/>
                    <a:pt x="21228" y="7967"/>
                    <a:pt x="20855" y="7222"/>
                  </a:cubicBezTo>
                  <a:cubicBezTo>
                    <a:pt x="20855" y="6477"/>
                    <a:pt x="20110" y="6105"/>
                    <a:pt x="19738" y="6477"/>
                  </a:cubicBezTo>
                  <a:cubicBezTo>
                    <a:pt x="18993" y="6477"/>
                    <a:pt x="18248" y="5733"/>
                    <a:pt x="17876" y="5733"/>
                  </a:cubicBezTo>
                  <a:cubicBezTo>
                    <a:pt x="17876" y="5360"/>
                    <a:pt x="17876" y="4615"/>
                    <a:pt x="18248" y="4243"/>
                  </a:cubicBezTo>
                  <a:cubicBezTo>
                    <a:pt x="18621" y="3871"/>
                    <a:pt x="18621" y="3126"/>
                    <a:pt x="17876" y="2753"/>
                  </a:cubicBezTo>
                  <a:cubicBezTo>
                    <a:pt x="17503" y="2008"/>
                    <a:pt x="16759" y="2008"/>
                    <a:pt x="16386" y="2381"/>
                  </a:cubicBezTo>
                  <a:cubicBezTo>
                    <a:pt x="15641" y="2753"/>
                    <a:pt x="14897" y="2753"/>
                    <a:pt x="14524" y="2753"/>
                  </a:cubicBezTo>
                  <a:cubicBezTo>
                    <a:pt x="14152" y="2381"/>
                    <a:pt x="14152" y="2008"/>
                    <a:pt x="14152" y="1264"/>
                  </a:cubicBezTo>
                  <a:cubicBezTo>
                    <a:pt x="14152" y="891"/>
                    <a:pt x="13779" y="146"/>
                    <a:pt x="13034" y="146"/>
                  </a:cubicBezTo>
                  <a:cubicBezTo>
                    <a:pt x="12290" y="-226"/>
                    <a:pt x="11545" y="146"/>
                    <a:pt x="11172" y="891"/>
                  </a:cubicBezTo>
                  <a:cubicBezTo>
                    <a:pt x="11172" y="1264"/>
                    <a:pt x="10428" y="1636"/>
                    <a:pt x="10055" y="1636"/>
                  </a:cubicBezTo>
                  <a:cubicBezTo>
                    <a:pt x="9683" y="2008"/>
                    <a:pt x="9310" y="1264"/>
                    <a:pt x="8938" y="891"/>
                  </a:cubicBezTo>
                  <a:cubicBezTo>
                    <a:pt x="8938" y="146"/>
                    <a:pt x="8193" y="146"/>
                    <a:pt x="7448" y="146"/>
                  </a:cubicBezTo>
                  <a:cubicBezTo>
                    <a:pt x="6703" y="519"/>
                    <a:pt x="5959" y="1264"/>
                    <a:pt x="6331" y="1636"/>
                  </a:cubicBezTo>
                  <a:cubicBezTo>
                    <a:pt x="6331" y="2381"/>
                    <a:pt x="5959" y="3126"/>
                    <a:pt x="5586" y="3498"/>
                  </a:cubicBezTo>
                  <a:cubicBezTo>
                    <a:pt x="5214" y="3498"/>
                    <a:pt x="4841" y="3498"/>
                    <a:pt x="4469" y="3126"/>
                  </a:cubicBezTo>
                  <a:cubicBezTo>
                    <a:pt x="3724" y="2753"/>
                    <a:pt x="2979" y="2753"/>
                    <a:pt x="2607" y="3498"/>
                  </a:cubicBezTo>
                  <a:cubicBezTo>
                    <a:pt x="2234" y="3871"/>
                    <a:pt x="1862" y="4615"/>
                    <a:pt x="2234" y="4988"/>
                  </a:cubicBezTo>
                  <a:close/>
                  <a:moveTo>
                    <a:pt x="8566" y="4615"/>
                  </a:moveTo>
                  <a:cubicBezTo>
                    <a:pt x="11917" y="3498"/>
                    <a:pt x="15641" y="5360"/>
                    <a:pt x="16759" y="8712"/>
                  </a:cubicBezTo>
                  <a:cubicBezTo>
                    <a:pt x="17503" y="12064"/>
                    <a:pt x="16014" y="15415"/>
                    <a:pt x="12662" y="16533"/>
                  </a:cubicBezTo>
                  <a:cubicBezTo>
                    <a:pt x="9310" y="17650"/>
                    <a:pt x="5586" y="15788"/>
                    <a:pt x="4841" y="12436"/>
                  </a:cubicBezTo>
                  <a:cubicBezTo>
                    <a:pt x="3724" y="9457"/>
                    <a:pt x="5586" y="5733"/>
                    <a:pt x="8566" y="4615"/>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sp>
          <p:nvSpPr>
            <p:cNvPr id="722" name="Freeform 302"/>
            <p:cNvSpPr/>
            <p:nvPr/>
          </p:nvSpPr>
          <p:spPr>
            <a:xfrm>
              <a:off x="17" y="0"/>
              <a:ext cx="134052" cy="134051"/>
            </a:xfrm>
            <a:custGeom>
              <a:avLst/>
              <a:gdLst/>
              <a:ahLst/>
              <a:cxnLst>
                <a:cxn ang="0">
                  <a:pos x="wd2" y="hd2"/>
                </a:cxn>
                <a:cxn ang="5400000">
                  <a:pos x="wd2" y="hd2"/>
                </a:cxn>
                <a:cxn ang="10800000">
                  <a:pos x="wd2" y="hd2"/>
                </a:cxn>
                <a:cxn ang="16200000">
                  <a:pos x="wd2" y="hd2"/>
                </a:cxn>
              </a:cxnLst>
              <a:rect l="0" t="0" r="r" b="b"/>
              <a:pathLst>
                <a:path w="21600" h="21600" extrusionOk="0">
                  <a:moveTo>
                    <a:pt x="2335" y="5254"/>
                  </a:moveTo>
                  <a:cubicBezTo>
                    <a:pt x="2919" y="5254"/>
                    <a:pt x="2919" y="6422"/>
                    <a:pt x="2919" y="7005"/>
                  </a:cubicBezTo>
                  <a:cubicBezTo>
                    <a:pt x="2335" y="7005"/>
                    <a:pt x="1751" y="7005"/>
                    <a:pt x="1168" y="7005"/>
                  </a:cubicBezTo>
                  <a:cubicBezTo>
                    <a:pt x="584" y="7005"/>
                    <a:pt x="0" y="7589"/>
                    <a:pt x="0" y="8173"/>
                  </a:cubicBezTo>
                  <a:cubicBezTo>
                    <a:pt x="0" y="9341"/>
                    <a:pt x="0" y="9924"/>
                    <a:pt x="584" y="9924"/>
                  </a:cubicBezTo>
                  <a:cubicBezTo>
                    <a:pt x="1168" y="9924"/>
                    <a:pt x="1751" y="11092"/>
                    <a:pt x="1751" y="11676"/>
                  </a:cubicBezTo>
                  <a:cubicBezTo>
                    <a:pt x="1751" y="11676"/>
                    <a:pt x="1168" y="12259"/>
                    <a:pt x="1168" y="12259"/>
                  </a:cubicBezTo>
                  <a:cubicBezTo>
                    <a:pt x="584" y="12259"/>
                    <a:pt x="0" y="13427"/>
                    <a:pt x="584" y="14011"/>
                  </a:cubicBezTo>
                  <a:cubicBezTo>
                    <a:pt x="584" y="14595"/>
                    <a:pt x="1168" y="15178"/>
                    <a:pt x="1751" y="15178"/>
                  </a:cubicBezTo>
                  <a:cubicBezTo>
                    <a:pt x="2335" y="15178"/>
                    <a:pt x="2919" y="15178"/>
                    <a:pt x="2919" y="15178"/>
                  </a:cubicBezTo>
                  <a:cubicBezTo>
                    <a:pt x="3503" y="15762"/>
                    <a:pt x="3503" y="16346"/>
                    <a:pt x="2919" y="16930"/>
                  </a:cubicBezTo>
                  <a:cubicBezTo>
                    <a:pt x="2919" y="17514"/>
                    <a:pt x="2919" y="18097"/>
                    <a:pt x="3503" y="18681"/>
                  </a:cubicBezTo>
                  <a:cubicBezTo>
                    <a:pt x="4086" y="19265"/>
                    <a:pt x="4670" y="19265"/>
                    <a:pt x="5254" y="19265"/>
                  </a:cubicBezTo>
                  <a:cubicBezTo>
                    <a:pt x="5838" y="18681"/>
                    <a:pt x="6422" y="18681"/>
                    <a:pt x="7005" y="18681"/>
                  </a:cubicBezTo>
                  <a:cubicBezTo>
                    <a:pt x="7005" y="18681"/>
                    <a:pt x="7589" y="19265"/>
                    <a:pt x="7005" y="19849"/>
                  </a:cubicBezTo>
                  <a:cubicBezTo>
                    <a:pt x="7005" y="20432"/>
                    <a:pt x="7589" y="21016"/>
                    <a:pt x="8757" y="21600"/>
                  </a:cubicBezTo>
                  <a:cubicBezTo>
                    <a:pt x="9341" y="21600"/>
                    <a:pt x="9924" y="21016"/>
                    <a:pt x="9924" y="20432"/>
                  </a:cubicBezTo>
                  <a:cubicBezTo>
                    <a:pt x="10508" y="19849"/>
                    <a:pt x="11092" y="19849"/>
                    <a:pt x="11676" y="19849"/>
                  </a:cubicBezTo>
                  <a:cubicBezTo>
                    <a:pt x="11676" y="19849"/>
                    <a:pt x="12259" y="19849"/>
                    <a:pt x="12259" y="20432"/>
                  </a:cubicBezTo>
                  <a:cubicBezTo>
                    <a:pt x="12843" y="21016"/>
                    <a:pt x="13427" y="21600"/>
                    <a:pt x="14011" y="21016"/>
                  </a:cubicBezTo>
                  <a:cubicBezTo>
                    <a:pt x="15178" y="21016"/>
                    <a:pt x="15178" y="20432"/>
                    <a:pt x="15178" y="19849"/>
                  </a:cubicBezTo>
                  <a:cubicBezTo>
                    <a:pt x="15178" y="19265"/>
                    <a:pt x="15762" y="18097"/>
                    <a:pt x="15762" y="18097"/>
                  </a:cubicBezTo>
                  <a:cubicBezTo>
                    <a:pt x="16346" y="18097"/>
                    <a:pt x="16930" y="18097"/>
                    <a:pt x="16930" y="18681"/>
                  </a:cubicBezTo>
                  <a:cubicBezTo>
                    <a:pt x="17514" y="18681"/>
                    <a:pt x="18681" y="18681"/>
                    <a:pt x="18681" y="18097"/>
                  </a:cubicBezTo>
                  <a:cubicBezTo>
                    <a:pt x="19265" y="17514"/>
                    <a:pt x="19849" y="16346"/>
                    <a:pt x="19265" y="16346"/>
                  </a:cubicBezTo>
                  <a:cubicBezTo>
                    <a:pt x="18681" y="15762"/>
                    <a:pt x="18681" y="14595"/>
                    <a:pt x="18681" y="14595"/>
                  </a:cubicBezTo>
                  <a:cubicBezTo>
                    <a:pt x="19265" y="14011"/>
                    <a:pt x="19849" y="14011"/>
                    <a:pt x="20432" y="14011"/>
                  </a:cubicBezTo>
                  <a:cubicBezTo>
                    <a:pt x="21016" y="14011"/>
                    <a:pt x="21600" y="14011"/>
                    <a:pt x="21600" y="12843"/>
                  </a:cubicBezTo>
                  <a:cubicBezTo>
                    <a:pt x="21600" y="12259"/>
                    <a:pt x="21600" y="11676"/>
                    <a:pt x="21016" y="11092"/>
                  </a:cubicBezTo>
                  <a:cubicBezTo>
                    <a:pt x="20432" y="11092"/>
                    <a:pt x="19849" y="10508"/>
                    <a:pt x="19849" y="9924"/>
                  </a:cubicBezTo>
                  <a:cubicBezTo>
                    <a:pt x="19849" y="9341"/>
                    <a:pt x="20432" y="9341"/>
                    <a:pt x="20432" y="8757"/>
                  </a:cubicBezTo>
                  <a:cubicBezTo>
                    <a:pt x="21016" y="8757"/>
                    <a:pt x="21600" y="8173"/>
                    <a:pt x="21016" y="7005"/>
                  </a:cubicBezTo>
                  <a:cubicBezTo>
                    <a:pt x="21016" y="6422"/>
                    <a:pt x="20432" y="5838"/>
                    <a:pt x="19849" y="6422"/>
                  </a:cubicBezTo>
                  <a:cubicBezTo>
                    <a:pt x="19265" y="6422"/>
                    <a:pt x="18097" y="5838"/>
                    <a:pt x="18097" y="5254"/>
                  </a:cubicBezTo>
                  <a:cubicBezTo>
                    <a:pt x="18097" y="5254"/>
                    <a:pt x="18097" y="4670"/>
                    <a:pt x="18681" y="4086"/>
                  </a:cubicBezTo>
                  <a:cubicBezTo>
                    <a:pt x="18681" y="4086"/>
                    <a:pt x="18681" y="2919"/>
                    <a:pt x="18097" y="2335"/>
                  </a:cubicBezTo>
                  <a:cubicBezTo>
                    <a:pt x="17514" y="1751"/>
                    <a:pt x="16930" y="1751"/>
                    <a:pt x="16346" y="2335"/>
                  </a:cubicBezTo>
                  <a:cubicBezTo>
                    <a:pt x="15762" y="2919"/>
                    <a:pt x="15178" y="2919"/>
                    <a:pt x="14595" y="2335"/>
                  </a:cubicBezTo>
                  <a:cubicBezTo>
                    <a:pt x="14595" y="2335"/>
                    <a:pt x="14011" y="1751"/>
                    <a:pt x="14595" y="1168"/>
                  </a:cubicBezTo>
                  <a:cubicBezTo>
                    <a:pt x="14595" y="584"/>
                    <a:pt x="14011" y="0"/>
                    <a:pt x="12843" y="0"/>
                  </a:cubicBezTo>
                  <a:cubicBezTo>
                    <a:pt x="12259" y="0"/>
                    <a:pt x="11676" y="0"/>
                    <a:pt x="11676" y="584"/>
                  </a:cubicBezTo>
                  <a:cubicBezTo>
                    <a:pt x="11092" y="1168"/>
                    <a:pt x="10508" y="1751"/>
                    <a:pt x="9924" y="1751"/>
                  </a:cubicBezTo>
                  <a:cubicBezTo>
                    <a:pt x="9924" y="1751"/>
                    <a:pt x="9341" y="1168"/>
                    <a:pt x="9341" y="584"/>
                  </a:cubicBezTo>
                  <a:cubicBezTo>
                    <a:pt x="8757" y="0"/>
                    <a:pt x="8173" y="0"/>
                    <a:pt x="7589" y="0"/>
                  </a:cubicBezTo>
                  <a:cubicBezTo>
                    <a:pt x="6422" y="584"/>
                    <a:pt x="6422" y="1168"/>
                    <a:pt x="6422" y="1751"/>
                  </a:cubicBezTo>
                  <a:cubicBezTo>
                    <a:pt x="6422" y="2335"/>
                    <a:pt x="5838" y="2919"/>
                    <a:pt x="5838" y="3503"/>
                  </a:cubicBezTo>
                  <a:cubicBezTo>
                    <a:pt x="5254" y="3503"/>
                    <a:pt x="4670" y="3503"/>
                    <a:pt x="4670" y="2919"/>
                  </a:cubicBezTo>
                  <a:cubicBezTo>
                    <a:pt x="4086" y="2335"/>
                    <a:pt x="2919" y="2919"/>
                    <a:pt x="2919" y="3503"/>
                  </a:cubicBezTo>
                  <a:cubicBezTo>
                    <a:pt x="2335" y="4086"/>
                    <a:pt x="1751" y="4670"/>
                    <a:pt x="2335" y="5254"/>
                  </a:cubicBezTo>
                  <a:close/>
                  <a:moveTo>
                    <a:pt x="8757" y="4670"/>
                  </a:moveTo>
                  <a:cubicBezTo>
                    <a:pt x="12259" y="3503"/>
                    <a:pt x="15762" y="5254"/>
                    <a:pt x="16930" y="8757"/>
                  </a:cubicBezTo>
                  <a:cubicBezTo>
                    <a:pt x="18097" y="12259"/>
                    <a:pt x="15762" y="15762"/>
                    <a:pt x="12843" y="16930"/>
                  </a:cubicBezTo>
                  <a:cubicBezTo>
                    <a:pt x="9341" y="17514"/>
                    <a:pt x="5838" y="15762"/>
                    <a:pt x="4670" y="12843"/>
                  </a:cubicBezTo>
                  <a:cubicBezTo>
                    <a:pt x="3503" y="9341"/>
                    <a:pt x="5838" y="5838"/>
                    <a:pt x="8757" y="467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sp>
          <p:nvSpPr>
            <p:cNvPr id="723" name="Freeform 303"/>
            <p:cNvSpPr/>
            <p:nvPr/>
          </p:nvSpPr>
          <p:spPr>
            <a:xfrm>
              <a:off x="0" y="134052"/>
              <a:ext cx="105108" cy="100539"/>
            </a:xfrm>
            <a:custGeom>
              <a:avLst/>
              <a:gdLst/>
              <a:ahLst/>
              <a:cxnLst>
                <a:cxn ang="0">
                  <a:pos x="wd2" y="hd2"/>
                </a:cxn>
                <a:cxn ang="5400000">
                  <a:pos x="wd2" y="hd2"/>
                </a:cxn>
                <a:cxn ang="10800000">
                  <a:pos x="wd2" y="hd2"/>
                </a:cxn>
                <a:cxn ang="16200000">
                  <a:pos x="wd2" y="hd2"/>
                </a:cxn>
              </a:cxnLst>
              <a:rect l="0" t="0" r="r" b="b"/>
              <a:pathLst>
                <a:path w="21600" h="21600" extrusionOk="0">
                  <a:moveTo>
                    <a:pt x="2234" y="5400"/>
                  </a:moveTo>
                  <a:cubicBezTo>
                    <a:pt x="2979" y="5400"/>
                    <a:pt x="2979" y="6943"/>
                    <a:pt x="2979" y="6943"/>
                  </a:cubicBezTo>
                  <a:cubicBezTo>
                    <a:pt x="2979" y="6943"/>
                    <a:pt x="2234" y="7714"/>
                    <a:pt x="1490" y="6943"/>
                  </a:cubicBezTo>
                  <a:cubicBezTo>
                    <a:pt x="745" y="6943"/>
                    <a:pt x="0" y="7714"/>
                    <a:pt x="0" y="8486"/>
                  </a:cubicBezTo>
                  <a:cubicBezTo>
                    <a:pt x="0" y="9257"/>
                    <a:pt x="0" y="10029"/>
                    <a:pt x="745" y="10029"/>
                  </a:cubicBezTo>
                  <a:cubicBezTo>
                    <a:pt x="1490" y="10029"/>
                    <a:pt x="2234" y="11571"/>
                    <a:pt x="2234" y="11571"/>
                  </a:cubicBezTo>
                  <a:cubicBezTo>
                    <a:pt x="2234" y="12343"/>
                    <a:pt x="1490" y="12343"/>
                    <a:pt x="745" y="12343"/>
                  </a:cubicBezTo>
                  <a:cubicBezTo>
                    <a:pt x="745" y="13114"/>
                    <a:pt x="0" y="13886"/>
                    <a:pt x="745" y="14657"/>
                  </a:cubicBezTo>
                  <a:cubicBezTo>
                    <a:pt x="745" y="15429"/>
                    <a:pt x="1490" y="15429"/>
                    <a:pt x="2234" y="15429"/>
                  </a:cubicBezTo>
                  <a:cubicBezTo>
                    <a:pt x="2234" y="15429"/>
                    <a:pt x="2979" y="15429"/>
                    <a:pt x="2979" y="15429"/>
                  </a:cubicBezTo>
                  <a:cubicBezTo>
                    <a:pt x="2979" y="16200"/>
                    <a:pt x="3724" y="16971"/>
                    <a:pt x="2979" y="17743"/>
                  </a:cubicBezTo>
                  <a:cubicBezTo>
                    <a:pt x="2979" y="17743"/>
                    <a:pt x="2979" y="18514"/>
                    <a:pt x="3724" y="19286"/>
                  </a:cubicBezTo>
                  <a:cubicBezTo>
                    <a:pt x="3724" y="20057"/>
                    <a:pt x="5214" y="20057"/>
                    <a:pt x="5214" y="19286"/>
                  </a:cubicBezTo>
                  <a:cubicBezTo>
                    <a:pt x="5959" y="19286"/>
                    <a:pt x="6703" y="19286"/>
                    <a:pt x="6703" y="19286"/>
                  </a:cubicBezTo>
                  <a:cubicBezTo>
                    <a:pt x="7448" y="19286"/>
                    <a:pt x="7448" y="20057"/>
                    <a:pt x="7448" y="20829"/>
                  </a:cubicBezTo>
                  <a:cubicBezTo>
                    <a:pt x="7448" y="20829"/>
                    <a:pt x="7448" y="21600"/>
                    <a:pt x="8193" y="21600"/>
                  </a:cubicBezTo>
                  <a:cubicBezTo>
                    <a:pt x="8938" y="21600"/>
                    <a:pt x="9683" y="21600"/>
                    <a:pt x="9683" y="20829"/>
                  </a:cubicBezTo>
                  <a:cubicBezTo>
                    <a:pt x="10428" y="20829"/>
                    <a:pt x="11172" y="20057"/>
                    <a:pt x="11172" y="20057"/>
                  </a:cubicBezTo>
                  <a:cubicBezTo>
                    <a:pt x="11917" y="20057"/>
                    <a:pt x="11917" y="20057"/>
                    <a:pt x="12662" y="20829"/>
                  </a:cubicBezTo>
                  <a:cubicBezTo>
                    <a:pt x="12662" y="21600"/>
                    <a:pt x="13407" y="21600"/>
                    <a:pt x="14152" y="21600"/>
                  </a:cubicBezTo>
                  <a:cubicBezTo>
                    <a:pt x="14897" y="21600"/>
                    <a:pt x="14897" y="20829"/>
                    <a:pt x="14897" y="20057"/>
                  </a:cubicBezTo>
                  <a:cubicBezTo>
                    <a:pt x="14897" y="19286"/>
                    <a:pt x="15641" y="18514"/>
                    <a:pt x="15641" y="18514"/>
                  </a:cubicBezTo>
                  <a:cubicBezTo>
                    <a:pt x="15641" y="18514"/>
                    <a:pt x="16386" y="18514"/>
                    <a:pt x="17131" y="18514"/>
                  </a:cubicBezTo>
                  <a:cubicBezTo>
                    <a:pt x="17131" y="19286"/>
                    <a:pt x="17876" y="19286"/>
                    <a:pt x="18621" y="18514"/>
                  </a:cubicBezTo>
                  <a:cubicBezTo>
                    <a:pt x="19366" y="17743"/>
                    <a:pt x="19366" y="16971"/>
                    <a:pt x="18621" y="16200"/>
                  </a:cubicBezTo>
                  <a:cubicBezTo>
                    <a:pt x="18621" y="16200"/>
                    <a:pt x="18621" y="15429"/>
                    <a:pt x="18621" y="14657"/>
                  </a:cubicBezTo>
                  <a:cubicBezTo>
                    <a:pt x="18621" y="14657"/>
                    <a:pt x="19366" y="14657"/>
                    <a:pt x="20110" y="14657"/>
                  </a:cubicBezTo>
                  <a:cubicBezTo>
                    <a:pt x="20855" y="14657"/>
                    <a:pt x="20855" y="13886"/>
                    <a:pt x="21600" y="13114"/>
                  </a:cubicBezTo>
                  <a:cubicBezTo>
                    <a:pt x="21600" y="12343"/>
                    <a:pt x="20855" y="11571"/>
                    <a:pt x="20855" y="11571"/>
                  </a:cubicBezTo>
                  <a:cubicBezTo>
                    <a:pt x="20110" y="11571"/>
                    <a:pt x="19366" y="10800"/>
                    <a:pt x="19366" y="10029"/>
                  </a:cubicBezTo>
                  <a:cubicBezTo>
                    <a:pt x="19366" y="10029"/>
                    <a:pt x="20110" y="9257"/>
                    <a:pt x="20110" y="9257"/>
                  </a:cubicBezTo>
                  <a:cubicBezTo>
                    <a:pt x="20855" y="9257"/>
                    <a:pt x="20855" y="8486"/>
                    <a:pt x="20855" y="7714"/>
                  </a:cubicBezTo>
                  <a:cubicBezTo>
                    <a:pt x="20855" y="6943"/>
                    <a:pt x="20110" y="6171"/>
                    <a:pt x="19366" y="6171"/>
                  </a:cubicBezTo>
                  <a:cubicBezTo>
                    <a:pt x="19366" y="6943"/>
                    <a:pt x="17876" y="6171"/>
                    <a:pt x="17876" y="5400"/>
                  </a:cubicBezTo>
                  <a:cubicBezTo>
                    <a:pt x="17876" y="5400"/>
                    <a:pt x="17876" y="4629"/>
                    <a:pt x="18621" y="4629"/>
                  </a:cubicBezTo>
                  <a:cubicBezTo>
                    <a:pt x="18621" y="3857"/>
                    <a:pt x="18621" y="3086"/>
                    <a:pt x="17876" y="2314"/>
                  </a:cubicBezTo>
                  <a:cubicBezTo>
                    <a:pt x="17131" y="2314"/>
                    <a:pt x="16386" y="2314"/>
                    <a:pt x="16386" y="2314"/>
                  </a:cubicBezTo>
                  <a:cubicBezTo>
                    <a:pt x="15641" y="3086"/>
                    <a:pt x="14897" y="3086"/>
                    <a:pt x="14152" y="2314"/>
                  </a:cubicBezTo>
                  <a:cubicBezTo>
                    <a:pt x="14152" y="2314"/>
                    <a:pt x="14152" y="1543"/>
                    <a:pt x="14152" y="1543"/>
                  </a:cubicBezTo>
                  <a:cubicBezTo>
                    <a:pt x="14152" y="771"/>
                    <a:pt x="13407" y="0"/>
                    <a:pt x="12662" y="0"/>
                  </a:cubicBezTo>
                  <a:cubicBezTo>
                    <a:pt x="11917" y="0"/>
                    <a:pt x="11172" y="0"/>
                    <a:pt x="11172" y="771"/>
                  </a:cubicBezTo>
                  <a:cubicBezTo>
                    <a:pt x="11172" y="1543"/>
                    <a:pt x="10428" y="1543"/>
                    <a:pt x="9683" y="1543"/>
                  </a:cubicBezTo>
                  <a:cubicBezTo>
                    <a:pt x="9683" y="1543"/>
                    <a:pt x="8938" y="1543"/>
                    <a:pt x="8938" y="771"/>
                  </a:cubicBezTo>
                  <a:cubicBezTo>
                    <a:pt x="8938" y="0"/>
                    <a:pt x="8193" y="0"/>
                    <a:pt x="7448" y="0"/>
                  </a:cubicBezTo>
                  <a:cubicBezTo>
                    <a:pt x="6703" y="771"/>
                    <a:pt x="5959" y="1543"/>
                    <a:pt x="6703" y="1543"/>
                  </a:cubicBezTo>
                  <a:cubicBezTo>
                    <a:pt x="6703" y="2314"/>
                    <a:pt x="5959" y="3086"/>
                    <a:pt x="5959" y="3086"/>
                  </a:cubicBezTo>
                  <a:cubicBezTo>
                    <a:pt x="5214" y="3857"/>
                    <a:pt x="5214" y="3086"/>
                    <a:pt x="4469" y="3086"/>
                  </a:cubicBezTo>
                  <a:cubicBezTo>
                    <a:pt x="3724" y="2314"/>
                    <a:pt x="2979" y="3086"/>
                    <a:pt x="2979" y="3086"/>
                  </a:cubicBezTo>
                  <a:cubicBezTo>
                    <a:pt x="2234" y="3857"/>
                    <a:pt x="2234" y="4629"/>
                    <a:pt x="2234" y="5400"/>
                  </a:cubicBezTo>
                  <a:close/>
                  <a:moveTo>
                    <a:pt x="8938" y="4629"/>
                  </a:moveTo>
                  <a:cubicBezTo>
                    <a:pt x="11917" y="3857"/>
                    <a:pt x="15641" y="5400"/>
                    <a:pt x="16386" y="9257"/>
                  </a:cubicBezTo>
                  <a:cubicBezTo>
                    <a:pt x="17876" y="12343"/>
                    <a:pt x="15641" y="16200"/>
                    <a:pt x="12662" y="16971"/>
                  </a:cubicBezTo>
                  <a:cubicBezTo>
                    <a:pt x="9683" y="17743"/>
                    <a:pt x="5959" y="16200"/>
                    <a:pt x="4469" y="13114"/>
                  </a:cubicBezTo>
                  <a:cubicBezTo>
                    <a:pt x="3724" y="9257"/>
                    <a:pt x="5214" y="6171"/>
                    <a:pt x="8938" y="4629"/>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grpSp>
      <p:sp>
        <p:nvSpPr>
          <p:cNvPr id="725" name="TextBox 79"/>
          <p:cNvSpPr txBox="1"/>
          <p:nvPr/>
        </p:nvSpPr>
        <p:spPr>
          <a:xfrm>
            <a:off x="10655710" y="7812196"/>
            <a:ext cx="789941" cy="408941"/>
          </a:xfrm>
          <a:prstGeom prst="rect">
            <a:avLst/>
          </a:prstGeom>
          <a:ln w="12700">
            <a:miter lim="400000"/>
          </a:ln>
        </p:spPr>
        <p:txBody>
          <a:bodyPr wrap="none" lIns="45719" rIns="45719">
            <a:spAutoFit/>
          </a:bodyPr>
          <a:lstStyle>
            <a:lvl1pPr>
              <a:defRPr>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延时符</a:t>
            </a:r>
            <a:endParaRPr>
              <a:latin typeface="+mj-lt"/>
              <a:ea typeface="+mj-ea"/>
              <a:cs typeface="+mj-cs"/>
              <a:sym typeface="Helvetica"/>
            </a:endParaRPr>
          </a:p>
        </p:txBody>
      </p:sp>
      <p:sp>
        <p:nvSpPr>
          <p:cNvPr id="726" name="基于模糊PID的油烟风机无级调速机制"/>
          <p:cNvSpPr txBox="1"/>
          <p:nvPr/>
        </p:nvSpPr>
        <p:spPr>
          <a:xfrm>
            <a:off x="3417570" y="689610"/>
            <a:ext cx="5356225" cy="523240"/>
          </a:xfrm>
          <a:prstGeom prst="rect">
            <a:avLst/>
          </a:prstGeom>
          <a:ln w="12700">
            <a:miter lim="400000"/>
          </a:ln>
        </p:spPr>
        <p:txBody>
          <a:bodyPr lIns="34290" tIns="34290" rIns="34290" bIns="34290"/>
          <a:lstStyle>
            <a:lvl1pPr>
              <a:defRPr sz="2500">
                <a:solidFill>
                  <a:srgbClr val="595959"/>
                </a:solidFill>
                <a:latin typeface="微软雅黑"/>
                <a:ea typeface="微软雅黑"/>
                <a:cs typeface="微软雅黑"/>
                <a:sym typeface="微软雅黑"/>
              </a:defRPr>
            </a:lvl1pPr>
          </a:lstStyle>
          <a:p>
            <a:r>
              <a:t>基于模糊PID的油烟风机无级调速机制</a:t>
            </a:r>
          </a:p>
        </p:txBody>
      </p:sp>
      <p:sp>
        <p:nvSpPr>
          <p:cNvPr id="727" name="文本框 1"/>
          <p:cNvSpPr txBox="1"/>
          <p:nvPr/>
        </p:nvSpPr>
        <p:spPr>
          <a:xfrm>
            <a:off x="1091905" y="1352420"/>
            <a:ext cx="9266769" cy="1229995"/>
          </a:xfrm>
          <a:prstGeom prst="rect">
            <a:avLst/>
          </a:prstGeom>
          <a:ln w="12700">
            <a:miter lim="400000"/>
          </a:ln>
        </p:spPr>
        <p:txBody>
          <a:bodyPr lIns="45719" rIns="45719">
            <a:spAutoFit/>
          </a:bodyPr>
          <a:lstStyle/>
          <a:p>
            <a:pPr algn="just">
              <a:defRPr sz="2000" b="1">
                <a:solidFill>
                  <a:srgbClr val="46CEAE"/>
                </a:solidFill>
                <a:latin typeface="微软雅黑"/>
                <a:ea typeface="微软雅黑"/>
                <a:cs typeface="微软雅黑"/>
                <a:sym typeface="微软雅黑"/>
              </a:defRPr>
            </a:pPr>
            <a:r>
              <a:t>需求</a:t>
            </a:r>
            <a:r>
              <a:rPr lang="zh-CN"/>
              <a:t>分析</a:t>
            </a:r>
            <a:r>
              <a:t>：</a:t>
            </a:r>
            <a:r>
              <a:rPr lang="zh-CN" altLang="en-US" sz="1800" b="0">
                <a:solidFill>
                  <a:srgbClr val="000000"/>
                </a:solidFill>
                <a:latin typeface="+mn-lt"/>
                <a:ea typeface="+mn-ea"/>
                <a:cs typeface="+mn-cs"/>
              </a:rPr>
              <a:t>数据显示，电动机用电占全国发电量的66%，其中比重最大的就是风机设备。目前市场上的商用油烟机都是使用风机完成抽油烟工作，是“能耗大户”。商用环境下，一个风机负载多个灶台，使用中普遍保持满功率，导致了大量电能被无意义浪费掉。还有部分商用油烟机采用手动控制，但由于对燃气灶的使用状况无法精确判断，存在许多缺陷。</a:t>
            </a:r>
            <a:endParaRPr lang="zh-CN" altLang="en-US" sz="1800" b="0">
              <a:solidFill>
                <a:srgbClr val="000000"/>
              </a:solidFill>
              <a:latin typeface="+mn-lt"/>
              <a:ea typeface="+mn-ea"/>
              <a:cs typeface="+mn-cs"/>
            </a:endParaRPr>
          </a:p>
        </p:txBody>
      </p:sp>
      <p:sp>
        <p:nvSpPr>
          <p:cNvPr id="728" name="文本框 25"/>
          <p:cNvSpPr txBox="1"/>
          <p:nvPr/>
        </p:nvSpPr>
        <p:spPr>
          <a:xfrm>
            <a:off x="1105875" y="2671020"/>
            <a:ext cx="9266770" cy="1506855"/>
          </a:xfrm>
          <a:prstGeom prst="rect">
            <a:avLst/>
          </a:prstGeom>
          <a:ln w="12700">
            <a:miter lim="400000"/>
          </a:ln>
        </p:spPr>
        <p:txBody>
          <a:bodyPr wrap="square" lIns="45719" rIns="45719">
            <a:spAutoFit/>
          </a:bodyPr>
          <a:lstStyle/>
          <a:p>
            <a:pPr algn="just">
              <a:spcBef>
                <a:spcPts val="800"/>
              </a:spcBef>
              <a:defRPr sz="2000" b="1">
                <a:solidFill>
                  <a:srgbClr val="46CEAE"/>
                </a:solidFill>
                <a:latin typeface="微软雅黑"/>
                <a:ea typeface="微软雅黑"/>
                <a:cs typeface="微软雅黑"/>
                <a:sym typeface="微软雅黑"/>
              </a:defRPr>
            </a:pPr>
            <a:r>
              <a:t>设计</a:t>
            </a:r>
            <a:r>
              <a:rPr lang="zh-CN"/>
              <a:t>方案</a:t>
            </a:r>
            <a:r>
              <a:t>：</a:t>
            </a:r>
            <a:r>
              <a:rPr lang="zh-CN" altLang="en-US" sz="1800" b="0">
                <a:solidFill>
                  <a:srgbClr val="000000"/>
                </a:solidFill>
                <a:latin typeface="+mn-lt"/>
                <a:ea typeface="+mn-ea"/>
                <a:cs typeface="+mn-cs"/>
              </a:rPr>
              <a:t>在每个燃气灶上方的排气罩安装烟雾传感器，通过烟雾浓度智能控制油烟风机运行功率，解决油烟风机电能浪费的问题。每个油烟排风口都可以根据烟雾浓度调节风阀的开启角度，然后利用所有的风阀开启角度来调节风机功率。因此基于模糊PID的油烟风机无级调速机制就是根据厨房内所有燃气灶的烟雾浓度实时调整风机，既能保证油烟机的排烟去污效果，又避免了电能的浪费。</a:t>
            </a:r>
            <a:endParaRPr lang="zh-CN" altLang="en-US" sz="1800" b="0">
              <a:solidFill>
                <a:srgbClr val="000000"/>
              </a:solidFill>
              <a:latin typeface="+mn-lt"/>
              <a:ea typeface="+mn-ea"/>
              <a:cs typeface="+mn-cs"/>
            </a:endParaRPr>
          </a:p>
        </p:txBody>
      </p:sp>
      <p:pic>
        <p:nvPicPr>
          <p:cNvPr id="729" name="图像" descr="图像"/>
          <p:cNvPicPr>
            <a:picLocks noChangeAspect="1"/>
          </p:cNvPicPr>
          <p:nvPr/>
        </p:nvPicPr>
        <p:blipFill>
          <a:blip r:embed="rId1"/>
          <a:stretch>
            <a:fillRect/>
          </a:stretch>
        </p:blipFill>
        <p:spPr>
          <a:xfrm>
            <a:off x="2872740" y="4215130"/>
            <a:ext cx="5732780" cy="2400935"/>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slow" p14:dur="1200" advClick="0" advTm="3000">
        <p14:flip dir="r"/>
      </p:transition>
    </mc:Choice>
    <mc:Fallback>
      <p:transition spd="slow" advClick="0" advTm="3000">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afterEffect">
                                  <p:stCondLst>
                                    <p:cond delay="0"/>
                                  </p:stCondLst>
                                  <p:iterate type="el">
                                    <p:tmAbs val="0"/>
                                  </p:iterate>
                                  <p:childTnLst>
                                    <p:set>
                                      <p:cBhvr>
                                        <p:cTn id="6" dur="indefinite" fill="hold"/>
                                        <p:tgtEl>
                                          <p:spTgt spid="725"/>
                                        </p:tgtEl>
                                        <p:attrNameLst>
                                          <p:attrName>style.visibility</p:attrName>
                                        </p:attrNameLst>
                                      </p:cBhvr>
                                      <p:to>
                                        <p:strVal val="visible"/>
                                      </p:to>
                                    </p:set>
                                    <p:animEffect transition="in" filter="dissolve">
                                      <p:cBhvr>
                                        <p:cTn id="7" dur="1250"/>
                                        <p:tgtEl>
                                          <p:spTgt spid="725"/>
                                        </p:tgtEl>
                                      </p:cBhvr>
                                    </p:animEffect>
                                  </p:childTnLst>
                                </p:cTn>
                              </p:par>
                            </p:childTnLst>
                          </p:cTn>
                        </p:par>
                        <p:par>
                          <p:cTn id="8" fill="hold">
                            <p:stCondLst>
                              <p:cond delay="1250"/>
                            </p:stCondLst>
                            <p:childTnLst>
                              <p:par>
                                <p:cTn id="9" presetID="23" presetClass="entr" presetSubtype="16" fill="hold" grpId="2" nodeType="afterEffect">
                                  <p:stCondLst>
                                    <p:cond delay="0"/>
                                  </p:stCondLst>
                                  <p:iterate type="el">
                                    <p:tmAbs val="0"/>
                                  </p:iterate>
                                  <p:childTnLst>
                                    <p:set>
                                      <p:cBhvr>
                                        <p:cTn id="10" dur="indefinite" fill="hold"/>
                                        <p:tgtEl>
                                          <p:spTgt spid="727"/>
                                        </p:tgtEl>
                                        <p:attrNameLst>
                                          <p:attrName>style.visibility</p:attrName>
                                        </p:attrNameLst>
                                      </p:cBhvr>
                                      <p:to>
                                        <p:strVal val="visible"/>
                                      </p:to>
                                    </p:set>
                                    <p:anim calcmode="lin" valueType="num">
                                      <p:cBhvr>
                                        <p:cTn id="11" dur="500" fill="hold"/>
                                        <p:tgtEl>
                                          <p:spTgt spid="727"/>
                                        </p:tgtEl>
                                        <p:attrNameLst>
                                          <p:attrName>ppt_w</p:attrName>
                                        </p:attrNameLst>
                                      </p:cBhvr>
                                      <p:tavLst>
                                        <p:tav tm="0">
                                          <p:val>
                                            <p:fltVal val="0"/>
                                          </p:val>
                                        </p:tav>
                                        <p:tav tm="100000">
                                          <p:val>
                                            <p:strVal val="#ppt_w"/>
                                          </p:val>
                                        </p:tav>
                                      </p:tavLst>
                                    </p:anim>
                                    <p:anim calcmode="lin" valueType="num">
                                      <p:cBhvr>
                                        <p:cTn id="12" dur="500" fill="hold"/>
                                        <p:tgtEl>
                                          <p:spTgt spid="727"/>
                                        </p:tgtEl>
                                        <p:attrNameLst>
                                          <p:attrName>ppt_h</p:attrName>
                                        </p:attrNameLst>
                                      </p:cBhvr>
                                      <p:tavLst>
                                        <p:tav tm="0">
                                          <p:val>
                                            <p:fltVal val="0"/>
                                          </p:val>
                                        </p:tav>
                                        <p:tav tm="100000">
                                          <p:val>
                                            <p:strVal val="#ppt_h"/>
                                          </p:val>
                                        </p:tav>
                                      </p:tavLst>
                                    </p:anim>
                                  </p:childTnLst>
                                </p:cTn>
                              </p:par>
                            </p:childTnLst>
                          </p:cTn>
                        </p:par>
                        <p:par>
                          <p:cTn id="13" fill="hold">
                            <p:stCondLst>
                              <p:cond delay="1750"/>
                            </p:stCondLst>
                            <p:childTnLst>
                              <p:par>
                                <p:cTn id="14" presetID="23" presetClass="entr" presetSubtype="16" fill="hold" grpId="3" nodeType="afterEffect">
                                  <p:stCondLst>
                                    <p:cond delay="0"/>
                                  </p:stCondLst>
                                  <p:iterate type="el">
                                    <p:tmAbs val="0"/>
                                  </p:iterate>
                                  <p:childTnLst>
                                    <p:set>
                                      <p:cBhvr>
                                        <p:cTn id="15" dur="indefinite" fill="hold"/>
                                        <p:tgtEl>
                                          <p:spTgt spid="728"/>
                                        </p:tgtEl>
                                        <p:attrNameLst>
                                          <p:attrName>style.visibility</p:attrName>
                                        </p:attrNameLst>
                                      </p:cBhvr>
                                      <p:to>
                                        <p:strVal val="visible"/>
                                      </p:to>
                                    </p:set>
                                    <p:anim calcmode="lin" valueType="num">
                                      <p:cBhvr>
                                        <p:cTn id="16" dur="500" fill="hold"/>
                                        <p:tgtEl>
                                          <p:spTgt spid="728"/>
                                        </p:tgtEl>
                                        <p:attrNameLst>
                                          <p:attrName>ppt_w</p:attrName>
                                        </p:attrNameLst>
                                      </p:cBhvr>
                                      <p:tavLst>
                                        <p:tav tm="0">
                                          <p:val>
                                            <p:fltVal val="0"/>
                                          </p:val>
                                        </p:tav>
                                        <p:tav tm="100000">
                                          <p:val>
                                            <p:strVal val="#ppt_w"/>
                                          </p:val>
                                        </p:tav>
                                      </p:tavLst>
                                    </p:anim>
                                    <p:anim calcmode="lin" valueType="num">
                                      <p:cBhvr>
                                        <p:cTn id="17" dur="500" fill="hold"/>
                                        <p:tgtEl>
                                          <p:spTgt spid="72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spid="728" grpId="3" animBg="1" advAuto="0"/>
      <p:bldP spid="725" grpId="1" animBg="1" advAuto="0"/>
      <p:bldP spid="727" grpId="2"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1" name="截屏2020-02-16下午2.37.26.png" descr="截屏2020-02-16下午2.37.26.png"/>
          <p:cNvPicPr>
            <a:picLocks noChangeAspect="1"/>
          </p:cNvPicPr>
          <p:nvPr/>
        </p:nvPicPr>
        <p:blipFill>
          <a:blip r:embed="rId1"/>
          <a:stretch>
            <a:fillRect/>
          </a:stretch>
        </p:blipFill>
        <p:spPr>
          <a:xfrm>
            <a:off x="462915" y="3137535"/>
            <a:ext cx="5929630" cy="2988310"/>
          </a:xfrm>
          <a:prstGeom prst="rect">
            <a:avLst/>
          </a:prstGeom>
          <a:ln w="12700">
            <a:miter lim="400000"/>
            <a:headEnd/>
            <a:tailEnd/>
          </a:ln>
        </p:spPr>
      </p:pic>
      <p:sp>
        <p:nvSpPr>
          <p:cNvPr id="732" name="文本框 9"/>
          <p:cNvSpPr txBox="1"/>
          <p:nvPr/>
        </p:nvSpPr>
        <p:spPr>
          <a:xfrm>
            <a:off x="971013" y="162807"/>
            <a:ext cx="1803630" cy="386081"/>
          </a:xfrm>
          <a:prstGeom prst="rect">
            <a:avLst/>
          </a:prstGeom>
          <a:ln w="12700">
            <a:miter lim="400000"/>
          </a:ln>
        </p:spPr>
        <p:txBody>
          <a:bodyPr lIns="34290" tIns="34290" rIns="34290" bIns="34290">
            <a:spAutoFit/>
          </a:bodyPr>
          <a:lstStyle/>
          <a:p>
            <a:pPr lvl="1" indent="0">
              <a:defRPr>
                <a:solidFill>
                  <a:srgbClr val="595959"/>
                </a:solidFill>
                <a:latin typeface="微软雅黑"/>
                <a:ea typeface="微软雅黑"/>
                <a:cs typeface="微软雅黑"/>
                <a:sym typeface="微软雅黑"/>
              </a:defRPr>
            </a:pPr>
            <a:r>
              <a:t>PID控制器</a:t>
            </a:r>
          </a:p>
        </p:txBody>
      </p:sp>
      <p:sp>
        <p:nvSpPr>
          <p:cNvPr id="733" name="直接连接符 55"/>
          <p:cNvSpPr/>
          <p:nvPr/>
        </p:nvSpPr>
        <p:spPr>
          <a:xfrm>
            <a:off x="841002" y="505763"/>
            <a:ext cx="8571842" cy="1"/>
          </a:xfrm>
          <a:prstGeom prst="line">
            <a:avLst/>
          </a:prstGeom>
          <a:ln>
            <a:solidFill>
              <a:srgbClr val="808080"/>
            </a:solidFill>
            <a:prstDash val="dash"/>
          </a:ln>
        </p:spPr>
        <p:txBody>
          <a:bodyPr lIns="45719" rIns="45719"/>
          <a:lstStyle/>
          <a:p/>
        </p:txBody>
      </p:sp>
      <p:sp>
        <p:nvSpPr>
          <p:cNvPr id="734" name="Rectangle 3"/>
          <p:cNvSpPr/>
          <p:nvPr/>
        </p:nvSpPr>
        <p:spPr>
          <a:xfrm>
            <a:off x="6485779" y="3495303"/>
            <a:ext cx="1163265" cy="408933"/>
          </a:xfrm>
          <a:prstGeom prst="rect">
            <a:avLst/>
          </a:prstGeom>
          <a:solidFill>
            <a:srgbClr val="46CEAE">
              <a:alpha val="63922"/>
            </a:srgbClr>
          </a:solidFill>
          <a:ln w="12700">
            <a:miter lim="400000"/>
          </a:ln>
        </p:spPr>
        <p:txBody>
          <a:bodyPr lIns="45719" rIns="45719" anchor="ctr"/>
          <a:lstStyle/>
          <a:p>
            <a:pPr algn="ctr">
              <a:defRPr sz="3200">
                <a:solidFill>
                  <a:srgbClr val="FFFFFF"/>
                </a:solidFill>
              </a:defRPr>
            </a:pPr>
          </a:p>
        </p:txBody>
      </p:sp>
      <p:sp>
        <p:nvSpPr>
          <p:cNvPr id="735" name="矩形 17"/>
          <p:cNvSpPr txBox="1"/>
          <p:nvPr/>
        </p:nvSpPr>
        <p:spPr>
          <a:xfrm>
            <a:off x="6309613" y="3514525"/>
            <a:ext cx="1515597" cy="408933"/>
          </a:xfrm>
          <a:prstGeom prst="rect">
            <a:avLst/>
          </a:prstGeom>
          <a:ln w="12700">
            <a:miter lim="400000"/>
          </a:ln>
        </p:spPr>
        <p:txBody>
          <a:bodyPr lIns="45715" tIns="45715" rIns="45715" bIns="45715">
            <a:spAutoFit/>
          </a:bodyPr>
          <a:lstStyle>
            <a:lvl1pPr algn="ctr">
              <a:defRPr b="1">
                <a:solidFill>
                  <a:srgbClr val="FFFFFF"/>
                </a:solidFill>
                <a:latin typeface="微软雅黑"/>
                <a:ea typeface="微软雅黑"/>
                <a:cs typeface="微软雅黑"/>
                <a:sym typeface="微软雅黑"/>
              </a:defRPr>
            </a:lvl1pPr>
          </a:lstStyle>
          <a:p>
            <a:r>
              <a:t>比例系数</a:t>
            </a:r>
          </a:p>
        </p:txBody>
      </p:sp>
      <p:sp>
        <p:nvSpPr>
          <p:cNvPr id="736" name="矩形 47"/>
          <p:cNvSpPr txBox="1"/>
          <p:nvPr/>
        </p:nvSpPr>
        <p:spPr>
          <a:xfrm>
            <a:off x="7685309" y="3178710"/>
            <a:ext cx="3666754" cy="864870"/>
          </a:xfrm>
          <a:prstGeom prst="rect">
            <a:avLst/>
          </a:prstGeom>
          <a:ln w="12700">
            <a:miter lim="400000"/>
          </a:ln>
        </p:spPr>
        <p:txBody>
          <a:bodyPr lIns="45715" tIns="45715" rIns="45715" bIns="45715">
            <a:spAutoFit/>
          </a:bodyPr>
          <a:lstStyle>
            <a:lvl1pPr>
              <a:lnSpc>
                <a:spcPct val="120000"/>
              </a:lnSpc>
              <a:defRPr sz="1400">
                <a:solidFill>
                  <a:srgbClr val="595959"/>
                </a:solidFill>
                <a:latin typeface="微软雅黑"/>
                <a:ea typeface="微软雅黑"/>
                <a:cs typeface="微软雅黑"/>
                <a:sym typeface="微软雅黑"/>
              </a:defRPr>
            </a:lvl1pPr>
          </a:lstStyle>
          <a:p>
            <a:r>
              <a:t>比例环节是与偏差e(t)成比例的输出整定环节，显然对变量u(t)影响最大，数值越大，控制的速度越快。</a:t>
            </a:r>
          </a:p>
        </p:txBody>
      </p:sp>
      <p:sp>
        <p:nvSpPr>
          <p:cNvPr id="737" name="矩形 47"/>
          <p:cNvSpPr txBox="1"/>
          <p:nvPr/>
        </p:nvSpPr>
        <p:spPr>
          <a:xfrm>
            <a:off x="7685309" y="4217050"/>
            <a:ext cx="3666754" cy="864870"/>
          </a:xfrm>
          <a:prstGeom prst="rect">
            <a:avLst/>
          </a:prstGeom>
          <a:ln w="12700">
            <a:miter lim="400000"/>
          </a:ln>
        </p:spPr>
        <p:txBody>
          <a:bodyPr lIns="45715" tIns="45715" rIns="45715" bIns="45715">
            <a:spAutoFit/>
          </a:bodyPr>
          <a:lstStyle>
            <a:lvl1pPr>
              <a:lnSpc>
                <a:spcPct val="120000"/>
              </a:lnSpc>
              <a:defRPr sz="1400">
                <a:solidFill>
                  <a:srgbClr val="595959"/>
                </a:solidFill>
                <a:latin typeface="微软雅黑"/>
                <a:ea typeface="微软雅黑"/>
                <a:cs typeface="微软雅黑"/>
                <a:sym typeface="微软雅黑"/>
              </a:defRPr>
            </a:lvl1pPr>
          </a:lstStyle>
          <a:p>
            <a:r>
              <a:t>在控制过程中变量u(t)总会与目标值之间出现偏差，积分环节能记忆出现过的误差，并对误差进行消除。</a:t>
            </a:r>
          </a:p>
        </p:txBody>
      </p:sp>
      <p:sp>
        <p:nvSpPr>
          <p:cNvPr id="738" name="矩形 47"/>
          <p:cNvSpPr txBox="1"/>
          <p:nvPr/>
        </p:nvSpPr>
        <p:spPr>
          <a:xfrm>
            <a:off x="7685309" y="5212757"/>
            <a:ext cx="3666754" cy="864870"/>
          </a:xfrm>
          <a:prstGeom prst="rect">
            <a:avLst/>
          </a:prstGeom>
          <a:ln w="12700">
            <a:miter lim="400000"/>
          </a:ln>
        </p:spPr>
        <p:txBody>
          <a:bodyPr lIns="45715" tIns="45715" rIns="45715" bIns="45715">
            <a:spAutoFit/>
          </a:bodyPr>
          <a:lstStyle>
            <a:lvl1pPr>
              <a:lnSpc>
                <a:spcPct val="120000"/>
              </a:lnSpc>
              <a:defRPr sz="1400">
                <a:solidFill>
                  <a:srgbClr val="595959"/>
                </a:solidFill>
                <a:latin typeface="微软雅黑"/>
                <a:ea typeface="微软雅黑"/>
                <a:cs typeface="微软雅黑"/>
                <a:sym typeface="微软雅黑"/>
              </a:defRPr>
            </a:lvl1pPr>
          </a:lstStyle>
          <a:p>
            <a:r>
              <a:t>用于动态修正系统，防止变频调速出现任何方向的误差。Kd值设置的过大，会降低控制系统的抗干扰能力。</a:t>
            </a:r>
          </a:p>
        </p:txBody>
      </p:sp>
      <p:sp>
        <p:nvSpPr>
          <p:cNvPr id="739" name="Freeform 12"/>
          <p:cNvSpPr/>
          <p:nvPr/>
        </p:nvSpPr>
        <p:spPr>
          <a:xfrm>
            <a:off x="1608508" y="648815"/>
            <a:ext cx="528639" cy="5302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6841"/>
                </a:lnTo>
                <a:lnTo>
                  <a:pt x="6543" y="6841"/>
                </a:lnTo>
                <a:lnTo>
                  <a:pt x="6543" y="21600"/>
                </a:lnTo>
                <a:lnTo>
                  <a:pt x="0" y="21600"/>
                </a:lnTo>
                <a:lnTo>
                  <a:pt x="0" y="0"/>
                </a:lnTo>
                <a:close/>
              </a:path>
            </a:pathLst>
          </a:custGeom>
          <a:solidFill>
            <a:srgbClr val="46CEAE"/>
          </a:solidFill>
          <a:ln w="12700">
            <a:miter lim="400000"/>
          </a:ln>
        </p:spPr>
        <p:txBody>
          <a:bodyPr lIns="45719" rIns="45719"/>
          <a:lstStyle/>
          <a:p>
            <a:pPr>
              <a:defRPr>
                <a:solidFill>
                  <a:srgbClr val="808080"/>
                </a:solidFill>
              </a:defRPr>
            </a:pPr>
          </a:p>
        </p:txBody>
      </p:sp>
      <p:sp>
        <p:nvSpPr>
          <p:cNvPr id="740" name="Freeform 12"/>
          <p:cNvSpPr/>
          <p:nvPr/>
        </p:nvSpPr>
        <p:spPr>
          <a:xfrm flipH="1" flipV="1">
            <a:off x="10202043" y="1426184"/>
            <a:ext cx="528639" cy="5302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6841"/>
                </a:lnTo>
                <a:lnTo>
                  <a:pt x="6543" y="6841"/>
                </a:lnTo>
                <a:lnTo>
                  <a:pt x="6543" y="21600"/>
                </a:lnTo>
                <a:lnTo>
                  <a:pt x="0" y="21600"/>
                </a:lnTo>
                <a:lnTo>
                  <a:pt x="0" y="0"/>
                </a:lnTo>
                <a:close/>
              </a:path>
            </a:pathLst>
          </a:custGeom>
          <a:solidFill>
            <a:srgbClr val="46CEAE"/>
          </a:solidFill>
          <a:ln w="12700">
            <a:miter lim="400000"/>
          </a:ln>
        </p:spPr>
        <p:txBody>
          <a:bodyPr lIns="45719" rIns="45719"/>
          <a:lstStyle/>
          <a:p>
            <a:pPr>
              <a:defRPr>
                <a:solidFill>
                  <a:srgbClr val="808080"/>
                </a:solidFill>
              </a:defRPr>
            </a:pPr>
          </a:p>
        </p:txBody>
      </p:sp>
      <p:sp>
        <p:nvSpPr>
          <p:cNvPr id="741" name="TextBox 30"/>
          <p:cNvSpPr txBox="1"/>
          <p:nvPr/>
        </p:nvSpPr>
        <p:spPr>
          <a:xfrm>
            <a:off x="2014269" y="823952"/>
            <a:ext cx="8453799" cy="929640"/>
          </a:xfrm>
          <a:prstGeom prst="rect">
            <a:avLst/>
          </a:prstGeom>
          <a:ln w="12700">
            <a:miter lim="400000"/>
          </a:ln>
        </p:spPr>
        <p:txBody>
          <a:bodyPr wrap="square" lIns="45719" rIns="45719">
            <a:spAutoFit/>
          </a:bodyPr>
          <a:lstStyle/>
          <a:p>
            <a:pPr>
              <a:lnSpc>
                <a:spcPct val="130000"/>
              </a:lnSpc>
              <a:defRPr sz="1400">
                <a:solidFill>
                  <a:srgbClr val="595959"/>
                </a:solidFill>
                <a:latin typeface="微软雅黑"/>
                <a:ea typeface="微软雅黑"/>
                <a:cs typeface="微软雅黑"/>
                <a:sym typeface="微软雅黑"/>
              </a:defRPr>
            </a:pPr>
            <a:r>
              <a:t>PID控制技术简单实用，应用广泛，是自动化控制领域的常用技术手段。PID是英文proportion integration differentiation三个首字母的组成，分别是比例、积分、微分的意思。PID控制器就是一种通过比例算法、积分算法、微分算法对控制</a:t>
            </a:r>
            <a:r>
              <a:rPr lang="zh-CN"/>
              <a:t>过程中的偏差</a:t>
            </a:r>
            <a:r>
              <a:rPr lang="en-US" altLang="zh-CN"/>
              <a:t>e(t)</a:t>
            </a:r>
            <a:r>
              <a:t>进行</a:t>
            </a:r>
            <a:r>
              <a:rPr lang="zh-CN"/>
              <a:t>过程</a:t>
            </a:r>
            <a:r>
              <a:t>整定的控制器。PID控制规律如下：</a:t>
            </a:r>
          </a:p>
        </p:txBody>
      </p:sp>
      <p:sp>
        <p:nvSpPr>
          <p:cNvPr id="742" name="TextBox 36"/>
          <p:cNvSpPr txBox="1"/>
          <p:nvPr/>
        </p:nvSpPr>
        <p:spPr>
          <a:xfrm>
            <a:off x="10655710" y="7812196"/>
            <a:ext cx="789941" cy="408941"/>
          </a:xfrm>
          <a:prstGeom prst="rect">
            <a:avLst/>
          </a:prstGeom>
          <a:ln w="12700">
            <a:miter lim="400000"/>
          </a:ln>
        </p:spPr>
        <p:txBody>
          <a:bodyPr wrap="none" lIns="45719" rIns="45719">
            <a:spAutoFit/>
          </a:bodyPr>
          <a:lstStyle>
            <a:lvl1pPr>
              <a:defRPr>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延时符</a:t>
            </a:r>
            <a:endParaRPr>
              <a:latin typeface="+mj-lt"/>
              <a:ea typeface="+mj-ea"/>
              <a:cs typeface="+mj-cs"/>
              <a:sym typeface="Helvetica"/>
            </a:endParaRPr>
          </a:p>
        </p:txBody>
      </p:sp>
      <p:sp>
        <p:nvSpPr>
          <p:cNvPr id="743" name="六边形 31"/>
          <p:cNvSpPr/>
          <p:nvPr/>
        </p:nvSpPr>
        <p:spPr>
          <a:xfrm>
            <a:off x="241895" y="125397"/>
            <a:ext cx="481346" cy="41495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25400">
            <a:solidFill>
              <a:srgbClr val="46CEAE"/>
            </a:solidFill>
          </a:ln>
        </p:spPr>
        <p:txBody>
          <a:bodyPr lIns="45719" rIns="45719" anchor="ctr"/>
          <a:lstStyle/>
          <a:p>
            <a:pPr algn="ctr">
              <a:defRPr>
                <a:solidFill>
                  <a:srgbClr val="FFFFFF"/>
                </a:solidFill>
              </a:defRPr>
            </a:pPr>
          </a:p>
        </p:txBody>
      </p:sp>
      <p:sp>
        <p:nvSpPr>
          <p:cNvPr id="744" name="矩形 37"/>
          <p:cNvSpPr/>
          <p:nvPr/>
        </p:nvSpPr>
        <p:spPr>
          <a:xfrm>
            <a:off x="9412843" y="188638"/>
            <a:ext cx="933217" cy="334418"/>
          </a:xfrm>
          <a:prstGeom prst="rect">
            <a:avLst/>
          </a:prstGeom>
          <a:solidFill>
            <a:srgbClr val="46CEAE"/>
          </a:solidFill>
          <a:ln w="12700">
            <a:miter lim="400000"/>
          </a:ln>
        </p:spPr>
        <p:txBody>
          <a:bodyPr lIns="45719" rIns="45719" anchor="ctr"/>
          <a:lstStyle/>
          <a:p>
            <a:pPr algn="ctr">
              <a:defRPr sz="1400">
                <a:solidFill>
                  <a:srgbClr val="FFFFFF"/>
                </a:solidFill>
              </a:defRPr>
            </a:pPr>
          </a:p>
        </p:txBody>
      </p:sp>
      <p:sp>
        <p:nvSpPr>
          <p:cNvPr id="745" name="矩形 38"/>
          <p:cNvSpPr/>
          <p:nvPr/>
        </p:nvSpPr>
        <p:spPr>
          <a:xfrm>
            <a:off x="10347503" y="187548"/>
            <a:ext cx="1582733" cy="334419"/>
          </a:xfrm>
          <a:prstGeom prst="rect">
            <a:avLst/>
          </a:prstGeom>
          <a:solidFill>
            <a:srgbClr val="46CEAE">
              <a:alpha val="60000"/>
            </a:srgbClr>
          </a:solidFill>
          <a:ln w="12700">
            <a:miter lim="400000"/>
          </a:ln>
        </p:spPr>
        <p:txBody>
          <a:bodyPr lIns="45719" rIns="45719" anchor="ctr"/>
          <a:lstStyle/>
          <a:p>
            <a:pPr algn="ctr">
              <a:defRPr sz="1600">
                <a:solidFill>
                  <a:srgbClr val="FFFFFF"/>
                </a:solidFill>
              </a:defRPr>
            </a:pPr>
          </a:p>
        </p:txBody>
      </p:sp>
      <p:sp>
        <p:nvSpPr>
          <p:cNvPr id="746" name="六边形 39"/>
          <p:cNvSpPr/>
          <p:nvPr/>
        </p:nvSpPr>
        <p:spPr>
          <a:xfrm>
            <a:off x="624979" y="392471"/>
            <a:ext cx="261791" cy="22568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12700">
            <a:solidFill>
              <a:srgbClr val="FFFFFF"/>
            </a:solidFill>
          </a:ln>
        </p:spPr>
        <p:txBody>
          <a:bodyPr lIns="45719" rIns="45719" anchor="ctr"/>
          <a:lstStyle/>
          <a:p>
            <a:pPr algn="ctr">
              <a:defRPr>
                <a:solidFill>
                  <a:srgbClr val="FFFFFF"/>
                </a:solidFill>
              </a:defRPr>
            </a:pPr>
          </a:p>
        </p:txBody>
      </p:sp>
      <p:sp>
        <p:nvSpPr>
          <p:cNvPr id="747" name="文本框 9"/>
          <p:cNvSpPr txBox="1"/>
          <p:nvPr/>
        </p:nvSpPr>
        <p:spPr>
          <a:xfrm>
            <a:off x="9447133" y="221071"/>
            <a:ext cx="864637" cy="322581"/>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t>第三章</a:t>
            </a:r>
          </a:p>
        </p:txBody>
      </p:sp>
      <p:sp>
        <p:nvSpPr>
          <p:cNvPr id="748" name="文本框 9"/>
          <p:cNvSpPr txBox="1"/>
          <p:nvPr/>
        </p:nvSpPr>
        <p:spPr>
          <a:xfrm>
            <a:off x="10372920" y="213500"/>
            <a:ext cx="1515597" cy="283845"/>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rPr lang="zh-CN">
                <a:sym typeface="+mn-ea"/>
              </a:rPr>
              <a:t>创新点</a:t>
            </a:r>
            <a:endParaRPr lang="zh-CN">
              <a:sym typeface="+mn-ea"/>
            </a:endParaRPr>
          </a:p>
        </p:txBody>
      </p:sp>
      <p:grpSp>
        <p:nvGrpSpPr>
          <p:cNvPr id="752" name="组合 42"/>
          <p:cNvGrpSpPr/>
          <p:nvPr/>
        </p:nvGrpSpPr>
        <p:grpSpPr>
          <a:xfrm>
            <a:off x="330915" y="199584"/>
            <a:ext cx="308582" cy="266579"/>
            <a:chOff x="0" y="0"/>
            <a:chExt cx="308580" cy="266578"/>
          </a:xfrm>
        </p:grpSpPr>
        <p:sp>
          <p:nvSpPr>
            <p:cNvPr id="749" name="Freeform 301"/>
            <p:cNvSpPr/>
            <p:nvPr/>
          </p:nvSpPr>
          <p:spPr>
            <a:xfrm>
              <a:off x="102074" y="60072"/>
              <a:ext cx="206507" cy="206507"/>
            </a:xfrm>
            <a:custGeom>
              <a:avLst/>
              <a:gdLst/>
              <a:ahLst/>
              <a:cxnLst>
                <a:cxn ang="0">
                  <a:pos x="wd2" y="hd2"/>
                </a:cxn>
                <a:cxn ang="5400000">
                  <a:pos x="wd2" y="hd2"/>
                </a:cxn>
                <a:cxn ang="10800000">
                  <a:pos x="wd2" y="hd2"/>
                </a:cxn>
                <a:cxn ang="16200000">
                  <a:pos x="wd2" y="hd2"/>
                </a:cxn>
              </a:cxnLst>
              <a:rect l="0" t="0" r="r" b="b"/>
              <a:pathLst>
                <a:path w="21374" h="21374" extrusionOk="0">
                  <a:moveTo>
                    <a:pt x="2234" y="4988"/>
                  </a:moveTo>
                  <a:cubicBezTo>
                    <a:pt x="2979" y="5360"/>
                    <a:pt x="2607" y="6477"/>
                    <a:pt x="2607" y="6850"/>
                  </a:cubicBezTo>
                  <a:cubicBezTo>
                    <a:pt x="2607" y="7222"/>
                    <a:pt x="1862" y="7222"/>
                    <a:pt x="1490" y="7222"/>
                  </a:cubicBezTo>
                  <a:cubicBezTo>
                    <a:pt x="745" y="7222"/>
                    <a:pt x="0" y="7595"/>
                    <a:pt x="0" y="8340"/>
                  </a:cubicBezTo>
                  <a:cubicBezTo>
                    <a:pt x="0" y="9084"/>
                    <a:pt x="0" y="9829"/>
                    <a:pt x="745" y="9829"/>
                  </a:cubicBezTo>
                  <a:cubicBezTo>
                    <a:pt x="1117" y="10202"/>
                    <a:pt x="1862" y="10946"/>
                    <a:pt x="1862" y="11319"/>
                  </a:cubicBezTo>
                  <a:cubicBezTo>
                    <a:pt x="1862" y="11691"/>
                    <a:pt x="1490" y="12064"/>
                    <a:pt x="745" y="12436"/>
                  </a:cubicBezTo>
                  <a:cubicBezTo>
                    <a:pt x="372" y="12436"/>
                    <a:pt x="0" y="13181"/>
                    <a:pt x="372" y="13926"/>
                  </a:cubicBezTo>
                  <a:cubicBezTo>
                    <a:pt x="372" y="14671"/>
                    <a:pt x="1117" y="15415"/>
                    <a:pt x="1862" y="15043"/>
                  </a:cubicBezTo>
                  <a:cubicBezTo>
                    <a:pt x="2234" y="15043"/>
                    <a:pt x="2979" y="15043"/>
                    <a:pt x="2979" y="15415"/>
                  </a:cubicBezTo>
                  <a:cubicBezTo>
                    <a:pt x="3352" y="15415"/>
                    <a:pt x="3352" y="16533"/>
                    <a:pt x="2979" y="16905"/>
                  </a:cubicBezTo>
                  <a:cubicBezTo>
                    <a:pt x="2607" y="17277"/>
                    <a:pt x="2607" y="18395"/>
                    <a:pt x="3352" y="18767"/>
                  </a:cubicBezTo>
                  <a:cubicBezTo>
                    <a:pt x="4097" y="19140"/>
                    <a:pt x="4841" y="19512"/>
                    <a:pt x="5214" y="18767"/>
                  </a:cubicBezTo>
                  <a:cubicBezTo>
                    <a:pt x="5586" y="18395"/>
                    <a:pt x="6703" y="18767"/>
                    <a:pt x="6703" y="18767"/>
                  </a:cubicBezTo>
                  <a:cubicBezTo>
                    <a:pt x="7076" y="18767"/>
                    <a:pt x="7448" y="19512"/>
                    <a:pt x="7076" y="19884"/>
                  </a:cubicBezTo>
                  <a:cubicBezTo>
                    <a:pt x="7076" y="20629"/>
                    <a:pt x="7448" y="21002"/>
                    <a:pt x="8193" y="21374"/>
                  </a:cubicBezTo>
                  <a:cubicBezTo>
                    <a:pt x="9310" y="21374"/>
                    <a:pt x="9683" y="21002"/>
                    <a:pt x="10055" y="20629"/>
                  </a:cubicBezTo>
                  <a:cubicBezTo>
                    <a:pt x="10055" y="19884"/>
                    <a:pt x="11172" y="19512"/>
                    <a:pt x="11545" y="19512"/>
                  </a:cubicBezTo>
                  <a:cubicBezTo>
                    <a:pt x="11545" y="19512"/>
                    <a:pt x="12290" y="19884"/>
                    <a:pt x="12290" y="20629"/>
                  </a:cubicBezTo>
                  <a:cubicBezTo>
                    <a:pt x="12662" y="21002"/>
                    <a:pt x="13407" y="21374"/>
                    <a:pt x="14152" y="21002"/>
                  </a:cubicBezTo>
                  <a:cubicBezTo>
                    <a:pt x="14897" y="21002"/>
                    <a:pt x="15269" y="20257"/>
                    <a:pt x="14897" y="19512"/>
                  </a:cubicBezTo>
                  <a:cubicBezTo>
                    <a:pt x="14897" y="19140"/>
                    <a:pt x="15641" y="18022"/>
                    <a:pt x="15641" y="18022"/>
                  </a:cubicBezTo>
                  <a:cubicBezTo>
                    <a:pt x="16014" y="17650"/>
                    <a:pt x="16386" y="18022"/>
                    <a:pt x="17131" y="18395"/>
                  </a:cubicBezTo>
                  <a:cubicBezTo>
                    <a:pt x="17503" y="18767"/>
                    <a:pt x="18248" y="18767"/>
                    <a:pt x="18621" y="18022"/>
                  </a:cubicBezTo>
                  <a:cubicBezTo>
                    <a:pt x="19366" y="17277"/>
                    <a:pt x="19366" y="16533"/>
                    <a:pt x="18993" y="16160"/>
                  </a:cubicBezTo>
                  <a:cubicBezTo>
                    <a:pt x="18621" y="15788"/>
                    <a:pt x="18621" y="14671"/>
                    <a:pt x="18621" y="14671"/>
                  </a:cubicBezTo>
                  <a:cubicBezTo>
                    <a:pt x="18993" y="14298"/>
                    <a:pt x="19366" y="13926"/>
                    <a:pt x="20110" y="14298"/>
                  </a:cubicBezTo>
                  <a:cubicBezTo>
                    <a:pt x="20483" y="14298"/>
                    <a:pt x="21228" y="13926"/>
                    <a:pt x="21228" y="12808"/>
                  </a:cubicBezTo>
                  <a:cubicBezTo>
                    <a:pt x="21600" y="12064"/>
                    <a:pt x="21228" y="11319"/>
                    <a:pt x="20483" y="11319"/>
                  </a:cubicBezTo>
                  <a:cubicBezTo>
                    <a:pt x="20110" y="11319"/>
                    <a:pt x="19738" y="10202"/>
                    <a:pt x="19366" y="9829"/>
                  </a:cubicBezTo>
                  <a:cubicBezTo>
                    <a:pt x="19366" y="9457"/>
                    <a:pt x="20110" y="9084"/>
                    <a:pt x="20483" y="9084"/>
                  </a:cubicBezTo>
                  <a:cubicBezTo>
                    <a:pt x="20855" y="8712"/>
                    <a:pt x="21228" y="7967"/>
                    <a:pt x="20855" y="7222"/>
                  </a:cubicBezTo>
                  <a:cubicBezTo>
                    <a:pt x="20855" y="6477"/>
                    <a:pt x="20110" y="6105"/>
                    <a:pt x="19738" y="6477"/>
                  </a:cubicBezTo>
                  <a:cubicBezTo>
                    <a:pt x="18993" y="6477"/>
                    <a:pt x="18248" y="5733"/>
                    <a:pt x="17876" y="5733"/>
                  </a:cubicBezTo>
                  <a:cubicBezTo>
                    <a:pt x="17876" y="5360"/>
                    <a:pt x="17876" y="4615"/>
                    <a:pt x="18248" y="4243"/>
                  </a:cubicBezTo>
                  <a:cubicBezTo>
                    <a:pt x="18621" y="3871"/>
                    <a:pt x="18621" y="3126"/>
                    <a:pt x="17876" y="2753"/>
                  </a:cubicBezTo>
                  <a:cubicBezTo>
                    <a:pt x="17503" y="2008"/>
                    <a:pt x="16759" y="2008"/>
                    <a:pt x="16386" y="2381"/>
                  </a:cubicBezTo>
                  <a:cubicBezTo>
                    <a:pt x="15641" y="2753"/>
                    <a:pt x="14897" y="2753"/>
                    <a:pt x="14524" y="2753"/>
                  </a:cubicBezTo>
                  <a:cubicBezTo>
                    <a:pt x="14152" y="2381"/>
                    <a:pt x="14152" y="2008"/>
                    <a:pt x="14152" y="1264"/>
                  </a:cubicBezTo>
                  <a:cubicBezTo>
                    <a:pt x="14152" y="891"/>
                    <a:pt x="13779" y="146"/>
                    <a:pt x="13034" y="146"/>
                  </a:cubicBezTo>
                  <a:cubicBezTo>
                    <a:pt x="12290" y="-226"/>
                    <a:pt x="11545" y="146"/>
                    <a:pt x="11172" y="891"/>
                  </a:cubicBezTo>
                  <a:cubicBezTo>
                    <a:pt x="11172" y="1264"/>
                    <a:pt x="10428" y="1636"/>
                    <a:pt x="10055" y="1636"/>
                  </a:cubicBezTo>
                  <a:cubicBezTo>
                    <a:pt x="9683" y="2008"/>
                    <a:pt x="9310" y="1264"/>
                    <a:pt x="8938" y="891"/>
                  </a:cubicBezTo>
                  <a:cubicBezTo>
                    <a:pt x="8938" y="146"/>
                    <a:pt x="8193" y="146"/>
                    <a:pt x="7448" y="146"/>
                  </a:cubicBezTo>
                  <a:cubicBezTo>
                    <a:pt x="6703" y="519"/>
                    <a:pt x="5959" y="1264"/>
                    <a:pt x="6331" y="1636"/>
                  </a:cubicBezTo>
                  <a:cubicBezTo>
                    <a:pt x="6331" y="2381"/>
                    <a:pt x="5959" y="3126"/>
                    <a:pt x="5586" y="3498"/>
                  </a:cubicBezTo>
                  <a:cubicBezTo>
                    <a:pt x="5214" y="3498"/>
                    <a:pt x="4841" y="3498"/>
                    <a:pt x="4469" y="3126"/>
                  </a:cubicBezTo>
                  <a:cubicBezTo>
                    <a:pt x="3724" y="2753"/>
                    <a:pt x="2979" y="2753"/>
                    <a:pt x="2607" y="3498"/>
                  </a:cubicBezTo>
                  <a:cubicBezTo>
                    <a:pt x="2234" y="3871"/>
                    <a:pt x="1862" y="4615"/>
                    <a:pt x="2234" y="4988"/>
                  </a:cubicBezTo>
                  <a:close/>
                  <a:moveTo>
                    <a:pt x="8566" y="4615"/>
                  </a:moveTo>
                  <a:cubicBezTo>
                    <a:pt x="11917" y="3498"/>
                    <a:pt x="15641" y="5360"/>
                    <a:pt x="16759" y="8712"/>
                  </a:cubicBezTo>
                  <a:cubicBezTo>
                    <a:pt x="17503" y="12064"/>
                    <a:pt x="16014" y="15415"/>
                    <a:pt x="12662" y="16533"/>
                  </a:cubicBezTo>
                  <a:cubicBezTo>
                    <a:pt x="9310" y="17650"/>
                    <a:pt x="5586" y="15788"/>
                    <a:pt x="4841" y="12436"/>
                  </a:cubicBezTo>
                  <a:cubicBezTo>
                    <a:pt x="3724" y="9457"/>
                    <a:pt x="5586" y="5733"/>
                    <a:pt x="8566" y="4615"/>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sp>
          <p:nvSpPr>
            <p:cNvPr id="750" name="Freeform 302"/>
            <p:cNvSpPr/>
            <p:nvPr/>
          </p:nvSpPr>
          <p:spPr>
            <a:xfrm>
              <a:off x="17" y="0"/>
              <a:ext cx="134052" cy="134051"/>
            </a:xfrm>
            <a:custGeom>
              <a:avLst/>
              <a:gdLst/>
              <a:ahLst/>
              <a:cxnLst>
                <a:cxn ang="0">
                  <a:pos x="wd2" y="hd2"/>
                </a:cxn>
                <a:cxn ang="5400000">
                  <a:pos x="wd2" y="hd2"/>
                </a:cxn>
                <a:cxn ang="10800000">
                  <a:pos x="wd2" y="hd2"/>
                </a:cxn>
                <a:cxn ang="16200000">
                  <a:pos x="wd2" y="hd2"/>
                </a:cxn>
              </a:cxnLst>
              <a:rect l="0" t="0" r="r" b="b"/>
              <a:pathLst>
                <a:path w="21600" h="21600" extrusionOk="0">
                  <a:moveTo>
                    <a:pt x="2335" y="5254"/>
                  </a:moveTo>
                  <a:cubicBezTo>
                    <a:pt x="2919" y="5254"/>
                    <a:pt x="2919" y="6422"/>
                    <a:pt x="2919" y="7005"/>
                  </a:cubicBezTo>
                  <a:cubicBezTo>
                    <a:pt x="2335" y="7005"/>
                    <a:pt x="1751" y="7005"/>
                    <a:pt x="1168" y="7005"/>
                  </a:cubicBezTo>
                  <a:cubicBezTo>
                    <a:pt x="584" y="7005"/>
                    <a:pt x="0" y="7589"/>
                    <a:pt x="0" y="8173"/>
                  </a:cubicBezTo>
                  <a:cubicBezTo>
                    <a:pt x="0" y="9341"/>
                    <a:pt x="0" y="9924"/>
                    <a:pt x="584" y="9924"/>
                  </a:cubicBezTo>
                  <a:cubicBezTo>
                    <a:pt x="1168" y="9924"/>
                    <a:pt x="1751" y="11092"/>
                    <a:pt x="1751" y="11676"/>
                  </a:cubicBezTo>
                  <a:cubicBezTo>
                    <a:pt x="1751" y="11676"/>
                    <a:pt x="1168" y="12259"/>
                    <a:pt x="1168" y="12259"/>
                  </a:cubicBezTo>
                  <a:cubicBezTo>
                    <a:pt x="584" y="12259"/>
                    <a:pt x="0" y="13427"/>
                    <a:pt x="584" y="14011"/>
                  </a:cubicBezTo>
                  <a:cubicBezTo>
                    <a:pt x="584" y="14595"/>
                    <a:pt x="1168" y="15178"/>
                    <a:pt x="1751" y="15178"/>
                  </a:cubicBezTo>
                  <a:cubicBezTo>
                    <a:pt x="2335" y="15178"/>
                    <a:pt x="2919" y="15178"/>
                    <a:pt x="2919" y="15178"/>
                  </a:cubicBezTo>
                  <a:cubicBezTo>
                    <a:pt x="3503" y="15762"/>
                    <a:pt x="3503" y="16346"/>
                    <a:pt x="2919" y="16930"/>
                  </a:cubicBezTo>
                  <a:cubicBezTo>
                    <a:pt x="2919" y="17514"/>
                    <a:pt x="2919" y="18097"/>
                    <a:pt x="3503" y="18681"/>
                  </a:cubicBezTo>
                  <a:cubicBezTo>
                    <a:pt x="4086" y="19265"/>
                    <a:pt x="4670" y="19265"/>
                    <a:pt x="5254" y="19265"/>
                  </a:cubicBezTo>
                  <a:cubicBezTo>
                    <a:pt x="5838" y="18681"/>
                    <a:pt x="6422" y="18681"/>
                    <a:pt x="7005" y="18681"/>
                  </a:cubicBezTo>
                  <a:cubicBezTo>
                    <a:pt x="7005" y="18681"/>
                    <a:pt x="7589" y="19265"/>
                    <a:pt x="7005" y="19849"/>
                  </a:cubicBezTo>
                  <a:cubicBezTo>
                    <a:pt x="7005" y="20432"/>
                    <a:pt x="7589" y="21016"/>
                    <a:pt x="8757" y="21600"/>
                  </a:cubicBezTo>
                  <a:cubicBezTo>
                    <a:pt x="9341" y="21600"/>
                    <a:pt x="9924" y="21016"/>
                    <a:pt x="9924" y="20432"/>
                  </a:cubicBezTo>
                  <a:cubicBezTo>
                    <a:pt x="10508" y="19849"/>
                    <a:pt x="11092" y="19849"/>
                    <a:pt x="11676" y="19849"/>
                  </a:cubicBezTo>
                  <a:cubicBezTo>
                    <a:pt x="11676" y="19849"/>
                    <a:pt x="12259" y="19849"/>
                    <a:pt x="12259" y="20432"/>
                  </a:cubicBezTo>
                  <a:cubicBezTo>
                    <a:pt x="12843" y="21016"/>
                    <a:pt x="13427" y="21600"/>
                    <a:pt x="14011" y="21016"/>
                  </a:cubicBezTo>
                  <a:cubicBezTo>
                    <a:pt x="15178" y="21016"/>
                    <a:pt x="15178" y="20432"/>
                    <a:pt x="15178" y="19849"/>
                  </a:cubicBezTo>
                  <a:cubicBezTo>
                    <a:pt x="15178" y="19265"/>
                    <a:pt x="15762" y="18097"/>
                    <a:pt x="15762" y="18097"/>
                  </a:cubicBezTo>
                  <a:cubicBezTo>
                    <a:pt x="16346" y="18097"/>
                    <a:pt x="16930" y="18097"/>
                    <a:pt x="16930" y="18681"/>
                  </a:cubicBezTo>
                  <a:cubicBezTo>
                    <a:pt x="17514" y="18681"/>
                    <a:pt x="18681" y="18681"/>
                    <a:pt x="18681" y="18097"/>
                  </a:cubicBezTo>
                  <a:cubicBezTo>
                    <a:pt x="19265" y="17514"/>
                    <a:pt x="19849" y="16346"/>
                    <a:pt x="19265" y="16346"/>
                  </a:cubicBezTo>
                  <a:cubicBezTo>
                    <a:pt x="18681" y="15762"/>
                    <a:pt x="18681" y="14595"/>
                    <a:pt x="18681" y="14595"/>
                  </a:cubicBezTo>
                  <a:cubicBezTo>
                    <a:pt x="19265" y="14011"/>
                    <a:pt x="19849" y="14011"/>
                    <a:pt x="20432" y="14011"/>
                  </a:cubicBezTo>
                  <a:cubicBezTo>
                    <a:pt x="21016" y="14011"/>
                    <a:pt x="21600" y="14011"/>
                    <a:pt x="21600" y="12843"/>
                  </a:cubicBezTo>
                  <a:cubicBezTo>
                    <a:pt x="21600" y="12259"/>
                    <a:pt x="21600" y="11676"/>
                    <a:pt x="21016" y="11092"/>
                  </a:cubicBezTo>
                  <a:cubicBezTo>
                    <a:pt x="20432" y="11092"/>
                    <a:pt x="19849" y="10508"/>
                    <a:pt x="19849" y="9924"/>
                  </a:cubicBezTo>
                  <a:cubicBezTo>
                    <a:pt x="19849" y="9341"/>
                    <a:pt x="20432" y="9341"/>
                    <a:pt x="20432" y="8757"/>
                  </a:cubicBezTo>
                  <a:cubicBezTo>
                    <a:pt x="21016" y="8757"/>
                    <a:pt x="21600" y="8173"/>
                    <a:pt x="21016" y="7005"/>
                  </a:cubicBezTo>
                  <a:cubicBezTo>
                    <a:pt x="21016" y="6422"/>
                    <a:pt x="20432" y="5838"/>
                    <a:pt x="19849" y="6422"/>
                  </a:cubicBezTo>
                  <a:cubicBezTo>
                    <a:pt x="19265" y="6422"/>
                    <a:pt x="18097" y="5838"/>
                    <a:pt x="18097" y="5254"/>
                  </a:cubicBezTo>
                  <a:cubicBezTo>
                    <a:pt x="18097" y="5254"/>
                    <a:pt x="18097" y="4670"/>
                    <a:pt x="18681" y="4086"/>
                  </a:cubicBezTo>
                  <a:cubicBezTo>
                    <a:pt x="18681" y="4086"/>
                    <a:pt x="18681" y="2919"/>
                    <a:pt x="18097" y="2335"/>
                  </a:cubicBezTo>
                  <a:cubicBezTo>
                    <a:pt x="17514" y="1751"/>
                    <a:pt x="16930" y="1751"/>
                    <a:pt x="16346" y="2335"/>
                  </a:cubicBezTo>
                  <a:cubicBezTo>
                    <a:pt x="15762" y="2919"/>
                    <a:pt x="15178" y="2919"/>
                    <a:pt x="14595" y="2335"/>
                  </a:cubicBezTo>
                  <a:cubicBezTo>
                    <a:pt x="14595" y="2335"/>
                    <a:pt x="14011" y="1751"/>
                    <a:pt x="14595" y="1168"/>
                  </a:cubicBezTo>
                  <a:cubicBezTo>
                    <a:pt x="14595" y="584"/>
                    <a:pt x="14011" y="0"/>
                    <a:pt x="12843" y="0"/>
                  </a:cubicBezTo>
                  <a:cubicBezTo>
                    <a:pt x="12259" y="0"/>
                    <a:pt x="11676" y="0"/>
                    <a:pt x="11676" y="584"/>
                  </a:cubicBezTo>
                  <a:cubicBezTo>
                    <a:pt x="11092" y="1168"/>
                    <a:pt x="10508" y="1751"/>
                    <a:pt x="9924" y="1751"/>
                  </a:cubicBezTo>
                  <a:cubicBezTo>
                    <a:pt x="9924" y="1751"/>
                    <a:pt x="9341" y="1168"/>
                    <a:pt x="9341" y="584"/>
                  </a:cubicBezTo>
                  <a:cubicBezTo>
                    <a:pt x="8757" y="0"/>
                    <a:pt x="8173" y="0"/>
                    <a:pt x="7589" y="0"/>
                  </a:cubicBezTo>
                  <a:cubicBezTo>
                    <a:pt x="6422" y="584"/>
                    <a:pt x="6422" y="1168"/>
                    <a:pt x="6422" y="1751"/>
                  </a:cubicBezTo>
                  <a:cubicBezTo>
                    <a:pt x="6422" y="2335"/>
                    <a:pt x="5838" y="2919"/>
                    <a:pt x="5838" y="3503"/>
                  </a:cubicBezTo>
                  <a:cubicBezTo>
                    <a:pt x="5254" y="3503"/>
                    <a:pt x="4670" y="3503"/>
                    <a:pt x="4670" y="2919"/>
                  </a:cubicBezTo>
                  <a:cubicBezTo>
                    <a:pt x="4086" y="2335"/>
                    <a:pt x="2919" y="2919"/>
                    <a:pt x="2919" y="3503"/>
                  </a:cubicBezTo>
                  <a:cubicBezTo>
                    <a:pt x="2335" y="4086"/>
                    <a:pt x="1751" y="4670"/>
                    <a:pt x="2335" y="5254"/>
                  </a:cubicBezTo>
                  <a:close/>
                  <a:moveTo>
                    <a:pt x="8757" y="4670"/>
                  </a:moveTo>
                  <a:cubicBezTo>
                    <a:pt x="12259" y="3503"/>
                    <a:pt x="15762" y="5254"/>
                    <a:pt x="16930" y="8757"/>
                  </a:cubicBezTo>
                  <a:cubicBezTo>
                    <a:pt x="18097" y="12259"/>
                    <a:pt x="15762" y="15762"/>
                    <a:pt x="12843" y="16930"/>
                  </a:cubicBezTo>
                  <a:cubicBezTo>
                    <a:pt x="9341" y="17514"/>
                    <a:pt x="5838" y="15762"/>
                    <a:pt x="4670" y="12843"/>
                  </a:cubicBezTo>
                  <a:cubicBezTo>
                    <a:pt x="3503" y="9341"/>
                    <a:pt x="5838" y="5838"/>
                    <a:pt x="8757" y="467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sp>
          <p:nvSpPr>
            <p:cNvPr id="751" name="Freeform 303"/>
            <p:cNvSpPr/>
            <p:nvPr/>
          </p:nvSpPr>
          <p:spPr>
            <a:xfrm>
              <a:off x="0" y="134052"/>
              <a:ext cx="105108" cy="100539"/>
            </a:xfrm>
            <a:custGeom>
              <a:avLst/>
              <a:gdLst/>
              <a:ahLst/>
              <a:cxnLst>
                <a:cxn ang="0">
                  <a:pos x="wd2" y="hd2"/>
                </a:cxn>
                <a:cxn ang="5400000">
                  <a:pos x="wd2" y="hd2"/>
                </a:cxn>
                <a:cxn ang="10800000">
                  <a:pos x="wd2" y="hd2"/>
                </a:cxn>
                <a:cxn ang="16200000">
                  <a:pos x="wd2" y="hd2"/>
                </a:cxn>
              </a:cxnLst>
              <a:rect l="0" t="0" r="r" b="b"/>
              <a:pathLst>
                <a:path w="21600" h="21600" extrusionOk="0">
                  <a:moveTo>
                    <a:pt x="2234" y="5400"/>
                  </a:moveTo>
                  <a:cubicBezTo>
                    <a:pt x="2979" y="5400"/>
                    <a:pt x="2979" y="6943"/>
                    <a:pt x="2979" y="6943"/>
                  </a:cubicBezTo>
                  <a:cubicBezTo>
                    <a:pt x="2979" y="6943"/>
                    <a:pt x="2234" y="7714"/>
                    <a:pt x="1490" y="6943"/>
                  </a:cubicBezTo>
                  <a:cubicBezTo>
                    <a:pt x="745" y="6943"/>
                    <a:pt x="0" y="7714"/>
                    <a:pt x="0" y="8486"/>
                  </a:cubicBezTo>
                  <a:cubicBezTo>
                    <a:pt x="0" y="9257"/>
                    <a:pt x="0" y="10029"/>
                    <a:pt x="745" y="10029"/>
                  </a:cubicBezTo>
                  <a:cubicBezTo>
                    <a:pt x="1490" y="10029"/>
                    <a:pt x="2234" y="11571"/>
                    <a:pt x="2234" y="11571"/>
                  </a:cubicBezTo>
                  <a:cubicBezTo>
                    <a:pt x="2234" y="12343"/>
                    <a:pt x="1490" y="12343"/>
                    <a:pt x="745" y="12343"/>
                  </a:cubicBezTo>
                  <a:cubicBezTo>
                    <a:pt x="745" y="13114"/>
                    <a:pt x="0" y="13886"/>
                    <a:pt x="745" y="14657"/>
                  </a:cubicBezTo>
                  <a:cubicBezTo>
                    <a:pt x="745" y="15429"/>
                    <a:pt x="1490" y="15429"/>
                    <a:pt x="2234" y="15429"/>
                  </a:cubicBezTo>
                  <a:cubicBezTo>
                    <a:pt x="2234" y="15429"/>
                    <a:pt x="2979" y="15429"/>
                    <a:pt x="2979" y="15429"/>
                  </a:cubicBezTo>
                  <a:cubicBezTo>
                    <a:pt x="2979" y="16200"/>
                    <a:pt x="3724" y="16971"/>
                    <a:pt x="2979" y="17743"/>
                  </a:cubicBezTo>
                  <a:cubicBezTo>
                    <a:pt x="2979" y="17743"/>
                    <a:pt x="2979" y="18514"/>
                    <a:pt x="3724" y="19286"/>
                  </a:cubicBezTo>
                  <a:cubicBezTo>
                    <a:pt x="3724" y="20057"/>
                    <a:pt x="5214" y="20057"/>
                    <a:pt x="5214" y="19286"/>
                  </a:cubicBezTo>
                  <a:cubicBezTo>
                    <a:pt x="5959" y="19286"/>
                    <a:pt x="6703" y="19286"/>
                    <a:pt x="6703" y="19286"/>
                  </a:cubicBezTo>
                  <a:cubicBezTo>
                    <a:pt x="7448" y="19286"/>
                    <a:pt x="7448" y="20057"/>
                    <a:pt x="7448" y="20829"/>
                  </a:cubicBezTo>
                  <a:cubicBezTo>
                    <a:pt x="7448" y="20829"/>
                    <a:pt x="7448" y="21600"/>
                    <a:pt x="8193" y="21600"/>
                  </a:cubicBezTo>
                  <a:cubicBezTo>
                    <a:pt x="8938" y="21600"/>
                    <a:pt x="9683" y="21600"/>
                    <a:pt x="9683" y="20829"/>
                  </a:cubicBezTo>
                  <a:cubicBezTo>
                    <a:pt x="10428" y="20829"/>
                    <a:pt x="11172" y="20057"/>
                    <a:pt x="11172" y="20057"/>
                  </a:cubicBezTo>
                  <a:cubicBezTo>
                    <a:pt x="11917" y="20057"/>
                    <a:pt x="11917" y="20057"/>
                    <a:pt x="12662" y="20829"/>
                  </a:cubicBezTo>
                  <a:cubicBezTo>
                    <a:pt x="12662" y="21600"/>
                    <a:pt x="13407" y="21600"/>
                    <a:pt x="14152" y="21600"/>
                  </a:cubicBezTo>
                  <a:cubicBezTo>
                    <a:pt x="14897" y="21600"/>
                    <a:pt x="14897" y="20829"/>
                    <a:pt x="14897" y="20057"/>
                  </a:cubicBezTo>
                  <a:cubicBezTo>
                    <a:pt x="14897" y="19286"/>
                    <a:pt x="15641" y="18514"/>
                    <a:pt x="15641" y="18514"/>
                  </a:cubicBezTo>
                  <a:cubicBezTo>
                    <a:pt x="15641" y="18514"/>
                    <a:pt x="16386" y="18514"/>
                    <a:pt x="17131" y="18514"/>
                  </a:cubicBezTo>
                  <a:cubicBezTo>
                    <a:pt x="17131" y="19286"/>
                    <a:pt x="17876" y="19286"/>
                    <a:pt x="18621" y="18514"/>
                  </a:cubicBezTo>
                  <a:cubicBezTo>
                    <a:pt x="19366" y="17743"/>
                    <a:pt x="19366" y="16971"/>
                    <a:pt x="18621" y="16200"/>
                  </a:cubicBezTo>
                  <a:cubicBezTo>
                    <a:pt x="18621" y="16200"/>
                    <a:pt x="18621" y="15429"/>
                    <a:pt x="18621" y="14657"/>
                  </a:cubicBezTo>
                  <a:cubicBezTo>
                    <a:pt x="18621" y="14657"/>
                    <a:pt x="19366" y="14657"/>
                    <a:pt x="20110" y="14657"/>
                  </a:cubicBezTo>
                  <a:cubicBezTo>
                    <a:pt x="20855" y="14657"/>
                    <a:pt x="20855" y="13886"/>
                    <a:pt x="21600" y="13114"/>
                  </a:cubicBezTo>
                  <a:cubicBezTo>
                    <a:pt x="21600" y="12343"/>
                    <a:pt x="20855" y="11571"/>
                    <a:pt x="20855" y="11571"/>
                  </a:cubicBezTo>
                  <a:cubicBezTo>
                    <a:pt x="20110" y="11571"/>
                    <a:pt x="19366" y="10800"/>
                    <a:pt x="19366" y="10029"/>
                  </a:cubicBezTo>
                  <a:cubicBezTo>
                    <a:pt x="19366" y="10029"/>
                    <a:pt x="20110" y="9257"/>
                    <a:pt x="20110" y="9257"/>
                  </a:cubicBezTo>
                  <a:cubicBezTo>
                    <a:pt x="20855" y="9257"/>
                    <a:pt x="20855" y="8486"/>
                    <a:pt x="20855" y="7714"/>
                  </a:cubicBezTo>
                  <a:cubicBezTo>
                    <a:pt x="20855" y="6943"/>
                    <a:pt x="20110" y="6171"/>
                    <a:pt x="19366" y="6171"/>
                  </a:cubicBezTo>
                  <a:cubicBezTo>
                    <a:pt x="19366" y="6943"/>
                    <a:pt x="17876" y="6171"/>
                    <a:pt x="17876" y="5400"/>
                  </a:cubicBezTo>
                  <a:cubicBezTo>
                    <a:pt x="17876" y="5400"/>
                    <a:pt x="17876" y="4629"/>
                    <a:pt x="18621" y="4629"/>
                  </a:cubicBezTo>
                  <a:cubicBezTo>
                    <a:pt x="18621" y="3857"/>
                    <a:pt x="18621" y="3086"/>
                    <a:pt x="17876" y="2314"/>
                  </a:cubicBezTo>
                  <a:cubicBezTo>
                    <a:pt x="17131" y="2314"/>
                    <a:pt x="16386" y="2314"/>
                    <a:pt x="16386" y="2314"/>
                  </a:cubicBezTo>
                  <a:cubicBezTo>
                    <a:pt x="15641" y="3086"/>
                    <a:pt x="14897" y="3086"/>
                    <a:pt x="14152" y="2314"/>
                  </a:cubicBezTo>
                  <a:cubicBezTo>
                    <a:pt x="14152" y="2314"/>
                    <a:pt x="14152" y="1543"/>
                    <a:pt x="14152" y="1543"/>
                  </a:cubicBezTo>
                  <a:cubicBezTo>
                    <a:pt x="14152" y="771"/>
                    <a:pt x="13407" y="0"/>
                    <a:pt x="12662" y="0"/>
                  </a:cubicBezTo>
                  <a:cubicBezTo>
                    <a:pt x="11917" y="0"/>
                    <a:pt x="11172" y="0"/>
                    <a:pt x="11172" y="771"/>
                  </a:cubicBezTo>
                  <a:cubicBezTo>
                    <a:pt x="11172" y="1543"/>
                    <a:pt x="10428" y="1543"/>
                    <a:pt x="9683" y="1543"/>
                  </a:cubicBezTo>
                  <a:cubicBezTo>
                    <a:pt x="9683" y="1543"/>
                    <a:pt x="8938" y="1543"/>
                    <a:pt x="8938" y="771"/>
                  </a:cubicBezTo>
                  <a:cubicBezTo>
                    <a:pt x="8938" y="0"/>
                    <a:pt x="8193" y="0"/>
                    <a:pt x="7448" y="0"/>
                  </a:cubicBezTo>
                  <a:cubicBezTo>
                    <a:pt x="6703" y="771"/>
                    <a:pt x="5959" y="1543"/>
                    <a:pt x="6703" y="1543"/>
                  </a:cubicBezTo>
                  <a:cubicBezTo>
                    <a:pt x="6703" y="2314"/>
                    <a:pt x="5959" y="3086"/>
                    <a:pt x="5959" y="3086"/>
                  </a:cubicBezTo>
                  <a:cubicBezTo>
                    <a:pt x="5214" y="3857"/>
                    <a:pt x="5214" y="3086"/>
                    <a:pt x="4469" y="3086"/>
                  </a:cubicBezTo>
                  <a:cubicBezTo>
                    <a:pt x="3724" y="2314"/>
                    <a:pt x="2979" y="3086"/>
                    <a:pt x="2979" y="3086"/>
                  </a:cubicBezTo>
                  <a:cubicBezTo>
                    <a:pt x="2234" y="3857"/>
                    <a:pt x="2234" y="4629"/>
                    <a:pt x="2234" y="5400"/>
                  </a:cubicBezTo>
                  <a:close/>
                  <a:moveTo>
                    <a:pt x="8938" y="4629"/>
                  </a:moveTo>
                  <a:cubicBezTo>
                    <a:pt x="11917" y="3857"/>
                    <a:pt x="15641" y="5400"/>
                    <a:pt x="16386" y="9257"/>
                  </a:cubicBezTo>
                  <a:cubicBezTo>
                    <a:pt x="17876" y="12343"/>
                    <a:pt x="15641" y="16200"/>
                    <a:pt x="12662" y="16971"/>
                  </a:cubicBezTo>
                  <a:cubicBezTo>
                    <a:pt x="9683" y="17743"/>
                    <a:pt x="5959" y="16200"/>
                    <a:pt x="4469" y="13114"/>
                  </a:cubicBezTo>
                  <a:cubicBezTo>
                    <a:pt x="3724" y="9257"/>
                    <a:pt x="5214" y="6171"/>
                    <a:pt x="8938" y="4629"/>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grpSp>
      <p:sp>
        <p:nvSpPr>
          <p:cNvPr id="753" name="Rectangle 3"/>
          <p:cNvSpPr/>
          <p:nvPr/>
        </p:nvSpPr>
        <p:spPr>
          <a:xfrm>
            <a:off x="6485246" y="4480959"/>
            <a:ext cx="1163265" cy="408933"/>
          </a:xfrm>
          <a:prstGeom prst="rect">
            <a:avLst/>
          </a:prstGeom>
          <a:solidFill>
            <a:srgbClr val="46CEAE">
              <a:alpha val="63922"/>
            </a:srgbClr>
          </a:solidFill>
          <a:ln w="12700">
            <a:miter lim="400000"/>
          </a:ln>
        </p:spPr>
        <p:txBody>
          <a:bodyPr lIns="45719" rIns="45719" anchor="ctr"/>
          <a:lstStyle/>
          <a:p>
            <a:pPr algn="ctr">
              <a:defRPr sz="3200">
                <a:solidFill>
                  <a:srgbClr val="FFFFFF"/>
                </a:solidFill>
              </a:defRPr>
            </a:pPr>
          </a:p>
        </p:txBody>
      </p:sp>
      <p:sp>
        <p:nvSpPr>
          <p:cNvPr id="754" name="矩形 17"/>
          <p:cNvSpPr txBox="1"/>
          <p:nvPr/>
        </p:nvSpPr>
        <p:spPr>
          <a:xfrm>
            <a:off x="6309613" y="4492836"/>
            <a:ext cx="1515597" cy="408933"/>
          </a:xfrm>
          <a:prstGeom prst="rect">
            <a:avLst/>
          </a:prstGeom>
          <a:ln w="12700">
            <a:miter lim="400000"/>
          </a:ln>
        </p:spPr>
        <p:txBody>
          <a:bodyPr lIns="45715" tIns="45715" rIns="45715" bIns="45715">
            <a:spAutoFit/>
          </a:bodyPr>
          <a:lstStyle>
            <a:lvl1pPr algn="ctr">
              <a:defRPr b="1">
                <a:solidFill>
                  <a:srgbClr val="FFFFFF"/>
                </a:solidFill>
                <a:latin typeface="微软雅黑"/>
                <a:ea typeface="微软雅黑"/>
                <a:cs typeface="微软雅黑"/>
                <a:sym typeface="微软雅黑"/>
              </a:defRPr>
            </a:lvl1pPr>
          </a:lstStyle>
          <a:p>
            <a:r>
              <a:t>积分系数</a:t>
            </a:r>
          </a:p>
        </p:txBody>
      </p:sp>
      <p:sp>
        <p:nvSpPr>
          <p:cNvPr id="755" name="Rectangle 3"/>
          <p:cNvSpPr/>
          <p:nvPr/>
        </p:nvSpPr>
        <p:spPr>
          <a:xfrm>
            <a:off x="6485779" y="5405162"/>
            <a:ext cx="1163265" cy="408933"/>
          </a:xfrm>
          <a:prstGeom prst="rect">
            <a:avLst/>
          </a:prstGeom>
          <a:solidFill>
            <a:srgbClr val="46CEAE">
              <a:alpha val="63922"/>
            </a:srgbClr>
          </a:solidFill>
          <a:ln w="12700">
            <a:miter lim="400000"/>
          </a:ln>
        </p:spPr>
        <p:txBody>
          <a:bodyPr lIns="45719" rIns="45719" anchor="ctr"/>
          <a:lstStyle/>
          <a:p>
            <a:pPr algn="ctr">
              <a:defRPr sz="3200">
                <a:solidFill>
                  <a:srgbClr val="FFFFFF"/>
                </a:solidFill>
              </a:defRPr>
            </a:pPr>
          </a:p>
        </p:txBody>
      </p:sp>
      <p:sp>
        <p:nvSpPr>
          <p:cNvPr id="756" name="矩形 17"/>
          <p:cNvSpPr txBox="1"/>
          <p:nvPr/>
        </p:nvSpPr>
        <p:spPr>
          <a:xfrm>
            <a:off x="6309613" y="5424385"/>
            <a:ext cx="1515597" cy="408933"/>
          </a:xfrm>
          <a:prstGeom prst="rect">
            <a:avLst/>
          </a:prstGeom>
          <a:ln w="12700">
            <a:miter lim="400000"/>
          </a:ln>
        </p:spPr>
        <p:txBody>
          <a:bodyPr lIns="45715" tIns="45715" rIns="45715" bIns="45715">
            <a:spAutoFit/>
          </a:bodyPr>
          <a:lstStyle>
            <a:lvl1pPr algn="ctr">
              <a:defRPr b="1">
                <a:solidFill>
                  <a:srgbClr val="FFFFFF"/>
                </a:solidFill>
                <a:latin typeface="微软雅黑"/>
                <a:ea typeface="微软雅黑"/>
                <a:cs typeface="微软雅黑"/>
                <a:sym typeface="微软雅黑"/>
              </a:defRPr>
            </a:lvl1pPr>
          </a:lstStyle>
          <a:p>
            <a:r>
              <a:t>微分系数</a:t>
            </a:r>
          </a:p>
        </p:txBody>
      </p:sp>
      <mc:AlternateContent xmlns:mc="http://schemas.openxmlformats.org/markup-compatibility/2006">
        <mc:Choice xmlns:a14="http://schemas.microsoft.com/office/drawing/2010/main" Requires="a14">
          <p:sp>
            <p:nvSpPr>
              <p:cNvPr id="7" name="文本框 6"/>
              <p:cNvSpPr txBox="1"/>
              <p:nvPr/>
            </p:nvSpPr>
            <p:spPr>
              <a:xfrm>
                <a:off x="4269042" y="1978279"/>
                <a:ext cx="3943985" cy="6991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14:m>
                  <m:oMathPara xmlns:m="http://schemas.openxmlformats.org/officeDocument/2006/math">
                    <m:oMathParaPr>
                      <m:jc m:val="centerGroup"/>
                    </m:oMathParaPr>
                    <m:oMath xmlns:m="http://schemas.openxmlformats.org/officeDocument/2006/math">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𝑢</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𝑡</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sSub>
                        <m:sSubPr>
                          <m:ctrlP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ctrlPr>
                        </m:sSubPr>
                        <m:e>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𝑘</m:t>
                          </m:r>
                        </m:e>
                        <m:sub>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𝑝</m:t>
                          </m:r>
                        </m:sub>
                      </m:sSub>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𝑒</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𝑡</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sSub>
                        <m:sSubPr>
                          <m:ctrlP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ctrlPr>
                        </m:sSubPr>
                        <m:e>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𝑘</m:t>
                          </m:r>
                        </m:e>
                        <m:sub>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𝑖</m:t>
                          </m:r>
                        </m:sub>
                      </m:sSub>
                      <m:nary>
                        <m:naryPr>
                          <m:limLoc m:val="subSup"/>
                          <m:ctrlP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ctrlPr>
                        </m:naryPr>
                        <m:sub>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0</m:t>
                          </m:r>
                        </m:sub>
                        <m:sup>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𝑡</m:t>
                          </m:r>
                        </m:sup>
                        <m:e>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𝑒</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𝑡</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𝑑𝑡</m:t>
                          </m:r>
                        </m:e>
                      </m:nary>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sSub>
                        <m:sSubPr>
                          <m:ctrlP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ctrlPr>
                        </m:sSubPr>
                        <m:e>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𝐾</m:t>
                          </m:r>
                        </m:e>
                        <m:sub>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𝑑</m:t>
                          </m:r>
                        </m:sub>
                      </m:sSub>
                      <m:f>
                        <m:fPr>
                          <m:ctrlP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ctrlPr>
                        </m:fPr>
                        <m:num>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𝑑𝑒</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𝑡</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num>
                        <m:den>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𝑑𝑡</m:t>
                          </m:r>
                        </m:den>
                      </m:f>
                    </m:oMath>
                  </m:oMathPara>
                </a14:m>
                <a:endPar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endParaRPr>
              </a:p>
            </p:txBody>
          </p:sp>
        </mc:Choice>
        <mc:Fallback>
          <p:sp>
            <p:nvSpPr>
              <p:cNvPr id="7" name="文本框 6"/>
              <p:cNvSpPr txBox="1">
                <a:spLocks noRot="1" noChangeAspect="1" noMove="1" noResize="1" noEditPoints="1" noAdjustHandles="1" noChangeArrowheads="1" noChangeShapeType="1" noTextEdit="1"/>
              </p:cNvSpPr>
              <p:nvPr/>
            </p:nvSpPr>
            <p:spPr>
              <a:xfrm>
                <a:off x="4269042" y="1978279"/>
                <a:ext cx="3943985" cy="699135"/>
              </a:xfrm>
              <a:prstGeom prst="rect">
                <a:avLst/>
              </a:prstGeom>
              <a:blipFill rotWithShape="1">
                <a:blip r:embed="rId2"/>
                <a:stretch>
                  <a:fillRect l="-15" t="-36" r="-581" b="36"/>
                </a:stretch>
              </a:blipFill>
              <a:ln w="12700" cap="flat">
                <a:noFill/>
                <a:miter lim="400000"/>
              </a:ln>
            </p:spPr>
            <p:style>
              <a:lnRef idx="0">
                <a:srgbClr val="FFFFFF"/>
              </a:lnRef>
              <a:fillRef idx="0">
                <a:srgbClr val="FFFFFF"/>
              </a:fillRef>
              <a:effectRef idx="0">
                <a:srgbClr val="FFFFFF"/>
              </a:effectRef>
              <a:fontRef idx="none"/>
            </p:style>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slow" p14:dur="1200" advClick="0" advTm="3000">
        <p14:flip dir="r"/>
      </p:transition>
    </mc:Choice>
    <mc:Fallback>
      <p:transition spd="slow" advClick="0" advTm="3000">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1" nodeType="afterEffect">
                                  <p:stCondLst>
                                    <p:cond delay="0"/>
                                  </p:stCondLst>
                                  <p:iterate type="el">
                                    <p:tmAbs val="0"/>
                                  </p:iterate>
                                  <p:childTnLst>
                                    <p:set>
                                      <p:cBhvr>
                                        <p:cTn id="6" dur="indefinite" fill="hold"/>
                                        <p:tgtEl>
                                          <p:spTgt spid="734"/>
                                        </p:tgtEl>
                                        <p:attrNameLst>
                                          <p:attrName>style.visibility</p:attrName>
                                        </p:attrNameLst>
                                      </p:cBhvr>
                                      <p:to>
                                        <p:strVal val="visible"/>
                                      </p:to>
                                    </p:set>
                                    <p:animEffect transition="in" filter="wipe(right)">
                                      <p:cBhvr>
                                        <p:cTn id="7" dur="500"/>
                                        <p:tgtEl>
                                          <p:spTgt spid="734"/>
                                        </p:tgtEl>
                                      </p:cBhvr>
                                    </p:animEffect>
                                  </p:childTnLst>
                                </p:cTn>
                              </p:par>
                            </p:childTnLst>
                          </p:cTn>
                        </p:par>
                        <p:par>
                          <p:cTn id="8" fill="hold">
                            <p:stCondLst>
                              <p:cond delay="500"/>
                            </p:stCondLst>
                            <p:childTnLst>
                              <p:par>
                                <p:cTn id="9" presetID="9" presetClass="entr" presetSubtype="0" fill="hold" grpId="2" nodeType="afterEffect">
                                  <p:stCondLst>
                                    <p:cond delay="500"/>
                                  </p:stCondLst>
                                  <p:iterate type="el">
                                    <p:tmAbs val="0"/>
                                  </p:iterate>
                                  <p:childTnLst>
                                    <p:set>
                                      <p:cBhvr>
                                        <p:cTn id="10" dur="indefinite" fill="hold"/>
                                        <p:tgtEl>
                                          <p:spTgt spid="735"/>
                                        </p:tgtEl>
                                        <p:attrNameLst>
                                          <p:attrName>style.visibility</p:attrName>
                                        </p:attrNameLst>
                                      </p:cBhvr>
                                      <p:to>
                                        <p:strVal val="visible"/>
                                      </p:to>
                                    </p:set>
                                    <p:animEffect transition="in" filter="dissolve">
                                      <p:cBhvr>
                                        <p:cTn id="11" dur="400"/>
                                        <p:tgtEl>
                                          <p:spTgt spid="735"/>
                                        </p:tgtEl>
                                      </p:cBhvr>
                                    </p:animEffect>
                                  </p:childTnLst>
                                </p:cTn>
                              </p:par>
                            </p:childTnLst>
                          </p:cTn>
                        </p:par>
                        <p:par>
                          <p:cTn id="12" fill="hold">
                            <p:stCondLst>
                              <p:cond delay="1400"/>
                            </p:stCondLst>
                            <p:childTnLst>
                              <p:par>
                                <p:cTn id="13" presetID="9" presetClass="entr" presetSubtype="0" fill="hold" grpId="3" nodeType="afterEffect">
                                  <p:stCondLst>
                                    <p:cond delay="500"/>
                                  </p:stCondLst>
                                  <p:iterate type="el">
                                    <p:tmAbs val="0"/>
                                  </p:iterate>
                                  <p:childTnLst>
                                    <p:set>
                                      <p:cBhvr>
                                        <p:cTn id="14" dur="indefinite" fill="hold"/>
                                        <p:tgtEl>
                                          <p:spTgt spid="736"/>
                                        </p:tgtEl>
                                        <p:attrNameLst>
                                          <p:attrName>style.visibility</p:attrName>
                                        </p:attrNameLst>
                                      </p:cBhvr>
                                      <p:to>
                                        <p:strVal val="visible"/>
                                      </p:to>
                                    </p:set>
                                    <p:animEffect transition="in" filter="dissolve">
                                      <p:cBhvr>
                                        <p:cTn id="15" dur="400"/>
                                        <p:tgtEl>
                                          <p:spTgt spid="736"/>
                                        </p:tgtEl>
                                      </p:cBhvr>
                                    </p:animEffect>
                                  </p:childTnLst>
                                </p:cTn>
                              </p:par>
                            </p:childTnLst>
                          </p:cTn>
                        </p:par>
                        <p:par>
                          <p:cTn id="16" fill="hold">
                            <p:stCondLst>
                              <p:cond delay="2300"/>
                            </p:stCondLst>
                            <p:childTnLst>
                              <p:par>
                                <p:cTn id="17" presetID="9" presetClass="entr" presetSubtype="0" fill="hold" grpId="4" nodeType="afterEffect">
                                  <p:stCondLst>
                                    <p:cond delay="500"/>
                                  </p:stCondLst>
                                  <p:iterate type="el">
                                    <p:tmAbs val="0"/>
                                  </p:iterate>
                                  <p:childTnLst>
                                    <p:set>
                                      <p:cBhvr>
                                        <p:cTn id="18" dur="indefinite" fill="hold"/>
                                        <p:tgtEl>
                                          <p:spTgt spid="737"/>
                                        </p:tgtEl>
                                        <p:attrNameLst>
                                          <p:attrName>style.visibility</p:attrName>
                                        </p:attrNameLst>
                                      </p:cBhvr>
                                      <p:to>
                                        <p:strVal val="visible"/>
                                      </p:to>
                                    </p:set>
                                    <p:animEffect transition="in" filter="dissolve">
                                      <p:cBhvr>
                                        <p:cTn id="19" dur="400"/>
                                        <p:tgtEl>
                                          <p:spTgt spid="737"/>
                                        </p:tgtEl>
                                      </p:cBhvr>
                                    </p:animEffect>
                                  </p:childTnLst>
                                </p:cTn>
                              </p:par>
                            </p:childTnLst>
                          </p:cTn>
                        </p:par>
                        <p:par>
                          <p:cTn id="20" fill="hold">
                            <p:stCondLst>
                              <p:cond delay="3199"/>
                            </p:stCondLst>
                            <p:childTnLst>
                              <p:par>
                                <p:cTn id="21" presetID="9" presetClass="entr" presetSubtype="0" fill="hold" grpId="5" nodeType="afterEffect">
                                  <p:stCondLst>
                                    <p:cond delay="500"/>
                                  </p:stCondLst>
                                  <p:iterate type="el">
                                    <p:tmAbs val="0"/>
                                  </p:iterate>
                                  <p:childTnLst>
                                    <p:set>
                                      <p:cBhvr>
                                        <p:cTn id="22" dur="indefinite" fill="hold"/>
                                        <p:tgtEl>
                                          <p:spTgt spid="738"/>
                                        </p:tgtEl>
                                        <p:attrNameLst>
                                          <p:attrName>style.visibility</p:attrName>
                                        </p:attrNameLst>
                                      </p:cBhvr>
                                      <p:to>
                                        <p:strVal val="visible"/>
                                      </p:to>
                                    </p:set>
                                    <p:animEffect transition="in" filter="dissolve">
                                      <p:cBhvr>
                                        <p:cTn id="23" dur="400"/>
                                        <p:tgtEl>
                                          <p:spTgt spid="738"/>
                                        </p:tgtEl>
                                      </p:cBhvr>
                                    </p:animEffect>
                                  </p:childTnLst>
                                </p:cTn>
                              </p:par>
                            </p:childTnLst>
                          </p:cTn>
                        </p:par>
                        <p:par>
                          <p:cTn id="24" fill="hold">
                            <p:stCondLst>
                              <p:cond delay="4100"/>
                            </p:stCondLst>
                            <p:childTnLst>
                              <p:par>
                                <p:cTn id="25" presetID="1" presetClass="entr" presetSubtype="0" fill="hold" grpId="6" nodeType="afterEffect">
                                  <p:stCondLst>
                                    <p:cond delay="0"/>
                                  </p:stCondLst>
                                  <p:iterate type="el">
                                    <p:tmAbs val="0"/>
                                  </p:iterate>
                                  <p:childTnLst>
                                    <p:set>
                                      <p:cBhvr>
                                        <p:cTn id="26" dur="indefinite" fill="hold"/>
                                        <p:tgtEl>
                                          <p:spTgt spid="739"/>
                                        </p:tgtEl>
                                        <p:attrNameLst>
                                          <p:attrName>style.visibility</p:attrName>
                                        </p:attrNameLst>
                                      </p:cBhvr>
                                      <p:to>
                                        <p:strVal val="visible"/>
                                      </p:to>
                                    </p:set>
                                  </p:childTnLst>
                                </p:cTn>
                              </p:par>
                            </p:childTnLst>
                          </p:cTn>
                        </p:par>
                        <p:par>
                          <p:cTn id="27" fill="hold">
                            <p:stCondLst>
                              <p:cond delay="4100"/>
                            </p:stCondLst>
                            <p:childTnLst>
                              <p:par>
                                <p:cTn id="28" presetID="1" presetClass="entr" presetSubtype="0" fill="hold" grpId="8" nodeType="afterEffect">
                                  <p:stCondLst>
                                    <p:cond delay="0"/>
                                  </p:stCondLst>
                                  <p:iterate type="el">
                                    <p:tmAbs val="0"/>
                                  </p:iterate>
                                  <p:childTnLst>
                                    <p:set>
                                      <p:cBhvr>
                                        <p:cTn id="29" dur="indefinite" fill="hold"/>
                                        <p:tgtEl>
                                          <p:spTgt spid="740"/>
                                        </p:tgtEl>
                                        <p:attrNameLst>
                                          <p:attrName>style.visibility</p:attrName>
                                        </p:attrNameLst>
                                      </p:cBhvr>
                                      <p:to>
                                        <p:strVal val="visible"/>
                                      </p:to>
                                    </p:set>
                                  </p:childTnLst>
                                </p:cTn>
                              </p:par>
                            </p:childTnLst>
                          </p:cTn>
                        </p:par>
                        <p:par>
                          <p:cTn id="30" fill="hold">
                            <p:stCondLst>
                              <p:cond delay="4100"/>
                            </p:stCondLst>
                            <p:childTnLst>
                              <p:par>
                                <p:cTn id="31" presetID="18" presetClass="entr" presetSubtype="3" fill="hold" grpId="10" nodeType="afterEffect">
                                  <p:stCondLst>
                                    <p:cond delay="0"/>
                                  </p:stCondLst>
                                  <p:iterate type="el">
                                    <p:tmAbs val="0"/>
                                  </p:iterate>
                                  <p:childTnLst>
                                    <p:set>
                                      <p:cBhvr>
                                        <p:cTn id="32" dur="indefinite" fill="hold"/>
                                        <p:tgtEl>
                                          <p:spTgt spid="741"/>
                                        </p:tgtEl>
                                        <p:attrNameLst>
                                          <p:attrName>style.visibility</p:attrName>
                                        </p:attrNameLst>
                                      </p:cBhvr>
                                      <p:to>
                                        <p:strVal val="visible"/>
                                      </p:to>
                                    </p:set>
                                    <p:animEffect transition="in" filter="strips(upRight)">
                                      <p:cBhvr>
                                        <p:cTn id="33" dur="500"/>
                                        <p:tgtEl>
                                          <p:spTgt spid="741"/>
                                        </p:tgtEl>
                                      </p:cBhvr>
                                    </p:animEffect>
                                  </p:childTnLst>
                                </p:cTn>
                              </p:par>
                            </p:childTnLst>
                          </p:cTn>
                        </p:par>
                        <p:par>
                          <p:cTn id="34" fill="hold">
                            <p:stCondLst>
                              <p:cond delay="4600"/>
                            </p:stCondLst>
                            <p:childTnLst>
                              <p:par>
                                <p:cTn id="35" presetID="9" presetClass="entr" presetSubtype="0" fill="hold" grpId="11" nodeType="afterEffect">
                                  <p:stCondLst>
                                    <p:cond delay="0"/>
                                  </p:stCondLst>
                                  <p:iterate type="el">
                                    <p:tmAbs val="0"/>
                                  </p:iterate>
                                  <p:childTnLst>
                                    <p:set>
                                      <p:cBhvr>
                                        <p:cTn id="36" dur="indefinite" fill="hold"/>
                                        <p:tgtEl>
                                          <p:spTgt spid="742"/>
                                        </p:tgtEl>
                                        <p:attrNameLst>
                                          <p:attrName>style.visibility</p:attrName>
                                        </p:attrNameLst>
                                      </p:cBhvr>
                                      <p:to>
                                        <p:strVal val="visible"/>
                                      </p:to>
                                    </p:set>
                                    <p:animEffect transition="in" filter="dissolve">
                                      <p:cBhvr>
                                        <p:cTn id="37" dur="1250"/>
                                        <p:tgtEl>
                                          <p:spTgt spid="742"/>
                                        </p:tgtEl>
                                      </p:cBhvr>
                                    </p:animEffect>
                                  </p:childTnLst>
                                </p:cTn>
                              </p:par>
                            </p:childTnLst>
                          </p:cTn>
                        </p:par>
                        <p:par>
                          <p:cTn id="38" fill="hold">
                            <p:stCondLst>
                              <p:cond delay="5850"/>
                            </p:stCondLst>
                            <p:childTnLst>
                              <p:par>
                                <p:cTn id="39" presetID="9" presetClass="entr" presetSubtype="0" fill="hold" grpId="12" nodeType="afterEffect">
                                  <p:stCondLst>
                                    <p:cond delay="500"/>
                                  </p:stCondLst>
                                  <p:iterate type="el">
                                    <p:tmAbs val="0"/>
                                  </p:iterate>
                                  <p:childTnLst>
                                    <p:set>
                                      <p:cBhvr>
                                        <p:cTn id="40" dur="indefinite" fill="hold"/>
                                        <p:tgtEl>
                                          <p:spTgt spid="754"/>
                                        </p:tgtEl>
                                        <p:attrNameLst>
                                          <p:attrName>style.visibility</p:attrName>
                                        </p:attrNameLst>
                                      </p:cBhvr>
                                      <p:to>
                                        <p:strVal val="visible"/>
                                      </p:to>
                                    </p:set>
                                    <p:animEffect transition="in" filter="dissolve">
                                      <p:cBhvr>
                                        <p:cTn id="41" dur="400"/>
                                        <p:tgtEl>
                                          <p:spTgt spid="754"/>
                                        </p:tgtEl>
                                      </p:cBhvr>
                                    </p:animEffect>
                                  </p:childTnLst>
                                </p:cTn>
                              </p:par>
                            </p:childTnLst>
                          </p:cTn>
                        </p:par>
                        <p:par>
                          <p:cTn id="42" fill="hold">
                            <p:stCondLst>
                              <p:cond delay="6750"/>
                            </p:stCondLst>
                            <p:childTnLst>
                              <p:par>
                                <p:cTn id="43" presetID="22" presetClass="entr" presetSubtype="2" fill="hold" grpId="13" nodeType="afterEffect">
                                  <p:stCondLst>
                                    <p:cond delay="0"/>
                                  </p:stCondLst>
                                  <p:iterate type="el">
                                    <p:tmAbs val="0"/>
                                  </p:iterate>
                                  <p:childTnLst>
                                    <p:set>
                                      <p:cBhvr>
                                        <p:cTn id="44" dur="indefinite" fill="hold"/>
                                        <p:tgtEl>
                                          <p:spTgt spid="753"/>
                                        </p:tgtEl>
                                        <p:attrNameLst>
                                          <p:attrName>style.visibility</p:attrName>
                                        </p:attrNameLst>
                                      </p:cBhvr>
                                      <p:to>
                                        <p:strVal val="visible"/>
                                      </p:to>
                                    </p:set>
                                    <p:animEffect transition="in" filter="wipe(right)">
                                      <p:cBhvr>
                                        <p:cTn id="45" dur="500"/>
                                        <p:tgtEl>
                                          <p:spTgt spid="753"/>
                                        </p:tgtEl>
                                      </p:cBhvr>
                                    </p:animEffect>
                                  </p:childTnLst>
                                </p:cTn>
                              </p:par>
                            </p:childTnLst>
                          </p:cTn>
                        </p:par>
                        <p:par>
                          <p:cTn id="46" fill="hold">
                            <p:stCondLst>
                              <p:cond delay="7250"/>
                            </p:stCondLst>
                            <p:childTnLst>
                              <p:par>
                                <p:cTn id="47" presetID="22" presetClass="entr" presetSubtype="2" fill="hold" grpId="14" nodeType="afterEffect">
                                  <p:stCondLst>
                                    <p:cond delay="0"/>
                                  </p:stCondLst>
                                  <p:iterate type="el">
                                    <p:tmAbs val="0"/>
                                  </p:iterate>
                                  <p:childTnLst>
                                    <p:set>
                                      <p:cBhvr>
                                        <p:cTn id="48" dur="indefinite" fill="hold"/>
                                        <p:tgtEl>
                                          <p:spTgt spid="755"/>
                                        </p:tgtEl>
                                        <p:attrNameLst>
                                          <p:attrName>style.visibility</p:attrName>
                                        </p:attrNameLst>
                                      </p:cBhvr>
                                      <p:to>
                                        <p:strVal val="visible"/>
                                      </p:to>
                                    </p:set>
                                    <p:animEffect transition="in" filter="wipe(right)">
                                      <p:cBhvr>
                                        <p:cTn id="49" dur="500"/>
                                        <p:tgtEl>
                                          <p:spTgt spid="755"/>
                                        </p:tgtEl>
                                      </p:cBhvr>
                                    </p:animEffect>
                                  </p:childTnLst>
                                </p:cTn>
                              </p:par>
                            </p:childTnLst>
                          </p:cTn>
                        </p:par>
                        <p:par>
                          <p:cTn id="50" fill="hold">
                            <p:stCondLst>
                              <p:cond delay="7750"/>
                            </p:stCondLst>
                            <p:childTnLst>
                              <p:par>
                                <p:cTn id="51" presetID="9" presetClass="entr" presetSubtype="0" fill="hold" grpId="15" nodeType="afterEffect">
                                  <p:stCondLst>
                                    <p:cond delay="500"/>
                                  </p:stCondLst>
                                  <p:iterate type="el">
                                    <p:tmAbs val="0"/>
                                  </p:iterate>
                                  <p:childTnLst>
                                    <p:set>
                                      <p:cBhvr>
                                        <p:cTn id="52" dur="indefinite" fill="hold"/>
                                        <p:tgtEl>
                                          <p:spTgt spid="756"/>
                                        </p:tgtEl>
                                        <p:attrNameLst>
                                          <p:attrName>style.visibility</p:attrName>
                                        </p:attrNameLst>
                                      </p:cBhvr>
                                      <p:to>
                                        <p:strVal val="visible"/>
                                      </p:to>
                                    </p:set>
                                    <p:animEffect transition="in" filter="dissolve">
                                      <p:cBhvr>
                                        <p:cTn id="53" dur="400"/>
                                        <p:tgtEl>
                                          <p:spTgt spid="7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spid="741" grpId="10" animBg="1" advAuto="0"/>
      <p:bldP spid="742" grpId="11" animBg="1" advAuto="0"/>
      <p:bldP spid="738" grpId="5" animBg="1" advAuto="0"/>
      <p:bldP spid="755" grpId="14" bldLvl="0" animBg="1" advAuto="0"/>
      <p:bldP spid="735" grpId="2" animBg="1" advAuto="0"/>
      <p:bldP spid="753" grpId="13" bldLvl="0" animBg="1" advAuto="0"/>
      <p:bldP spid="734" grpId="1" bldLvl="0" animBg="1" advAuto="0"/>
      <p:bldP spid="739" grpId="6" bldLvl="0" animBg="1" advAuto="0"/>
      <p:bldP spid="736" grpId="3" animBg="1" advAuto="0"/>
      <p:bldP spid="737" grpId="4" animBg="1" advAuto="0"/>
      <p:bldP spid="740" grpId="8" bldLvl="0" animBg="1" advAuto="0"/>
      <p:bldP spid="754" grpId="12" animBg="1" advAuto="0"/>
      <p:bldP spid="756" grpId="15"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 name="文本框 9"/>
          <p:cNvSpPr txBox="1"/>
          <p:nvPr/>
        </p:nvSpPr>
        <p:spPr>
          <a:xfrm>
            <a:off x="971013" y="162807"/>
            <a:ext cx="1803630" cy="386081"/>
          </a:xfrm>
          <a:prstGeom prst="rect">
            <a:avLst/>
          </a:prstGeom>
          <a:ln w="12700">
            <a:miter lim="400000"/>
          </a:ln>
        </p:spPr>
        <p:txBody>
          <a:bodyPr lIns="34290" tIns="34290" rIns="34290" bIns="34290">
            <a:spAutoFit/>
          </a:bodyPr>
          <a:lstStyle/>
          <a:p>
            <a:pPr lvl="1" indent="0">
              <a:defRPr>
                <a:solidFill>
                  <a:srgbClr val="595959"/>
                </a:solidFill>
                <a:latin typeface="微软雅黑"/>
                <a:ea typeface="微软雅黑"/>
                <a:cs typeface="微软雅黑"/>
                <a:sym typeface="微软雅黑"/>
              </a:defRPr>
            </a:pPr>
            <a:r>
              <a:t>模糊控制</a:t>
            </a:r>
          </a:p>
        </p:txBody>
      </p:sp>
      <p:sp>
        <p:nvSpPr>
          <p:cNvPr id="759" name="直接连接符 55"/>
          <p:cNvSpPr/>
          <p:nvPr/>
        </p:nvSpPr>
        <p:spPr>
          <a:xfrm>
            <a:off x="841002" y="505763"/>
            <a:ext cx="8571842" cy="1"/>
          </a:xfrm>
          <a:prstGeom prst="line">
            <a:avLst/>
          </a:prstGeom>
          <a:ln>
            <a:solidFill>
              <a:srgbClr val="808080"/>
            </a:solidFill>
            <a:prstDash val="dash"/>
          </a:ln>
        </p:spPr>
        <p:txBody>
          <a:bodyPr lIns="45719" rIns="45719"/>
          <a:lstStyle/>
          <a:p/>
        </p:txBody>
      </p:sp>
      <p:sp>
        <p:nvSpPr>
          <p:cNvPr id="760" name="Rectangle 3"/>
          <p:cNvSpPr/>
          <p:nvPr/>
        </p:nvSpPr>
        <p:spPr>
          <a:xfrm>
            <a:off x="6701044" y="3381003"/>
            <a:ext cx="1163265" cy="408933"/>
          </a:xfrm>
          <a:prstGeom prst="rect">
            <a:avLst/>
          </a:prstGeom>
          <a:solidFill>
            <a:srgbClr val="46CEAE">
              <a:alpha val="63922"/>
            </a:srgbClr>
          </a:solidFill>
          <a:ln w="12700">
            <a:miter lim="400000"/>
          </a:ln>
        </p:spPr>
        <p:txBody>
          <a:bodyPr lIns="45719" rIns="45719" anchor="ctr"/>
          <a:lstStyle/>
          <a:p>
            <a:pPr algn="ctr">
              <a:defRPr sz="3200">
                <a:solidFill>
                  <a:srgbClr val="FFFFFF"/>
                </a:solidFill>
              </a:defRPr>
            </a:pPr>
          </a:p>
        </p:txBody>
      </p:sp>
      <p:sp>
        <p:nvSpPr>
          <p:cNvPr id="761" name="矩形 17"/>
          <p:cNvSpPr txBox="1"/>
          <p:nvPr/>
        </p:nvSpPr>
        <p:spPr>
          <a:xfrm>
            <a:off x="6524878" y="3400225"/>
            <a:ext cx="1515597" cy="408933"/>
          </a:xfrm>
          <a:prstGeom prst="rect">
            <a:avLst/>
          </a:prstGeom>
          <a:ln w="12700">
            <a:miter lim="400000"/>
          </a:ln>
        </p:spPr>
        <p:txBody>
          <a:bodyPr lIns="45715" tIns="45715" rIns="45715" bIns="45715">
            <a:spAutoFit/>
          </a:bodyPr>
          <a:lstStyle>
            <a:lvl1pPr algn="ctr">
              <a:defRPr b="1">
                <a:solidFill>
                  <a:srgbClr val="FFFFFF"/>
                </a:solidFill>
                <a:latin typeface="微软雅黑"/>
                <a:ea typeface="微软雅黑"/>
                <a:cs typeface="微软雅黑"/>
                <a:sym typeface="微软雅黑"/>
              </a:defRPr>
            </a:lvl1pPr>
          </a:lstStyle>
          <a:p>
            <a:r>
              <a:t>模糊化</a:t>
            </a:r>
          </a:p>
        </p:txBody>
      </p:sp>
      <p:sp>
        <p:nvSpPr>
          <p:cNvPr id="762" name="矩形 47"/>
          <p:cNvSpPr txBox="1"/>
          <p:nvPr/>
        </p:nvSpPr>
        <p:spPr>
          <a:xfrm>
            <a:off x="7922799" y="3259990"/>
            <a:ext cx="3666754" cy="650233"/>
          </a:xfrm>
          <a:prstGeom prst="rect">
            <a:avLst/>
          </a:prstGeom>
          <a:ln w="12700">
            <a:miter lim="400000"/>
          </a:ln>
        </p:spPr>
        <p:txBody>
          <a:bodyPr lIns="45715" tIns="45715" rIns="45715" bIns="45715">
            <a:spAutoFit/>
          </a:bodyPr>
          <a:lstStyle>
            <a:lvl1pPr>
              <a:lnSpc>
                <a:spcPct val="120000"/>
              </a:lnSpc>
              <a:defRPr sz="1400">
                <a:solidFill>
                  <a:srgbClr val="595959"/>
                </a:solidFill>
                <a:latin typeface="微软雅黑"/>
                <a:ea typeface="微软雅黑"/>
                <a:cs typeface="微软雅黑"/>
                <a:sym typeface="微软雅黑"/>
              </a:defRPr>
            </a:lvl1pPr>
          </a:lstStyle>
          <a:p>
            <a:r>
              <a:t>模糊化功能可以将输入对象特殊处理，转变为模糊对象。</a:t>
            </a:r>
          </a:p>
        </p:txBody>
      </p:sp>
      <p:sp>
        <p:nvSpPr>
          <p:cNvPr id="763" name="矩形 47"/>
          <p:cNvSpPr txBox="1"/>
          <p:nvPr/>
        </p:nvSpPr>
        <p:spPr>
          <a:xfrm>
            <a:off x="7900574" y="3938920"/>
            <a:ext cx="3666754" cy="650233"/>
          </a:xfrm>
          <a:prstGeom prst="rect">
            <a:avLst/>
          </a:prstGeom>
          <a:ln w="12700">
            <a:miter lim="400000"/>
          </a:ln>
        </p:spPr>
        <p:txBody>
          <a:bodyPr lIns="45715" tIns="45715" rIns="45715" bIns="45715">
            <a:spAutoFit/>
          </a:bodyPr>
          <a:lstStyle>
            <a:lvl1pPr>
              <a:lnSpc>
                <a:spcPct val="120000"/>
              </a:lnSpc>
              <a:defRPr sz="1400">
                <a:solidFill>
                  <a:srgbClr val="595959"/>
                </a:solidFill>
                <a:latin typeface="微软雅黑"/>
                <a:ea typeface="微软雅黑"/>
                <a:cs typeface="微软雅黑"/>
                <a:sym typeface="微软雅黑"/>
              </a:defRPr>
            </a:lvl1pPr>
          </a:lstStyle>
          <a:p>
            <a:r>
              <a:t>知识库主要通过经验与专业知识来设计，模拟人脑工作，提供模糊推理规则。</a:t>
            </a:r>
          </a:p>
        </p:txBody>
      </p:sp>
      <p:sp>
        <p:nvSpPr>
          <p:cNvPr id="764" name="矩形 47"/>
          <p:cNvSpPr txBox="1"/>
          <p:nvPr/>
        </p:nvSpPr>
        <p:spPr>
          <a:xfrm>
            <a:off x="7900574" y="4674912"/>
            <a:ext cx="3666754" cy="650233"/>
          </a:xfrm>
          <a:prstGeom prst="rect">
            <a:avLst/>
          </a:prstGeom>
          <a:ln w="12700">
            <a:miter lim="400000"/>
          </a:ln>
        </p:spPr>
        <p:txBody>
          <a:bodyPr lIns="45715" tIns="45715" rIns="45715" bIns="45715">
            <a:spAutoFit/>
          </a:bodyPr>
          <a:lstStyle>
            <a:lvl1pPr>
              <a:lnSpc>
                <a:spcPct val="120000"/>
              </a:lnSpc>
              <a:defRPr sz="1400">
                <a:solidFill>
                  <a:srgbClr val="595959"/>
                </a:solidFill>
                <a:latin typeface="微软雅黑"/>
                <a:ea typeface="微软雅黑"/>
                <a:cs typeface="微软雅黑"/>
                <a:sym typeface="微软雅黑"/>
              </a:defRPr>
            </a:lvl1pPr>
          </a:lstStyle>
          <a:p>
            <a:r>
              <a:t>模糊推理模块主要对控制过程中输出量的变化进行整定</a:t>
            </a:r>
          </a:p>
        </p:txBody>
      </p:sp>
      <p:sp>
        <p:nvSpPr>
          <p:cNvPr id="765" name="Freeform 12"/>
          <p:cNvSpPr/>
          <p:nvPr/>
        </p:nvSpPr>
        <p:spPr>
          <a:xfrm>
            <a:off x="1608508" y="940280"/>
            <a:ext cx="528639" cy="5302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6841"/>
                </a:lnTo>
                <a:lnTo>
                  <a:pt x="6543" y="6841"/>
                </a:lnTo>
                <a:lnTo>
                  <a:pt x="6543" y="21600"/>
                </a:lnTo>
                <a:lnTo>
                  <a:pt x="0" y="21600"/>
                </a:lnTo>
                <a:lnTo>
                  <a:pt x="0" y="0"/>
                </a:lnTo>
                <a:close/>
              </a:path>
            </a:pathLst>
          </a:custGeom>
          <a:solidFill>
            <a:srgbClr val="46CEAE"/>
          </a:solidFill>
          <a:ln w="12700">
            <a:miter lim="400000"/>
          </a:ln>
        </p:spPr>
        <p:txBody>
          <a:bodyPr lIns="45719" rIns="45719"/>
          <a:lstStyle/>
          <a:p>
            <a:pPr>
              <a:defRPr>
                <a:solidFill>
                  <a:srgbClr val="808080"/>
                </a:solidFill>
              </a:defRPr>
            </a:pPr>
          </a:p>
        </p:txBody>
      </p:sp>
      <p:sp>
        <p:nvSpPr>
          <p:cNvPr id="766" name="Freeform 12"/>
          <p:cNvSpPr/>
          <p:nvPr/>
        </p:nvSpPr>
        <p:spPr>
          <a:xfrm flipH="1" flipV="1">
            <a:off x="10311898" y="1842744"/>
            <a:ext cx="528639" cy="5302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6841"/>
                </a:lnTo>
                <a:lnTo>
                  <a:pt x="6543" y="6841"/>
                </a:lnTo>
                <a:lnTo>
                  <a:pt x="6543" y="21600"/>
                </a:lnTo>
                <a:lnTo>
                  <a:pt x="0" y="21600"/>
                </a:lnTo>
                <a:lnTo>
                  <a:pt x="0" y="0"/>
                </a:lnTo>
                <a:close/>
              </a:path>
            </a:pathLst>
          </a:custGeom>
          <a:solidFill>
            <a:srgbClr val="46CEAE"/>
          </a:solidFill>
          <a:ln w="12700">
            <a:miter lim="400000"/>
          </a:ln>
        </p:spPr>
        <p:txBody>
          <a:bodyPr lIns="45719" rIns="45719"/>
          <a:lstStyle/>
          <a:p>
            <a:pPr>
              <a:defRPr>
                <a:solidFill>
                  <a:srgbClr val="808080"/>
                </a:solidFill>
              </a:defRPr>
            </a:pPr>
          </a:p>
        </p:txBody>
      </p:sp>
      <p:sp>
        <p:nvSpPr>
          <p:cNvPr id="767" name="TextBox 30"/>
          <p:cNvSpPr txBox="1"/>
          <p:nvPr/>
        </p:nvSpPr>
        <p:spPr>
          <a:xfrm>
            <a:off x="2014269" y="1264007"/>
            <a:ext cx="8453799" cy="1005841"/>
          </a:xfrm>
          <a:prstGeom prst="rect">
            <a:avLst/>
          </a:prstGeom>
          <a:ln w="12700">
            <a:miter lim="400000"/>
          </a:ln>
        </p:spPr>
        <p:txBody>
          <a:bodyPr lIns="45719" rIns="45719">
            <a:spAutoFit/>
          </a:bodyPr>
          <a:lstStyle>
            <a:lvl1pPr>
              <a:lnSpc>
                <a:spcPct val="130000"/>
              </a:lnSpc>
              <a:defRPr sz="1400">
                <a:solidFill>
                  <a:srgbClr val="595959"/>
                </a:solidFill>
                <a:latin typeface="微软雅黑"/>
                <a:ea typeface="微软雅黑"/>
                <a:cs typeface="微软雅黑"/>
                <a:sym typeface="微软雅黑"/>
              </a:defRPr>
            </a:lvl1pPr>
          </a:lstStyle>
          <a:p>
            <a:r>
              <a:t>模糊控制是以模糊语言变量、模糊集合论以及模糊逻辑推理为基础的一种计算机数字控制技术。模糊控制与其他控制手段在本质上都是设计一个系统对控制过程进行实时调整，保证控制达到预期效果。模糊控制具有超调量小、响应速度快等优点。</a:t>
            </a:r>
          </a:p>
        </p:txBody>
      </p:sp>
      <p:sp>
        <p:nvSpPr>
          <p:cNvPr id="768" name="TextBox 36"/>
          <p:cNvSpPr txBox="1"/>
          <p:nvPr/>
        </p:nvSpPr>
        <p:spPr>
          <a:xfrm>
            <a:off x="10655710" y="7812196"/>
            <a:ext cx="789941" cy="408941"/>
          </a:xfrm>
          <a:prstGeom prst="rect">
            <a:avLst/>
          </a:prstGeom>
          <a:ln w="12700">
            <a:miter lim="400000"/>
          </a:ln>
        </p:spPr>
        <p:txBody>
          <a:bodyPr wrap="none" lIns="45719" rIns="45719">
            <a:spAutoFit/>
          </a:bodyPr>
          <a:lstStyle>
            <a:lvl1pPr>
              <a:defRPr>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延时符</a:t>
            </a:r>
            <a:endParaRPr>
              <a:latin typeface="+mj-lt"/>
              <a:ea typeface="+mj-ea"/>
              <a:cs typeface="+mj-cs"/>
              <a:sym typeface="Helvetica"/>
            </a:endParaRPr>
          </a:p>
        </p:txBody>
      </p:sp>
      <p:sp>
        <p:nvSpPr>
          <p:cNvPr id="769" name="六边形 31"/>
          <p:cNvSpPr/>
          <p:nvPr/>
        </p:nvSpPr>
        <p:spPr>
          <a:xfrm>
            <a:off x="241895" y="125397"/>
            <a:ext cx="481346" cy="41495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25400">
            <a:solidFill>
              <a:srgbClr val="46CEAE"/>
            </a:solidFill>
          </a:ln>
        </p:spPr>
        <p:txBody>
          <a:bodyPr lIns="45719" rIns="45719" anchor="ctr"/>
          <a:lstStyle/>
          <a:p>
            <a:pPr algn="ctr">
              <a:defRPr>
                <a:solidFill>
                  <a:srgbClr val="FFFFFF"/>
                </a:solidFill>
              </a:defRPr>
            </a:pPr>
          </a:p>
        </p:txBody>
      </p:sp>
      <p:sp>
        <p:nvSpPr>
          <p:cNvPr id="770" name="矩形 37"/>
          <p:cNvSpPr/>
          <p:nvPr/>
        </p:nvSpPr>
        <p:spPr>
          <a:xfrm>
            <a:off x="9412843" y="188638"/>
            <a:ext cx="933217" cy="334418"/>
          </a:xfrm>
          <a:prstGeom prst="rect">
            <a:avLst/>
          </a:prstGeom>
          <a:solidFill>
            <a:srgbClr val="46CEAE"/>
          </a:solidFill>
          <a:ln w="12700">
            <a:miter lim="400000"/>
          </a:ln>
        </p:spPr>
        <p:txBody>
          <a:bodyPr lIns="45719" rIns="45719" anchor="ctr"/>
          <a:lstStyle/>
          <a:p>
            <a:pPr algn="ctr">
              <a:defRPr sz="1400">
                <a:solidFill>
                  <a:srgbClr val="FFFFFF"/>
                </a:solidFill>
              </a:defRPr>
            </a:pPr>
          </a:p>
        </p:txBody>
      </p:sp>
      <p:sp>
        <p:nvSpPr>
          <p:cNvPr id="771" name="矩形 38"/>
          <p:cNvSpPr/>
          <p:nvPr/>
        </p:nvSpPr>
        <p:spPr>
          <a:xfrm>
            <a:off x="10347503" y="187548"/>
            <a:ext cx="1582733" cy="334419"/>
          </a:xfrm>
          <a:prstGeom prst="rect">
            <a:avLst/>
          </a:prstGeom>
          <a:solidFill>
            <a:srgbClr val="46CEAE">
              <a:alpha val="60000"/>
            </a:srgbClr>
          </a:solidFill>
          <a:ln w="12700">
            <a:miter lim="400000"/>
          </a:ln>
        </p:spPr>
        <p:txBody>
          <a:bodyPr lIns="45719" rIns="45719" anchor="ctr"/>
          <a:lstStyle/>
          <a:p>
            <a:pPr algn="ctr">
              <a:defRPr sz="1600">
                <a:solidFill>
                  <a:srgbClr val="FFFFFF"/>
                </a:solidFill>
              </a:defRPr>
            </a:pPr>
          </a:p>
        </p:txBody>
      </p:sp>
      <p:sp>
        <p:nvSpPr>
          <p:cNvPr id="772" name="六边形 39"/>
          <p:cNvSpPr/>
          <p:nvPr/>
        </p:nvSpPr>
        <p:spPr>
          <a:xfrm>
            <a:off x="624979" y="392471"/>
            <a:ext cx="261791" cy="22568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12700">
            <a:solidFill>
              <a:srgbClr val="FFFFFF"/>
            </a:solidFill>
          </a:ln>
        </p:spPr>
        <p:txBody>
          <a:bodyPr lIns="45719" rIns="45719" anchor="ctr"/>
          <a:lstStyle/>
          <a:p>
            <a:pPr algn="ctr">
              <a:defRPr>
                <a:solidFill>
                  <a:srgbClr val="FFFFFF"/>
                </a:solidFill>
              </a:defRPr>
            </a:pPr>
          </a:p>
        </p:txBody>
      </p:sp>
      <p:sp>
        <p:nvSpPr>
          <p:cNvPr id="773" name="文本框 9"/>
          <p:cNvSpPr txBox="1"/>
          <p:nvPr/>
        </p:nvSpPr>
        <p:spPr>
          <a:xfrm>
            <a:off x="9447133" y="221071"/>
            <a:ext cx="864637" cy="322581"/>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t>第三章</a:t>
            </a:r>
          </a:p>
        </p:txBody>
      </p:sp>
      <p:sp>
        <p:nvSpPr>
          <p:cNvPr id="774" name="文本框 9"/>
          <p:cNvSpPr txBox="1"/>
          <p:nvPr/>
        </p:nvSpPr>
        <p:spPr>
          <a:xfrm>
            <a:off x="10372920" y="213500"/>
            <a:ext cx="1515597" cy="283845"/>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rPr lang="zh-CN">
                <a:sym typeface="+mn-ea"/>
              </a:rPr>
              <a:t>创新点</a:t>
            </a:r>
            <a:endParaRPr lang="zh-CN">
              <a:sym typeface="+mn-ea"/>
            </a:endParaRPr>
          </a:p>
        </p:txBody>
      </p:sp>
      <p:grpSp>
        <p:nvGrpSpPr>
          <p:cNvPr id="778" name="组合 42"/>
          <p:cNvGrpSpPr/>
          <p:nvPr/>
        </p:nvGrpSpPr>
        <p:grpSpPr>
          <a:xfrm>
            <a:off x="330915" y="199584"/>
            <a:ext cx="308582" cy="266579"/>
            <a:chOff x="0" y="0"/>
            <a:chExt cx="308580" cy="266578"/>
          </a:xfrm>
        </p:grpSpPr>
        <p:sp>
          <p:nvSpPr>
            <p:cNvPr id="775" name="Freeform 301"/>
            <p:cNvSpPr/>
            <p:nvPr/>
          </p:nvSpPr>
          <p:spPr>
            <a:xfrm>
              <a:off x="102074" y="60072"/>
              <a:ext cx="206507" cy="206507"/>
            </a:xfrm>
            <a:custGeom>
              <a:avLst/>
              <a:gdLst/>
              <a:ahLst/>
              <a:cxnLst>
                <a:cxn ang="0">
                  <a:pos x="wd2" y="hd2"/>
                </a:cxn>
                <a:cxn ang="5400000">
                  <a:pos x="wd2" y="hd2"/>
                </a:cxn>
                <a:cxn ang="10800000">
                  <a:pos x="wd2" y="hd2"/>
                </a:cxn>
                <a:cxn ang="16200000">
                  <a:pos x="wd2" y="hd2"/>
                </a:cxn>
              </a:cxnLst>
              <a:rect l="0" t="0" r="r" b="b"/>
              <a:pathLst>
                <a:path w="21374" h="21374" extrusionOk="0">
                  <a:moveTo>
                    <a:pt x="2234" y="4988"/>
                  </a:moveTo>
                  <a:cubicBezTo>
                    <a:pt x="2979" y="5360"/>
                    <a:pt x="2607" y="6477"/>
                    <a:pt x="2607" y="6850"/>
                  </a:cubicBezTo>
                  <a:cubicBezTo>
                    <a:pt x="2607" y="7222"/>
                    <a:pt x="1862" y="7222"/>
                    <a:pt x="1490" y="7222"/>
                  </a:cubicBezTo>
                  <a:cubicBezTo>
                    <a:pt x="745" y="7222"/>
                    <a:pt x="0" y="7595"/>
                    <a:pt x="0" y="8340"/>
                  </a:cubicBezTo>
                  <a:cubicBezTo>
                    <a:pt x="0" y="9084"/>
                    <a:pt x="0" y="9829"/>
                    <a:pt x="745" y="9829"/>
                  </a:cubicBezTo>
                  <a:cubicBezTo>
                    <a:pt x="1117" y="10202"/>
                    <a:pt x="1862" y="10946"/>
                    <a:pt x="1862" y="11319"/>
                  </a:cubicBezTo>
                  <a:cubicBezTo>
                    <a:pt x="1862" y="11691"/>
                    <a:pt x="1490" y="12064"/>
                    <a:pt x="745" y="12436"/>
                  </a:cubicBezTo>
                  <a:cubicBezTo>
                    <a:pt x="372" y="12436"/>
                    <a:pt x="0" y="13181"/>
                    <a:pt x="372" y="13926"/>
                  </a:cubicBezTo>
                  <a:cubicBezTo>
                    <a:pt x="372" y="14671"/>
                    <a:pt x="1117" y="15415"/>
                    <a:pt x="1862" y="15043"/>
                  </a:cubicBezTo>
                  <a:cubicBezTo>
                    <a:pt x="2234" y="15043"/>
                    <a:pt x="2979" y="15043"/>
                    <a:pt x="2979" y="15415"/>
                  </a:cubicBezTo>
                  <a:cubicBezTo>
                    <a:pt x="3352" y="15415"/>
                    <a:pt x="3352" y="16533"/>
                    <a:pt x="2979" y="16905"/>
                  </a:cubicBezTo>
                  <a:cubicBezTo>
                    <a:pt x="2607" y="17277"/>
                    <a:pt x="2607" y="18395"/>
                    <a:pt x="3352" y="18767"/>
                  </a:cubicBezTo>
                  <a:cubicBezTo>
                    <a:pt x="4097" y="19140"/>
                    <a:pt x="4841" y="19512"/>
                    <a:pt x="5214" y="18767"/>
                  </a:cubicBezTo>
                  <a:cubicBezTo>
                    <a:pt x="5586" y="18395"/>
                    <a:pt x="6703" y="18767"/>
                    <a:pt x="6703" y="18767"/>
                  </a:cubicBezTo>
                  <a:cubicBezTo>
                    <a:pt x="7076" y="18767"/>
                    <a:pt x="7448" y="19512"/>
                    <a:pt x="7076" y="19884"/>
                  </a:cubicBezTo>
                  <a:cubicBezTo>
                    <a:pt x="7076" y="20629"/>
                    <a:pt x="7448" y="21002"/>
                    <a:pt x="8193" y="21374"/>
                  </a:cubicBezTo>
                  <a:cubicBezTo>
                    <a:pt x="9310" y="21374"/>
                    <a:pt x="9683" y="21002"/>
                    <a:pt x="10055" y="20629"/>
                  </a:cubicBezTo>
                  <a:cubicBezTo>
                    <a:pt x="10055" y="19884"/>
                    <a:pt x="11172" y="19512"/>
                    <a:pt x="11545" y="19512"/>
                  </a:cubicBezTo>
                  <a:cubicBezTo>
                    <a:pt x="11545" y="19512"/>
                    <a:pt x="12290" y="19884"/>
                    <a:pt x="12290" y="20629"/>
                  </a:cubicBezTo>
                  <a:cubicBezTo>
                    <a:pt x="12662" y="21002"/>
                    <a:pt x="13407" y="21374"/>
                    <a:pt x="14152" y="21002"/>
                  </a:cubicBezTo>
                  <a:cubicBezTo>
                    <a:pt x="14897" y="21002"/>
                    <a:pt x="15269" y="20257"/>
                    <a:pt x="14897" y="19512"/>
                  </a:cubicBezTo>
                  <a:cubicBezTo>
                    <a:pt x="14897" y="19140"/>
                    <a:pt x="15641" y="18022"/>
                    <a:pt x="15641" y="18022"/>
                  </a:cubicBezTo>
                  <a:cubicBezTo>
                    <a:pt x="16014" y="17650"/>
                    <a:pt x="16386" y="18022"/>
                    <a:pt x="17131" y="18395"/>
                  </a:cubicBezTo>
                  <a:cubicBezTo>
                    <a:pt x="17503" y="18767"/>
                    <a:pt x="18248" y="18767"/>
                    <a:pt x="18621" y="18022"/>
                  </a:cubicBezTo>
                  <a:cubicBezTo>
                    <a:pt x="19366" y="17277"/>
                    <a:pt x="19366" y="16533"/>
                    <a:pt x="18993" y="16160"/>
                  </a:cubicBezTo>
                  <a:cubicBezTo>
                    <a:pt x="18621" y="15788"/>
                    <a:pt x="18621" y="14671"/>
                    <a:pt x="18621" y="14671"/>
                  </a:cubicBezTo>
                  <a:cubicBezTo>
                    <a:pt x="18993" y="14298"/>
                    <a:pt x="19366" y="13926"/>
                    <a:pt x="20110" y="14298"/>
                  </a:cubicBezTo>
                  <a:cubicBezTo>
                    <a:pt x="20483" y="14298"/>
                    <a:pt x="21228" y="13926"/>
                    <a:pt x="21228" y="12808"/>
                  </a:cubicBezTo>
                  <a:cubicBezTo>
                    <a:pt x="21600" y="12064"/>
                    <a:pt x="21228" y="11319"/>
                    <a:pt x="20483" y="11319"/>
                  </a:cubicBezTo>
                  <a:cubicBezTo>
                    <a:pt x="20110" y="11319"/>
                    <a:pt x="19738" y="10202"/>
                    <a:pt x="19366" y="9829"/>
                  </a:cubicBezTo>
                  <a:cubicBezTo>
                    <a:pt x="19366" y="9457"/>
                    <a:pt x="20110" y="9084"/>
                    <a:pt x="20483" y="9084"/>
                  </a:cubicBezTo>
                  <a:cubicBezTo>
                    <a:pt x="20855" y="8712"/>
                    <a:pt x="21228" y="7967"/>
                    <a:pt x="20855" y="7222"/>
                  </a:cubicBezTo>
                  <a:cubicBezTo>
                    <a:pt x="20855" y="6477"/>
                    <a:pt x="20110" y="6105"/>
                    <a:pt x="19738" y="6477"/>
                  </a:cubicBezTo>
                  <a:cubicBezTo>
                    <a:pt x="18993" y="6477"/>
                    <a:pt x="18248" y="5733"/>
                    <a:pt x="17876" y="5733"/>
                  </a:cubicBezTo>
                  <a:cubicBezTo>
                    <a:pt x="17876" y="5360"/>
                    <a:pt x="17876" y="4615"/>
                    <a:pt x="18248" y="4243"/>
                  </a:cubicBezTo>
                  <a:cubicBezTo>
                    <a:pt x="18621" y="3871"/>
                    <a:pt x="18621" y="3126"/>
                    <a:pt x="17876" y="2753"/>
                  </a:cubicBezTo>
                  <a:cubicBezTo>
                    <a:pt x="17503" y="2008"/>
                    <a:pt x="16759" y="2008"/>
                    <a:pt x="16386" y="2381"/>
                  </a:cubicBezTo>
                  <a:cubicBezTo>
                    <a:pt x="15641" y="2753"/>
                    <a:pt x="14897" y="2753"/>
                    <a:pt x="14524" y="2753"/>
                  </a:cubicBezTo>
                  <a:cubicBezTo>
                    <a:pt x="14152" y="2381"/>
                    <a:pt x="14152" y="2008"/>
                    <a:pt x="14152" y="1264"/>
                  </a:cubicBezTo>
                  <a:cubicBezTo>
                    <a:pt x="14152" y="891"/>
                    <a:pt x="13779" y="146"/>
                    <a:pt x="13034" y="146"/>
                  </a:cubicBezTo>
                  <a:cubicBezTo>
                    <a:pt x="12290" y="-226"/>
                    <a:pt x="11545" y="146"/>
                    <a:pt x="11172" y="891"/>
                  </a:cubicBezTo>
                  <a:cubicBezTo>
                    <a:pt x="11172" y="1264"/>
                    <a:pt x="10428" y="1636"/>
                    <a:pt x="10055" y="1636"/>
                  </a:cubicBezTo>
                  <a:cubicBezTo>
                    <a:pt x="9683" y="2008"/>
                    <a:pt x="9310" y="1264"/>
                    <a:pt x="8938" y="891"/>
                  </a:cubicBezTo>
                  <a:cubicBezTo>
                    <a:pt x="8938" y="146"/>
                    <a:pt x="8193" y="146"/>
                    <a:pt x="7448" y="146"/>
                  </a:cubicBezTo>
                  <a:cubicBezTo>
                    <a:pt x="6703" y="519"/>
                    <a:pt x="5959" y="1264"/>
                    <a:pt x="6331" y="1636"/>
                  </a:cubicBezTo>
                  <a:cubicBezTo>
                    <a:pt x="6331" y="2381"/>
                    <a:pt x="5959" y="3126"/>
                    <a:pt x="5586" y="3498"/>
                  </a:cubicBezTo>
                  <a:cubicBezTo>
                    <a:pt x="5214" y="3498"/>
                    <a:pt x="4841" y="3498"/>
                    <a:pt x="4469" y="3126"/>
                  </a:cubicBezTo>
                  <a:cubicBezTo>
                    <a:pt x="3724" y="2753"/>
                    <a:pt x="2979" y="2753"/>
                    <a:pt x="2607" y="3498"/>
                  </a:cubicBezTo>
                  <a:cubicBezTo>
                    <a:pt x="2234" y="3871"/>
                    <a:pt x="1862" y="4615"/>
                    <a:pt x="2234" y="4988"/>
                  </a:cubicBezTo>
                  <a:close/>
                  <a:moveTo>
                    <a:pt x="8566" y="4615"/>
                  </a:moveTo>
                  <a:cubicBezTo>
                    <a:pt x="11917" y="3498"/>
                    <a:pt x="15641" y="5360"/>
                    <a:pt x="16759" y="8712"/>
                  </a:cubicBezTo>
                  <a:cubicBezTo>
                    <a:pt x="17503" y="12064"/>
                    <a:pt x="16014" y="15415"/>
                    <a:pt x="12662" y="16533"/>
                  </a:cubicBezTo>
                  <a:cubicBezTo>
                    <a:pt x="9310" y="17650"/>
                    <a:pt x="5586" y="15788"/>
                    <a:pt x="4841" y="12436"/>
                  </a:cubicBezTo>
                  <a:cubicBezTo>
                    <a:pt x="3724" y="9457"/>
                    <a:pt x="5586" y="5733"/>
                    <a:pt x="8566" y="4615"/>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sp>
          <p:nvSpPr>
            <p:cNvPr id="776" name="Freeform 302"/>
            <p:cNvSpPr/>
            <p:nvPr/>
          </p:nvSpPr>
          <p:spPr>
            <a:xfrm>
              <a:off x="17" y="0"/>
              <a:ext cx="134052" cy="134051"/>
            </a:xfrm>
            <a:custGeom>
              <a:avLst/>
              <a:gdLst/>
              <a:ahLst/>
              <a:cxnLst>
                <a:cxn ang="0">
                  <a:pos x="wd2" y="hd2"/>
                </a:cxn>
                <a:cxn ang="5400000">
                  <a:pos x="wd2" y="hd2"/>
                </a:cxn>
                <a:cxn ang="10800000">
                  <a:pos x="wd2" y="hd2"/>
                </a:cxn>
                <a:cxn ang="16200000">
                  <a:pos x="wd2" y="hd2"/>
                </a:cxn>
              </a:cxnLst>
              <a:rect l="0" t="0" r="r" b="b"/>
              <a:pathLst>
                <a:path w="21600" h="21600" extrusionOk="0">
                  <a:moveTo>
                    <a:pt x="2335" y="5254"/>
                  </a:moveTo>
                  <a:cubicBezTo>
                    <a:pt x="2919" y="5254"/>
                    <a:pt x="2919" y="6422"/>
                    <a:pt x="2919" y="7005"/>
                  </a:cubicBezTo>
                  <a:cubicBezTo>
                    <a:pt x="2335" y="7005"/>
                    <a:pt x="1751" y="7005"/>
                    <a:pt x="1168" y="7005"/>
                  </a:cubicBezTo>
                  <a:cubicBezTo>
                    <a:pt x="584" y="7005"/>
                    <a:pt x="0" y="7589"/>
                    <a:pt x="0" y="8173"/>
                  </a:cubicBezTo>
                  <a:cubicBezTo>
                    <a:pt x="0" y="9341"/>
                    <a:pt x="0" y="9924"/>
                    <a:pt x="584" y="9924"/>
                  </a:cubicBezTo>
                  <a:cubicBezTo>
                    <a:pt x="1168" y="9924"/>
                    <a:pt x="1751" y="11092"/>
                    <a:pt x="1751" y="11676"/>
                  </a:cubicBezTo>
                  <a:cubicBezTo>
                    <a:pt x="1751" y="11676"/>
                    <a:pt x="1168" y="12259"/>
                    <a:pt x="1168" y="12259"/>
                  </a:cubicBezTo>
                  <a:cubicBezTo>
                    <a:pt x="584" y="12259"/>
                    <a:pt x="0" y="13427"/>
                    <a:pt x="584" y="14011"/>
                  </a:cubicBezTo>
                  <a:cubicBezTo>
                    <a:pt x="584" y="14595"/>
                    <a:pt x="1168" y="15178"/>
                    <a:pt x="1751" y="15178"/>
                  </a:cubicBezTo>
                  <a:cubicBezTo>
                    <a:pt x="2335" y="15178"/>
                    <a:pt x="2919" y="15178"/>
                    <a:pt x="2919" y="15178"/>
                  </a:cubicBezTo>
                  <a:cubicBezTo>
                    <a:pt x="3503" y="15762"/>
                    <a:pt x="3503" y="16346"/>
                    <a:pt x="2919" y="16930"/>
                  </a:cubicBezTo>
                  <a:cubicBezTo>
                    <a:pt x="2919" y="17514"/>
                    <a:pt x="2919" y="18097"/>
                    <a:pt x="3503" y="18681"/>
                  </a:cubicBezTo>
                  <a:cubicBezTo>
                    <a:pt x="4086" y="19265"/>
                    <a:pt x="4670" y="19265"/>
                    <a:pt x="5254" y="19265"/>
                  </a:cubicBezTo>
                  <a:cubicBezTo>
                    <a:pt x="5838" y="18681"/>
                    <a:pt x="6422" y="18681"/>
                    <a:pt x="7005" y="18681"/>
                  </a:cubicBezTo>
                  <a:cubicBezTo>
                    <a:pt x="7005" y="18681"/>
                    <a:pt x="7589" y="19265"/>
                    <a:pt x="7005" y="19849"/>
                  </a:cubicBezTo>
                  <a:cubicBezTo>
                    <a:pt x="7005" y="20432"/>
                    <a:pt x="7589" y="21016"/>
                    <a:pt x="8757" y="21600"/>
                  </a:cubicBezTo>
                  <a:cubicBezTo>
                    <a:pt x="9341" y="21600"/>
                    <a:pt x="9924" y="21016"/>
                    <a:pt x="9924" y="20432"/>
                  </a:cubicBezTo>
                  <a:cubicBezTo>
                    <a:pt x="10508" y="19849"/>
                    <a:pt x="11092" y="19849"/>
                    <a:pt x="11676" y="19849"/>
                  </a:cubicBezTo>
                  <a:cubicBezTo>
                    <a:pt x="11676" y="19849"/>
                    <a:pt x="12259" y="19849"/>
                    <a:pt x="12259" y="20432"/>
                  </a:cubicBezTo>
                  <a:cubicBezTo>
                    <a:pt x="12843" y="21016"/>
                    <a:pt x="13427" y="21600"/>
                    <a:pt x="14011" y="21016"/>
                  </a:cubicBezTo>
                  <a:cubicBezTo>
                    <a:pt x="15178" y="21016"/>
                    <a:pt x="15178" y="20432"/>
                    <a:pt x="15178" y="19849"/>
                  </a:cubicBezTo>
                  <a:cubicBezTo>
                    <a:pt x="15178" y="19265"/>
                    <a:pt x="15762" y="18097"/>
                    <a:pt x="15762" y="18097"/>
                  </a:cubicBezTo>
                  <a:cubicBezTo>
                    <a:pt x="16346" y="18097"/>
                    <a:pt x="16930" y="18097"/>
                    <a:pt x="16930" y="18681"/>
                  </a:cubicBezTo>
                  <a:cubicBezTo>
                    <a:pt x="17514" y="18681"/>
                    <a:pt x="18681" y="18681"/>
                    <a:pt x="18681" y="18097"/>
                  </a:cubicBezTo>
                  <a:cubicBezTo>
                    <a:pt x="19265" y="17514"/>
                    <a:pt x="19849" y="16346"/>
                    <a:pt x="19265" y="16346"/>
                  </a:cubicBezTo>
                  <a:cubicBezTo>
                    <a:pt x="18681" y="15762"/>
                    <a:pt x="18681" y="14595"/>
                    <a:pt x="18681" y="14595"/>
                  </a:cubicBezTo>
                  <a:cubicBezTo>
                    <a:pt x="19265" y="14011"/>
                    <a:pt x="19849" y="14011"/>
                    <a:pt x="20432" y="14011"/>
                  </a:cubicBezTo>
                  <a:cubicBezTo>
                    <a:pt x="21016" y="14011"/>
                    <a:pt x="21600" y="14011"/>
                    <a:pt x="21600" y="12843"/>
                  </a:cubicBezTo>
                  <a:cubicBezTo>
                    <a:pt x="21600" y="12259"/>
                    <a:pt x="21600" y="11676"/>
                    <a:pt x="21016" y="11092"/>
                  </a:cubicBezTo>
                  <a:cubicBezTo>
                    <a:pt x="20432" y="11092"/>
                    <a:pt x="19849" y="10508"/>
                    <a:pt x="19849" y="9924"/>
                  </a:cubicBezTo>
                  <a:cubicBezTo>
                    <a:pt x="19849" y="9341"/>
                    <a:pt x="20432" y="9341"/>
                    <a:pt x="20432" y="8757"/>
                  </a:cubicBezTo>
                  <a:cubicBezTo>
                    <a:pt x="21016" y="8757"/>
                    <a:pt x="21600" y="8173"/>
                    <a:pt x="21016" y="7005"/>
                  </a:cubicBezTo>
                  <a:cubicBezTo>
                    <a:pt x="21016" y="6422"/>
                    <a:pt x="20432" y="5838"/>
                    <a:pt x="19849" y="6422"/>
                  </a:cubicBezTo>
                  <a:cubicBezTo>
                    <a:pt x="19265" y="6422"/>
                    <a:pt x="18097" y="5838"/>
                    <a:pt x="18097" y="5254"/>
                  </a:cubicBezTo>
                  <a:cubicBezTo>
                    <a:pt x="18097" y="5254"/>
                    <a:pt x="18097" y="4670"/>
                    <a:pt x="18681" y="4086"/>
                  </a:cubicBezTo>
                  <a:cubicBezTo>
                    <a:pt x="18681" y="4086"/>
                    <a:pt x="18681" y="2919"/>
                    <a:pt x="18097" y="2335"/>
                  </a:cubicBezTo>
                  <a:cubicBezTo>
                    <a:pt x="17514" y="1751"/>
                    <a:pt x="16930" y="1751"/>
                    <a:pt x="16346" y="2335"/>
                  </a:cubicBezTo>
                  <a:cubicBezTo>
                    <a:pt x="15762" y="2919"/>
                    <a:pt x="15178" y="2919"/>
                    <a:pt x="14595" y="2335"/>
                  </a:cubicBezTo>
                  <a:cubicBezTo>
                    <a:pt x="14595" y="2335"/>
                    <a:pt x="14011" y="1751"/>
                    <a:pt x="14595" y="1168"/>
                  </a:cubicBezTo>
                  <a:cubicBezTo>
                    <a:pt x="14595" y="584"/>
                    <a:pt x="14011" y="0"/>
                    <a:pt x="12843" y="0"/>
                  </a:cubicBezTo>
                  <a:cubicBezTo>
                    <a:pt x="12259" y="0"/>
                    <a:pt x="11676" y="0"/>
                    <a:pt x="11676" y="584"/>
                  </a:cubicBezTo>
                  <a:cubicBezTo>
                    <a:pt x="11092" y="1168"/>
                    <a:pt x="10508" y="1751"/>
                    <a:pt x="9924" y="1751"/>
                  </a:cubicBezTo>
                  <a:cubicBezTo>
                    <a:pt x="9924" y="1751"/>
                    <a:pt x="9341" y="1168"/>
                    <a:pt x="9341" y="584"/>
                  </a:cubicBezTo>
                  <a:cubicBezTo>
                    <a:pt x="8757" y="0"/>
                    <a:pt x="8173" y="0"/>
                    <a:pt x="7589" y="0"/>
                  </a:cubicBezTo>
                  <a:cubicBezTo>
                    <a:pt x="6422" y="584"/>
                    <a:pt x="6422" y="1168"/>
                    <a:pt x="6422" y="1751"/>
                  </a:cubicBezTo>
                  <a:cubicBezTo>
                    <a:pt x="6422" y="2335"/>
                    <a:pt x="5838" y="2919"/>
                    <a:pt x="5838" y="3503"/>
                  </a:cubicBezTo>
                  <a:cubicBezTo>
                    <a:pt x="5254" y="3503"/>
                    <a:pt x="4670" y="3503"/>
                    <a:pt x="4670" y="2919"/>
                  </a:cubicBezTo>
                  <a:cubicBezTo>
                    <a:pt x="4086" y="2335"/>
                    <a:pt x="2919" y="2919"/>
                    <a:pt x="2919" y="3503"/>
                  </a:cubicBezTo>
                  <a:cubicBezTo>
                    <a:pt x="2335" y="4086"/>
                    <a:pt x="1751" y="4670"/>
                    <a:pt x="2335" y="5254"/>
                  </a:cubicBezTo>
                  <a:close/>
                  <a:moveTo>
                    <a:pt x="8757" y="4670"/>
                  </a:moveTo>
                  <a:cubicBezTo>
                    <a:pt x="12259" y="3503"/>
                    <a:pt x="15762" y="5254"/>
                    <a:pt x="16930" y="8757"/>
                  </a:cubicBezTo>
                  <a:cubicBezTo>
                    <a:pt x="18097" y="12259"/>
                    <a:pt x="15762" y="15762"/>
                    <a:pt x="12843" y="16930"/>
                  </a:cubicBezTo>
                  <a:cubicBezTo>
                    <a:pt x="9341" y="17514"/>
                    <a:pt x="5838" y="15762"/>
                    <a:pt x="4670" y="12843"/>
                  </a:cubicBezTo>
                  <a:cubicBezTo>
                    <a:pt x="3503" y="9341"/>
                    <a:pt x="5838" y="5838"/>
                    <a:pt x="8757" y="467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sp>
          <p:nvSpPr>
            <p:cNvPr id="777" name="Freeform 303"/>
            <p:cNvSpPr/>
            <p:nvPr/>
          </p:nvSpPr>
          <p:spPr>
            <a:xfrm>
              <a:off x="0" y="134052"/>
              <a:ext cx="105108" cy="100539"/>
            </a:xfrm>
            <a:custGeom>
              <a:avLst/>
              <a:gdLst/>
              <a:ahLst/>
              <a:cxnLst>
                <a:cxn ang="0">
                  <a:pos x="wd2" y="hd2"/>
                </a:cxn>
                <a:cxn ang="5400000">
                  <a:pos x="wd2" y="hd2"/>
                </a:cxn>
                <a:cxn ang="10800000">
                  <a:pos x="wd2" y="hd2"/>
                </a:cxn>
                <a:cxn ang="16200000">
                  <a:pos x="wd2" y="hd2"/>
                </a:cxn>
              </a:cxnLst>
              <a:rect l="0" t="0" r="r" b="b"/>
              <a:pathLst>
                <a:path w="21600" h="21600" extrusionOk="0">
                  <a:moveTo>
                    <a:pt x="2234" y="5400"/>
                  </a:moveTo>
                  <a:cubicBezTo>
                    <a:pt x="2979" y="5400"/>
                    <a:pt x="2979" y="6943"/>
                    <a:pt x="2979" y="6943"/>
                  </a:cubicBezTo>
                  <a:cubicBezTo>
                    <a:pt x="2979" y="6943"/>
                    <a:pt x="2234" y="7714"/>
                    <a:pt x="1490" y="6943"/>
                  </a:cubicBezTo>
                  <a:cubicBezTo>
                    <a:pt x="745" y="6943"/>
                    <a:pt x="0" y="7714"/>
                    <a:pt x="0" y="8486"/>
                  </a:cubicBezTo>
                  <a:cubicBezTo>
                    <a:pt x="0" y="9257"/>
                    <a:pt x="0" y="10029"/>
                    <a:pt x="745" y="10029"/>
                  </a:cubicBezTo>
                  <a:cubicBezTo>
                    <a:pt x="1490" y="10029"/>
                    <a:pt x="2234" y="11571"/>
                    <a:pt x="2234" y="11571"/>
                  </a:cubicBezTo>
                  <a:cubicBezTo>
                    <a:pt x="2234" y="12343"/>
                    <a:pt x="1490" y="12343"/>
                    <a:pt x="745" y="12343"/>
                  </a:cubicBezTo>
                  <a:cubicBezTo>
                    <a:pt x="745" y="13114"/>
                    <a:pt x="0" y="13886"/>
                    <a:pt x="745" y="14657"/>
                  </a:cubicBezTo>
                  <a:cubicBezTo>
                    <a:pt x="745" y="15429"/>
                    <a:pt x="1490" y="15429"/>
                    <a:pt x="2234" y="15429"/>
                  </a:cubicBezTo>
                  <a:cubicBezTo>
                    <a:pt x="2234" y="15429"/>
                    <a:pt x="2979" y="15429"/>
                    <a:pt x="2979" y="15429"/>
                  </a:cubicBezTo>
                  <a:cubicBezTo>
                    <a:pt x="2979" y="16200"/>
                    <a:pt x="3724" y="16971"/>
                    <a:pt x="2979" y="17743"/>
                  </a:cubicBezTo>
                  <a:cubicBezTo>
                    <a:pt x="2979" y="17743"/>
                    <a:pt x="2979" y="18514"/>
                    <a:pt x="3724" y="19286"/>
                  </a:cubicBezTo>
                  <a:cubicBezTo>
                    <a:pt x="3724" y="20057"/>
                    <a:pt x="5214" y="20057"/>
                    <a:pt x="5214" y="19286"/>
                  </a:cubicBezTo>
                  <a:cubicBezTo>
                    <a:pt x="5959" y="19286"/>
                    <a:pt x="6703" y="19286"/>
                    <a:pt x="6703" y="19286"/>
                  </a:cubicBezTo>
                  <a:cubicBezTo>
                    <a:pt x="7448" y="19286"/>
                    <a:pt x="7448" y="20057"/>
                    <a:pt x="7448" y="20829"/>
                  </a:cubicBezTo>
                  <a:cubicBezTo>
                    <a:pt x="7448" y="20829"/>
                    <a:pt x="7448" y="21600"/>
                    <a:pt x="8193" y="21600"/>
                  </a:cubicBezTo>
                  <a:cubicBezTo>
                    <a:pt x="8938" y="21600"/>
                    <a:pt x="9683" y="21600"/>
                    <a:pt x="9683" y="20829"/>
                  </a:cubicBezTo>
                  <a:cubicBezTo>
                    <a:pt x="10428" y="20829"/>
                    <a:pt x="11172" y="20057"/>
                    <a:pt x="11172" y="20057"/>
                  </a:cubicBezTo>
                  <a:cubicBezTo>
                    <a:pt x="11917" y="20057"/>
                    <a:pt x="11917" y="20057"/>
                    <a:pt x="12662" y="20829"/>
                  </a:cubicBezTo>
                  <a:cubicBezTo>
                    <a:pt x="12662" y="21600"/>
                    <a:pt x="13407" y="21600"/>
                    <a:pt x="14152" y="21600"/>
                  </a:cubicBezTo>
                  <a:cubicBezTo>
                    <a:pt x="14897" y="21600"/>
                    <a:pt x="14897" y="20829"/>
                    <a:pt x="14897" y="20057"/>
                  </a:cubicBezTo>
                  <a:cubicBezTo>
                    <a:pt x="14897" y="19286"/>
                    <a:pt x="15641" y="18514"/>
                    <a:pt x="15641" y="18514"/>
                  </a:cubicBezTo>
                  <a:cubicBezTo>
                    <a:pt x="15641" y="18514"/>
                    <a:pt x="16386" y="18514"/>
                    <a:pt x="17131" y="18514"/>
                  </a:cubicBezTo>
                  <a:cubicBezTo>
                    <a:pt x="17131" y="19286"/>
                    <a:pt x="17876" y="19286"/>
                    <a:pt x="18621" y="18514"/>
                  </a:cubicBezTo>
                  <a:cubicBezTo>
                    <a:pt x="19366" y="17743"/>
                    <a:pt x="19366" y="16971"/>
                    <a:pt x="18621" y="16200"/>
                  </a:cubicBezTo>
                  <a:cubicBezTo>
                    <a:pt x="18621" y="16200"/>
                    <a:pt x="18621" y="15429"/>
                    <a:pt x="18621" y="14657"/>
                  </a:cubicBezTo>
                  <a:cubicBezTo>
                    <a:pt x="18621" y="14657"/>
                    <a:pt x="19366" y="14657"/>
                    <a:pt x="20110" y="14657"/>
                  </a:cubicBezTo>
                  <a:cubicBezTo>
                    <a:pt x="20855" y="14657"/>
                    <a:pt x="20855" y="13886"/>
                    <a:pt x="21600" y="13114"/>
                  </a:cubicBezTo>
                  <a:cubicBezTo>
                    <a:pt x="21600" y="12343"/>
                    <a:pt x="20855" y="11571"/>
                    <a:pt x="20855" y="11571"/>
                  </a:cubicBezTo>
                  <a:cubicBezTo>
                    <a:pt x="20110" y="11571"/>
                    <a:pt x="19366" y="10800"/>
                    <a:pt x="19366" y="10029"/>
                  </a:cubicBezTo>
                  <a:cubicBezTo>
                    <a:pt x="19366" y="10029"/>
                    <a:pt x="20110" y="9257"/>
                    <a:pt x="20110" y="9257"/>
                  </a:cubicBezTo>
                  <a:cubicBezTo>
                    <a:pt x="20855" y="9257"/>
                    <a:pt x="20855" y="8486"/>
                    <a:pt x="20855" y="7714"/>
                  </a:cubicBezTo>
                  <a:cubicBezTo>
                    <a:pt x="20855" y="6943"/>
                    <a:pt x="20110" y="6171"/>
                    <a:pt x="19366" y="6171"/>
                  </a:cubicBezTo>
                  <a:cubicBezTo>
                    <a:pt x="19366" y="6943"/>
                    <a:pt x="17876" y="6171"/>
                    <a:pt x="17876" y="5400"/>
                  </a:cubicBezTo>
                  <a:cubicBezTo>
                    <a:pt x="17876" y="5400"/>
                    <a:pt x="17876" y="4629"/>
                    <a:pt x="18621" y="4629"/>
                  </a:cubicBezTo>
                  <a:cubicBezTo>
                    <a:pt x="18621" y="3857"/>
                    <a:pt x="18621" y="3086"/>
                    <a:pt x="17876" y="2314"/>
                  </a:cubicBezTo>
                  <a:cubicBezTo>
                    <a:pt x="17131" y="2314"/>
                    <a:pt x="16386" y="2314"/>
                    <a:pt x="16386" y="2314"/>
                  </a:cubicBezTo>
                  <a:cubicBezTo>
                    <a:pt x="15641" y="3086"/>
                    <a:pt x="14897" y="3086"/>
                    <a:pt x="14152" y="2314"/>
                  </a:cubicBezTo>
                  <a:cubicBezTo>
                    <a:pt x="14152" y="2314"/>
                    <a:pt x="14152" y="1543"/>
                    <a:pt x="14152" y="1543"/>
                  </a:cubicBezTo>
                  <a:cubicBezTo>
                    <a:pt x="14152" y="771"/>
                    <a:pt x="13407" y="0"/>
                    <a:pt x="12662" y="0"/>
                  </a:cubicBezTo>
                  <a:cubicBezTo>
                    <a:pt x="11917" y="0"/>
                    <a:pt x="11172" y="0"/>
                    <a:pt x="11172" y="771"/>
                  </a:cubicBezTo>
                  <a:cubicBezTo>
                    <a:pt x="11172" y="1543"/>
                    <a:pt x="10428" y="1543"/>
                    <a:pt x="9683" y="1543"/>
                  </a:cubicBezTo>
                  <a:cubicBezTo>
                    <a:pt x="9683" y="1543"/>
                    <a:pt x="8938" y="1543"/>
                    <a:pt x="8938" y="771"/>
                  </a:cubicBezTo>
                  <a:cubicBezTo>
                    <a:pt x="8938" y="0"/>
                    <a:pt x="8193" y="0"/>
                    <a:pt x="7448" y="0"/>
                  </a:cubicBezTo>
                  <a:cubicBezTo>
                    <a:pt x="6703" y="771"/>
                    <a:pt x="5959" y="1543"/>
                    <a:pt x="6703" y="1543"/>
                  </a:cubicBezTo>
                  <a:cubicBezTo>
                    <a:pt x="6703" y="2314"/>
                    <a:pt x="5959" y="3086"/>
                    <a:pt x="5959" y="3086"/>
                  </a:cubicBezTo>
                  <a:cubicBezTo>
                    <a:pt x="5214" y="3857"/>
                    <a:pt x="5214" y="3086"/>
                    <a:pt x="4469" y="3086"/>
                  </a:cubicBezTo>
                  <a:cubicBezTo>
                    <a:pt x="3724" y="2314"/>
                    <a:pt x="2979" y="3086"/>
                    <a:pt x="2979" y="3086"/>
                  </a:cubicBezTo>
                  <a:cubicBezTo>
                    <a:pt x="2234" y="3857"/>
                    <a:pt x="2234" y="4629"/>
                    <a:pt x="2234" y="5400"/>
                  </a:cubicBezTo>
                  <a:close/>
                  <a:moveTo>
                    <a:pt x="8938" y="4629"/>
                  </a:moveTo>
                  <a:cubicBezTo>
                    <a:pt x="11917" y="3857"/>
                    <a:pt x="15641" y="5400"/>
                    <a:pt x="16386" y="9257"/>
                  </a:cubicBezTo>
                  <a:cubicBezTo>
                    <a:pt x="17876" y="12343"/>
                    <a:pt x="15641" y="16200"/>
                    <a:pt x="12662" y="16971"/>
                  </a:cubicBezTo>
                  <a:cubicBezTo>
                    <a:pt x="9683" y="17743"/>
                    <a:pt x="5959" y="16200"/>
                    <a:pt x="4469" y="13114"/>
                  </a:cubicBezTo>
                  <a:cubicBezTo>
                    <a:pt x="3724" y="9257"/>
                    <a:pt x="5214" y="6171"/>
                    <a:pt x="8938" y="4629"/>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grpSp>
      <p:sp>
        <p:nvSpPr>
          <p:cNvPr id="779" name="Rectangle 3"/>
          <p:cNvSpPr/>
          <p:nvPr/>
        </p:nvSpPr>
        <p:spPr>
          <a:xfrm>
            <a:off x="6700511" y="4061859"/>
            <a:ext cx="1163265" cy="408933"/>
          </a:xfrm>
          <a:prstGeom prst="rect">
            <a:avLst/>
          </a:prstGeom>
          <a:solidFill>
            <a:srgbClr val="46CEAE">
              <a:alpha val="63922"/>
            </a:srgbClr>
          </a:solidFill>
          <a:ln w="12700">
            <a:miter lim="400000"/>
          </a:ln>
        </p:spPr>
        <p:txBody>
          <a:bodyPr lIns="45719" rIns="45719" anchor="ctr"/>
          <a:lstStyle/>
          <a:p>
            <a:pPr algn="ctr">
              <a:defRPr sz="3200">
                <a:solidFill>
                  <a:srgbClr val="FFFFFF"/>
                </a:solidFill>
              </a:defRPr>
            </a:pPr>
          </a:p>
        </p:txBody>
      </p:sp>
      <p:sp>
        <p:nvSpPr>
          <p:cNvPr id="780" name="矩形 17"/>
          <p:cNvSpPr txBox="1"/>
          <p:nvPr/>
        </p:nvSpPr>
        <p:spPr>
          <a:xfrm>
            <a:off x="6524878" y="4073736"/>
            <a:ext cx="1515597" cy="408933"/>
          </a:xfrm>
          <a:prstGeom prst="rect">
            <a:avLst/>
          </a:prstGeom>
          <a:ln w="12700">
            <a:miter lim="400000"/>
          </a:ln>
        </p:spPr>
        <p:txBody>
          <a:bodyPr lIns="45715" tIns="45715" rIns="45715" bIns="45715">
            <a:spAutoFit/>
          </a:bodyPr>
          <a:lstStyle>
            <a:lvl1pPr algn="ctr">
              <a:defRPr b="1">
                <a:solidFill>
                  <a:srgbClr val="FFFFFF"/>
                </a:solidFill>
                <a:latin typeface="微软雅黑"/>
                <a:ea typeface="微软雅黑"/>
                <a:cs typeface="微软雅黑"/>
                <a:sym typeface="微软雅黑"/>
              </a:defRPr>
            </a:lvl1pPr>
          </a:lstStyle>
          <a:p>
            <a:r>
              <a:t>知识库</a:t>
            </a:r>
          </a:p>
        </p:txBody>
      </p:sp>
      <p:sp>
        <p:nvSpPr>
          <p:cNvPr id="781" name="Rectangle 3"/>
          <p:cNvSpPr/>
          <p:nvPr/>
        </p:nvSpPr>
        <p:spPr>
          <a:xfrm>
            <a:off x="6701044" y="4795562"/>
            <a:ext cx="1163265" cy="408933"/>
          </a:xfrm>
          <a:prstGeom prst="rect">
            <a:avLst/>
          </a:prstGeom>
          <a:solidFill>
            <a:srgbClr val="46CEAE">
              <a:alpha val="63922"/>
            </a:srgbClr>
          </a:solidFill>
          <a:ln w="12700">
            <a:miter lim="400000"/>
          </a:ln>
        </p:spPr>
        <p:txBody>
          <a:bodyPr lIns="45719" rIns="45719" anchor="ctr"/>
          <a:lstStyle/>
          <a:p>
            <a:pPr algn="ctr">
              <a:defRPr sz="3200">
                <a:solidFill>
                  <a:srgbClr val="FFFFFF"/>
                </a:solidFill>
              </a:defRPr>
            </a:pPr>
          </a:p>
        </p:txBody>
      </p:sp>
      <p:sp>
        <p:nvSpPr>
          <p:cNvPr id="782" name="矩形 17"/>
          <p:cNvSpPr txBox="1"/>
          <p:nvPr/>
        </p:nvSpPr>
        <p:spPr>
          <a:xfrm>
            <a:off x="6524878" y="4814785"/>
            <a:ext cx="1515597" cy="408933"/>
          </a:xfrm>
          <a:prstGeom prst="rect">
            <a:avLst/>
          </a:prstGeom>
          <a:ln w="12700">
            <a:miter lim="400000"/>
          </a:ln>
        </p:spPr>
        <p:txBody>
          <a:bodyPr lIns="45715" tIns="45715" rIns="45715" bIns="45715">
            <a:spAutoFit/>
          </a:bodyPr>
          <a:lstStyle>
            <a:lvl1pPr algn="ctr">
              <a:defRPr b="1">
                <a:solidFill>
                  <a:srgbClr val="FFFFFF"/>
                </a:solidFill>
                <a:latin typeface="微软雅黑"/>
                <a:ea typeface="微软雅黑"/>
                <a:cs typeface="微软雅黑"/>
                <a:sym typeface="微软雅黑"/>
              </a:defRPr>
            </a:lvl1pPr>
          </a:lstStyle>
          <a:p>
            <a:r>
              <a:t>模糊推理</a:t>
            </a:r>
          </a:p>
        </p:txBody>
      </p:sp>
      <p:pic>
        <p:nvPicPr>
          <p:cNvPr id="783" name="截屏2020-02-16下午8.25.15.png" descr="截屏2020-02-16下午8.25.15.png"/>
          <p:cNvPicPr>
            <a:picLocks noChangeAspect="1"/>
          </p:cNvPicPr>
          <p:nvPr/>
        </p:nvPicPr>
        <p:blipFill>
          <a:blip r:embed="rId1"/>
          <a:stretch>
            <a:fillRect/>
          </a:stretch>
        </p:blipFill>
        <p:spPr>
          <a:xfrm>
            <a:off x="330668" y="3209415"/>
            <a:ext cx="5975437" cy="2770912"/>
          </a:xfrm>
          <a:prstGeom prst="rect">
            <a:avLst/>
          </a:prstGeom>
          <a:ln w="12700">
            <a:miter lim="400000"/>
            <a:headEnd/>
            <a:tailEnd/>
          </a:ln>
        </p:spPr>
      </p:pic>
      <p:sp>
        <p:nvSpPr>
          <p:cNvPr id="784" name="矩形 47"/>
          <p:cNvSpPr txBox="1"/>
          <p:nvPr/>
        </p:nvSpPr>
        <p:spPr>
          <a:xfrm>
            <a:off x="7900574" y="5325181"/>
            <a:ext cx="3666754" cy="955033"/>
          </a:xfrm>
          <a:prstGeom prst="rect">
            <a:avLst/>
          </a:prstGeom>
          <a:ln w="12700">
            <a:miter lim="400000"/>
          </a:ln>
        </p:spPr>
        <p:txBody>
          <a:bodyPr lIns="45715" tIns="45715" rIns="45715" bIns="45715">
            <a:spAutoFit/>
          </a:bodyPr>
          <a:lstStyle>
            <a:lvl1pPr>
              <a:lnSpc>
                <a:spcPct val="120000"/>
              </a:lnSpc>
              <a:defRPr sz="1400">
                <a:solidFill>
                  <a:srgbClr val="595959"/>
                </a:solidFill>
                <a:latin typeface="微软雅黑"/>
                <a:ea typeface="微软雅黑"/>
                <a:cs typeface="微软雅黑"/>
                <a:sym typeface="微软雅黑"/>
              </a:defRPr>
            </a:lvl1pPr>
          </a:lstStyle>
          <a:p>
            <a:r>
              <a:t>通过模糊化控制器得到的最终输出结果是被特殊处理的模糊对象，需要按照特定的清晰化算法求出正确的控制变量输出值。</a:t>
            </a:r>
          </a:p>
        </p:txBody>
      </p:sp>
      <p:sp>
        <p:nvSpPr>
          <p:cNvPr id="785" name="Rectangle 3"/>
          <p:cNvSpPr/>
          <p:nvPr/>
        </p:nvSpPr>
        <p:spPr>
          <a:xfrm>
            <a:off x="6701044" y="5480756"/>
            <a:ext cx="1163265" cy="408932"/>
          </a:xfrm>
          <a:prstGeom prst="rect">
            <a:avLst/>
          </a:prstGeom>
          <a:solidFill>
            <a:srgbClr val="46CEAE">
              <a:alpha val="63922"/>
            </a:srgbClr>
          </a:solidFill>
          <a:ln w="12700">
            <a:miter lim="400000"/>
          </a:ln>
        </p:spPr>
        <p:txBody>
          <a:bodyPr lIns="45719" rIns="45719" anchor="ctr"/>
          <a:lstStyle/>
          <a:p>
            <a:pPr algn="ctr">
              <a:defRPr sz="3200">
                <a:solidFill>
                  <a:srgbClr val="FFFFFF"/>
                </a:solidFill>
              </a:defRPr>
            </a:pPr>
          </a:p>
        </p:txBody>
      </p:sp>
      <p:sp>
        <p:nvSpPr>
          <p:cNvPr id="786" name="矩形 17"/>
          <p:cNvSpPr txBox="1"/>
          <p:nvPr/>
        </p:nvSpPr>
        <p:spPr>
          <a:xfrm>
            <a:off x="6524878" y="5499978"/>
            <a:ext cx="1515597" cy="408933"/>
          </a:xfrm>
          <a:prstGeom prst="rect">
            <a:avLst/>
          </a:prstGeom>
          <a:ln w="12700">
            <a:miter lim="400000"/>
          </a:ln>
        </p:spPr>
        <p:txBody>
          <a:bodyPr lIns="45715" tIns="45715" rIns="45715" bIns="45715">
            <a:spAutoFit/>
          </a:bodyPr>
          <a:lstStyle>
            <a:lvl1pPr algn="ctr">
              <a:defRPr b="1">
                <a:solidFill>
                  <a:srgbClr val="FFFFFF"/>
                </a:solidFill>
                <a:latin typeface="微软雅黑"/>
                <a:ea typeface="微软雅黑"/>
                <a:cs typeface="微软雅黑"/>
                <a:sym typeface="微软雅黑"/>
              </a:defRPr>
            </a:lvl1pPr>
          </a:lstStyle>
          <a:p>
            <a:r>
              <a:t>清晰化</a:t>
            </a:r>
          </a:p>
        </p:txBody>
      </p:sp>
    </p:spTree>
  </p:cSld>
  <p:clrMapOvr>
    <a:masterClrMapping/>
  </p:clrMapOvr>
  <mc:AlternateContent xmlns:mc="http://schemas.openxmlformats.org/markup-compatibility/2006">
    <mc:Choice xmlns:p14="http://schemas.microsoft.com/office/powerpoint/2010/main" Requires="p14">
      <p:transition spd="slow" p14:dur="1200" advClick="0" advTm="3000">
        <p14:flip dir="r"/>
      </p:transition>
    </mc:Choice>
    <mc:Fallback>
      <p:transition spd="slow" advClick="0" advTm="3000">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1" nodeType="afterEffect">
                                  <p:stCondLst>
                                    <p:cond delay="0"/>
                                  </p:stCondLst>
                                  <p:iterate type="el">
                                    <p:tmAbs val="0"/>
                                  </p:iterate>
                                  <p:childTnLst>
                                    <p:set>
                                      <p:cBhvr>
                                        <p:cTn id="6" dur="indefinite" fill="hold"/>
                                        <p:tgtEl>
                                          <p:spTgt spid="760"/>
                                        </p:tgtEl>
                                        <p:attrNameLst>
                                          <p:attrName>style.visibility</p:attrName>
                                        </p:attrNameLst>
                                      </p:cBhvr>
                                      <p:to>
                                        <p:strVal val="visible"/>
                                      </p:to>
                                    </p:set>
                                    <p:animEffect transition="in" filter="wipe(right)">
                                      <p:cBhvr>
                                        <p:cTn id="7" dur="500"/>
                                        <p:tgtEl>
                                          <p:spTgt spid="760"/>
                                        </p:tgtEl>
                                      </p:cBhvr>
                                    </p:animEffect>
                                  </p:childTnLst>
                                </p:cTn>
                              </p:par>
                            </p:childTnLst>
                          </p:cTn>
                        </p:par>
                        <p:par>
                          <p:cTn id="8" fill="hold">
                            <p:stCondLst>
                              <p:cond delay="500"/>
                            </p:stCondLst>
                            <p:childTnLst>
                              <p:par>
                                <p:cTn id="9" presetID="9" presetClass="entr" presetSubtype="0" fill="hold" grpId="2" nodeType="afterEffect">
                                  <p:stCondLst>
                                    <p:cond delay="500"/>
                                  </p:stCondLst>
                                  <p:iterate type="el">
                                    <p:tmAbs val="0"/>
                                  </p:iterate>
                                  <p:childTnLst>
                                    <p:set>
                                      <p:cBhvr>
                                        <p:cTn id="10" dur="indefinite" fill="hold"/>
                                        <p:tgtEl>
                                          <p:spTgt spid="761"/>
                                        </p:tgtEl>
                                        <p:attrNameLst>
                                          <p:attrName>style.visibility</p:attrName>
                                        </p:attrNameLst>
                                      </p:cBhvr>
                                      <p:to>
                                        <p:strVal val="visible"/>
                                      </p:to>
                                    </p:set>
                                    <p:animEffect transition="in" filter="dissolve">
                                      <p:cBhvr>
                                        <p:cTn id="11" dur="400"/>
                                        <p:tgtEl>
                                          <p:spTgt spid="761"/>
                                        </p:tgtEl>
                                      </p:cBhvr>
                                    </p:animEffect>
                                  </p:childTnLst>
                                </p:cTn>
                              </p:par>
                            </p:childTnLst>
                          </p:cTn>
                        </p:par>
                        <p:par>
                          <p:cTn id="12" fill="hold">
                            <p:stCondLst>
                              <p:cond delay="1400"/>
                            </p:stCondLst>
                            <p:childTnLst>
                              <p:par>
                                <p:cTn id="13" presetID="9" presetClass="entr" presetSubtype="0" fill="hold" grpId="3" nodeType="afterEffect">
                                  <p:stCondLst>
                                    <p:cond delay="500"/>
                                  </p:stCondLst>
                                  <p:iterate type="el">
                                    <p:tmAbs val="0"/>
                                  </p:iterate>
                                  <p:childTnLst>
                                    <p:set>
                                      <p:cBhvr>
                                        <p:cTn id="14" dur="indefinite" fill="hold"/>
                                        <p:tgtEl>
                                          <p:spTgt spid="762"/>
                                        </p:tgtEl>
                                        <p:attrNameLst>
                                          <p:attrName>style.visibility</p:attrName>
                                        </p:attrNameLst>
                                      </p:cBhvr>
                                      <p:to>
                                        <p:strVal val="visible"/>
                                      </p:to>
                                    </p:set>
                                    <p:animEffect transition="in" filter="dissolve">
                                      <p:cBhvr>
                                        <p:cTn id="15" dur="400"/>
                                        <p:tgtEl>
                                          <p:spTgt spid="762"/>
                                        </p:tgtEl>
                                      </p:cBhvr>
                                    </p:animEffect>
                                  </p:childTnLst>
                                </p:cTn>
                              </p:par>
                            </p:childTnLst>
                          </p:cTn>
                        </p:par>
                        <p:par>
                          <p:cTn id="16" fill="hold">
                            <p:stCondLst>
                              <p:cond delay="2300"/>
                            </p:stCondLst>
                            <p:childTnLst>
                              <p:par>
                                <p:cTn id="17" presetID="9" presetClass="entr" presetSubtype="0" fill="hold" grpId="4" nodeType="afterEffect">
                                  <p:stCondLst>
                                    <p:cond delay="500"/>
                                  </p:stCondLst>
                                  <p:iterate type="el">
                                    <p:tmAbs val="0"/>
                                  </p:iterate>
                                  <p:childTnLst>
                                    <p:set>
                                      <p:cBhvr>
                                        <p:cTn id="18" dur="indefinite" fill="hold"/>
                                        <p:tgtEl>
                                          <p:spTgt spid="763"/>
                                        </p:tgtEl>
                                        <p:attrNameLst>
                                          <p:attrName>style.visibility</p:attrName>
                                        </p:attrNameLst>
                                      </p:cBhvr>
                                      <p:to>
                                        <p:strVal val="visible"/>
                                      </p:to>
                                    </p:set>
                                    <p:animEffect transition="in" filter="dissolve">
                                      <p:cBhvr>
                                        <p:cTn id="19" dur="400"/>
                                        <p:tgtEl>
                                          <p:spTgt spid="763"/>
                                        </p:tgtEl>
                                      </p:cBhvr>
                                    </p:animEffect>
                                  </p:childTnLst>
                                </p:cTn>
                              </p:par>
                            </p:childTnLst>
                          </p:cTn>
                        </p:par>
                        <p:par>
                          <p:cTn id="20" fill="hold">
                            <p:stCondLst>
                              <p:cond delay="3199"/>
                            </p:stCondLst>
                            <p:childTnLst>
                              <p:par>
                                <p:cTn id="21" presetID="9" presetClass="entr" presetSubtype="0" fill="hold" grpId="5" nodeType="afterEffect">
                                  <p:stCondLst>
                                    <p:cond delay="500"/>
                                  </p:stCondLst>
                                  <p:iterate type="el">
                                    <p:tmAbs val="0"/>
                                  </p:iterate>
                                  <p:childTnLst>
                                    <p:set>
                                      <p:cBhvr>
                                        <p:cTn id="22" dur="indefinite" fill="hold"/>
                                        <p:tgtEl>
                                          <p:spTgt spid="764"/>
                                        </p:tgtEl>
                                        <p:attrNameLst>
                                          <p:attrName>style.visibility</p:attrName>
                                        </p:attrNameLst>
                                      </p:cBhvr>
                                      <p:to>
                                        <p:strVal val="visible"/>
                                      </p:to>
                                    </p:set>
                                    <p:animEffect transition="in" filter="dissolve">
                                      <p:cBhvr>
                                        <p:cTn id="23" dur="400"/>
                                        <p:tgtEl>
                                          <p:spTgt spid="764"/>
                                        </p:tgtEl>
                                      </p:cBhvr>
                                    </p:animEffect>
                                  </p:childTnLst>
                                </p:cTn>
                              </p:par>
                            </p:childTnLst>
                          </p:cTn>
                        </p:par>
                        <p:par>
                          <p:cTn id="24" fill="hold">
                            <p:stCondLst>
                              <p:cond delay="4100"/>
                            </p:stCondLst>
                            <p:childTnLst>
                              <p:par>
                                <p:cTn id="25" presetID="1" presetClass="entr" presetSubtype="0" fill="hold" grpId="6" nodeType="afterEffect">
                                  <p:stCondLst>
                                    <p:cond delay="0"/>
                                  </p:stCondLst>
                                  <p:iterate type="el">
                                    <p:tmAbs val="0"/>
                                  </p:iterate>
                                  <p:childTnLst>
                                    <p:set>
                                      <p:cBhvr>
                                        <p:cTn id="26" dur="indefinite" fill="hold"/>
                                        <p:tgtEl>
                                          <p:spTgt spid="765"/>
                                        </p:tgtEl>
                                        <p:attrNameLst>
                                          <p:attrName>style.visibility</p:attrName>
                                        </p:attrNameLst>
                                      </p:cBhvr>
                                      <p:to>
                                        <p:strVal val="visible"/>
                                      </p:to>
                                    </p:set>
                                  </p:childTnLst>
                                </p:cTn>
                              </p:par>
                            </p:childTnLst>
                          </p:cTn>
                        </p:par>
                        <p:par>
                          <p:cTn id="27" fill="hold">
                            <p:stCondLst>
                              <p:cond delay="4100"/>
                            </p:stCondLst>
                            <p:childTnLst>
                              <p:par>
                                <p:cTn id="28" presetID="1" presetClass="entr" presetSubtype="0" fill="hold" grpId="8" nodeType="afterEffect">
                                  <p:stCondLst>
                                    <p:cond delay="0"/>
                                  </p:stCondLst>
                                  <p:iterate type="el">
                                    <p:tmAbs val="0"/>
                                  </p:iterate>
                                  <p:childTnLst>
                                    <p:set>
                                      <p:cBhvr>
                                        <p:cTn id="29" dur="indefinite" fill="hold"/>
                                        <p:tgtEl>
                                          <p:spTgt spid="766"/>
                                        </p:tgtEl>
                                        <p:attrNameLst>
                                          <p:attrName>style.visibility</p:attrName>
                                        </p:attrNameLst>
                                      </p:cBhvr>
                                      <p:to>
                                        <p:strVal val="visible"/>
                                      </p:to>
                                    </p:set>
                                  </p:childTnLst>
                                </p:cTn>
                              </p:par>
                            </p:childTnLst>
                          </p:cTn>
                        </p:par>
                        <p:par>
                          <p:cTn id="30" fill="hold">
                            <p:stCondLst>
                              <p:cond delay="4100"/>
                            </p:stCondLst>
                            <p:childTnLst>
                              <p:par>
                                <p:cTn id="31" presetID="18" presetClass="entr" presetSubtype="3" fill="hold" grpId="10" nodeType="afterEffect">
                                  <p:stCondLst>
                                    <p:cond delay="0"/>
                                  </p:stCondLst>
                                  <p:iterate type="el">
                                    <p:tmAbs val="0"/>
                                  </p:iterate>
                                  <p:childTnLst>
                                    <p:set>
                                      <p:cBhvr>
                                        <p:cTn id="32" dur="indefinite" fill="hold"/>
                                        <p:tgtEl>
                                          <p:spTgt spid="767"/>
                                        </p:tgtEl>
                                        <p:attrNameLst>
                                          <p:attrName>style.visibility</p:attrName>
                                        </p:attrNameLst>
                                      </p:cBhvr>
                                      <p:to>
                                        <p:strVal val="visible"/>
                                      </p:to>
                                    </p:set>
                                    <p:animEffect transition="in" filter="strips(upRight)">
                                      <p:cBhvr>
                                        <p:cTn id="33" dur="500"/>
                                        <p:tgtEl>
                                          <p:spTgt spid="767"/>
                                        </p:tgtEl>
                                      </p:cBhvr>
                                    </p:animEffect>
                                  </p:childTnLst>
                                </p:cTn>
                              </p:par>
                            </p:childTnLst>
                          </p:cTn>
                        </p:par>
                        <p:par>
                          <p:cTn id="34" fill="hold">
                            <p:stCondLst>
                              <p:cond delay="4600"/>
                            </p:stCondLst>
                            <p:childTnLst>
                              <p:par>
                                <p:cTn id="35" presetID="9" presetClass="entr" presetSubtype="0" fill="hold" grpId="11" nodeType="afterEffect">
                                  <p:stCondLst>
                                    <p:cond delay="0"/>
                                  </p:stCondLst>
                                  <p:iterate type="el">
                                    <p:tmAbs val="0"/>
                                  </p:iterate>
                                  <p:childTnLst>
                                    <p:set>
                                      <p:cBhvr>
                                        <p:cTn id="36" dur="indefinite" fill="hold"/>
                                        <p:tgtEl>
                                          <p:spTgt spid="768"/>
                                        </p:tgtEl>
                                        <p:attrNameLst>
                                          <p:attrName>style.visibility</p:attrName>
                                        </p:attrNameLst>
                                      </p:cBhvr>
                                      <p:to>
                                        <p:strVal val="visible"/>
                                      </p:to>
                                    </p:set>
                                    <p:animEffect transition="in" filter="dissolve">
                                      <p:cBhvr>
                                        <p:cTn id="37" dur="1250"/>
                                        <p:tgtEl>
                                          <p:spTgt spid="768"/>
                                        </p:tgtEl>
                                      </p:cBhvr>
                                    </p:animEffect>
                                  </p:childTnLst>
                                </p:cTn>
                              </p:par>
                            </p:childTnLst>
                          </p:cTn>
                        </p:par>
                        <p:par>
                          <p:cTn id="38" fill="hold">
                            <p:stCondLst>
                              <p:cond delay="5850"/>
                            </p:stCondLst>
                            <p:childTnLst>
                              <p:par>
                                <p:cTn id="39" presetID="9" presetClass="entr" presetSubtype="0" fill="hold" grpId="12" nodeType="afterEffect">
                                  <p:stCondLst>
                                    <p:cond delay="500"/>
                                  </p:stCondLst>
                                  <p:iterate type="el">
                                    <p:tmAbs val="0"/>
                                  </p:iterate>
                                  <p:childTnLst>
                                    <p:set>
                                      <p:cBhvr>
                                        <p:cTn id="40" dur="indefinite" fill="hold"/>
                                        <p:tgtEl>
                                          <p:spTgt spid="780"/>
                                        </p:tgtEl>
                                        <p:attrNameLst>
                                          <p:attrName>style.visibility</p:attrName>
                                        </p:attrNameLst>
                                      </p:cBhvr>
                                      <p:to>
                                        <p:strVal val="visible"/>
                                      </p:to>
                                    </p:set>
                                    <p:animEffect transition="in" filter="dissolve">
                                      <p:cBhvr>
                                        <p:cTn id="41" dur="400"/>
                                        <p:tgtEl>
                                          <p:spTgt spid="780"/>
                                        </p:tgtEl>
                                      </p:cBhvr>
                                    </p:animEffect>
                                  </p:childTnLst>
                                </p:cTn>
                              </p:par>
                            </p:childTnLst>
                          </p:cTn>
                        </p:par>
                        <p:par>
                          <p:cTn id="42" fill="hold">
                            <p:stCondLst>
                              <p:cond delay="6750"/>
                            </p:stCondLst>
                            <p:childTnLst>
                              <p:par>
                                <p:cTn id="43" presetID="22" presetClass="entr" presetSubtype="2" fill="hold" grpId="13" nodeType="afterEffect">
                                  <p:stCondLst>
                                    <p:cond delay="0"/>
                                  </p:stCondLst>
                                  <p:iterate type="el">
                                    <p:tmAbs val="0"/>
                                  </p:iterate>
                                  <p:childTnLst>
                                    <p:set>
                                      <p:cBhvr>
                                        <p:cTn id="44" dur="indefinite" fill="hold"/>
                                        <p:tgtEl>
                                          <p:spTgt spid="779"/>
                                        </p:tgtEl>
                                        <p:attrNameLst>
                                          <p:attrName>style.visibility</p:attrName>
                                        </p:attrNameLst>
                                      </p:cBhvr>
                                      <p:to>
                                        <p:strVal val="visible"/>
                                      </p:to>
                                    </p:set>
                                    <p:animEffect transition="in" filter="wipe(right)">
                                      <p:cBhvr>
                                        <p:cTn id="45" dur="500"/>
                                        <p:tgtEl>
                                          <p:spTgt spid="779"/>
                                        </p:tgtEl>
                                      </p:cBhvr>
                                    </p:animEffect>
                                  </p:childTnLst>
                                </p:cTn>
                              </p:par>
                            </p:childTnLst>
                          </p:cTn>
                        </p:par>
                        <p:par>
                          <p:cTn id="46" fill="hold">
                            <p:stCondLst>
                              <p:cond delay="7250"/>
                            </p:stCondLst>
                            <p:childTnLst>
                              <p:par>
                                <p:cTn id="47" presetID="22" presetClass="entr" presetSubtype="2" fill="hold" grpId="14" nodeType="afterEffect">
                                  <p:stCondLst>
                                    <p:cond delay="0"/>
                                  </p:stCondLst>
                                  <p:iterate type="el">
                                    <p:tmAbs val="0"/>
                                  </p:iterate>
                                  <p:childTnLst>
                                    <p:set>
                                      <p:cBhvr>
                                        <p:cTn id="48" dur="indefinite" fill="hold"/>
                                        <p:tgtEl>
                                          <p:spTgt spid="781"/>
                                        </p:tgtEl>
                                        <p:attrNameLst>
                                          <p:attrName>style.visibility</p:attrName>
                                        </p:attrNameLst>
                                      </p:cBhvr>
                                      <p:to>
                                        <p:strVal val="visible"/>
                                      </p:to>
                                    </p:set>
                                    <p:animEffect transition="in" filter="wipe(right)">
                                      <p:cBhvr>
                                        <p:cTn id="49" dur="500"/>
                                        <p:tgtEl>
                                          <p:spTgt spid="781"/>
                                        </p:tgtEl>
                                      </p:cBhvr>
                                    </p:animEffect>
                                  </p:childTnLst>
                                </p:cTn>
                              </p:par>
                            </p:childTnLst>
                          </p:cTn>
                        </p:par>
                        <p:par>
                          <p:cTn id="50" fill="hold">
                            <p:stCondLst>
                              <p:cond delay="7750"/>
                            </p:stCondLst>
                            <p:childTnLst>
                              <p:par>
                                <p:cTn id="51" presetID="9" presetClass="entr" presetSubtype="0" fill="hold" grpId="15" nodeType="afterEffect">
                                  <p:stCondLst>
                                    <p:cond delay="500"/>
                                  </p:stCondLst>
                                  <p:iterate type="el">
                                    <p:tmAbs val="0"/>
                                  </p:iterate>
                                  <p:childTnLst>
                                    <p:set>
                                      <p:cBhvr>
                                        <p:cTn id="52" dur="indefinite" fill="hold"/>
                                        <p:tgtEl>
                                          <p:spTgt spid="782"/>
                                        </p:tgtEl>
                                        <p:attrNameLst>
                                          <p:attrName>style.visibility</p:attrName>
                                        </p:attrNameLst>
                                      </p:cBhvr>
                                      <p:to>
                                        <p:strVal val="visible"/>
                                      </p:to>
                                    </p:set>
                                    <p:animEffect transition="in" filter="dissolve">
                                      <p:cBhvr>
                                        <p:cTn id="53" dur="400"/>
                                        <p:tgtEl>
                                          <p:spTgt spid="782"/>
                                        </p:tgtEl>
                                      </p:cBhvr>
                                    </p:animEffect>
                                  </p:childTnLst>
                                </p:cTn>
                              </p:par>
                            </p:childTnLst>
                          </p:cTn>
                        </p:par>
                        <p:par>
                          <p:cTn id="54" fill="hold">
                            <p:stCondLst>
                              <p:cond delay="8650"/>
                            </p:stCondLst>
                            <p:childTnLst>
                              <p:par>
                                <p:cTn id="55" presetID="9" presetClass="entr" presetSubtype="0" fill="hold" grpId="16" nodeType="afterEffect">
                                  <p:stCondLst>
                                    <p:cond delay="500"/>
                                  </p:stCondLst>
                                  <p:iterate type="el">
                                    <p:tmAbs val="0"/>
                                  </p:iterate>
                                  <p:childTnLst>
                                    <p:set>
                                      <p:cBhvr>
                                        <p:cTn id="56" dur="indefinite" fill="hold"/>
                                        <p:tgtEl>
                                          <p:spTgt spid="784"/>
                                        </p:tgtEl>
                                        <p:attrNameLst>
                                          <p:attrName>style.visibility</p:attrName>
                                        </p:attrNameLst>
                                      </p:cBhvr>
                                      <p:to>
                                        <p:strVal val="visible"/>
                                      </p:to>
                                    </p:set>
                                    <p:animEffect transition="in" filter="dissolve">
                                      <p:cBhvr>
                                        <p:cTn id="57" dur="400"/>
                                        <p:tgtEl>
                                          <p:spTgt spid="784"/>
                                        </p:tgtEl>
                                      </p:cBhvr>
                                    </p:animEffect>
                                  </p:childTnLst>
                                </p:cTn>
                              </p:par>
                            </p:childTnLst>
                          </p:cTn>
                        </p:par>
                        <p:par>
                          <p:cTn id="58" fill="hold">
                            <p:stCondLst>
                              <p:cond delay="9549"/>
                            </p:stCondLst>
                            <p:childTnLst>
                              <p:par>
                                <p:cTn id="59" presetID="22" presetClass="entr" presetSubtype="2" fill="hold" grpId="17" nodeType="afterEffect">
                                  <p:stCondLst>
                                    <p:cond delay="0"/>
                                  </p:stCondLst>
                                  <p:iterate type="el">
                                    <p:tmAbs val="0"/>
                                  </p:iterate>
                                  <p:childTnLst>
                                    <p:set>
                                      <p:cBhvr>
                                        <p:cTn id="60" dur="indefinite" fill="hold"/>
                                        <p:tgtEl>
                                          <p:spTgt spid="785"/>
                                        </p:tgtEl>
                                        <p:attrNameLst>
                                          <p:attrName>style.visibility</p:attrName>
                                        </p:attrNameLst>
                                      </p:cBhvr>
                                      <p:to>
                                        <p:strVal val="visible"/>
                                      </p:to>
                                    </p:set>
                                    <p:animEffect transition="in" filter="wipe(right)">
                                      <p:cBhvr>
                                        <p:cTn id="61" dur="500"/>
                                        <p:tgtEl>
                                          <p:spTgt spid="785"/>
                                        </p:tgtEl>
                                      </p:cBhvr>
                                    </p:animEffect>
                                  </p:childTnLst>
                                </p:cTn>
                              </p:par>
                            </p:childTnLst>
                          </p:cTn>
                        </p:par>
                        <p:par>
                          <p:cTn id="62" fill="hold">
                            <p:stCondLst>
                              <p:cond delay="10049"/>
                            </p:stCondLst>
                            <p:childTnLst>
                              <p:par>
                                <p:cTn id="63" presetID="9" presetClass="entr" presetSubtype="0" fill="hold" grpId="18" nodeType="afterEffect">
                                  <p:stCondLst>
                                    <p:cond delay="500"/>
                                  </p:stCondLst>
                                  <p:iterate type="el">
                                    <p:tmAbs val="0"/>
                                  </p:iterate>
                                  <p:childTnLst>
                                    <p:set>
                                      <p:cBhvr>
                                        <p:cTn id="64" dur="indefinite" fill="hold"/>
                                        <p:tgtEl>
                                          <p:spTgt spid="786"/>
                                        </p:tgtEl>
                                        <p:attrNameLst>
                                          <p:attrName>style.visibility</p:attrName>
                                        </p:attrNameLst>
                                      </p:cBhvr>
                                      <p:to>
                                        <p:strVal val="visible"/>
                                      </p:to>
                                    </p:set>
                                    <p:animEffect transition="in" filter="dissolve">
                                      <p:cBhvr>
                                        <p:cTn id="65" dur="400"/>
                                        <p:tgtEl>
                                          <p:spTgt spid="7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spid="764" grpId="5" animBg="1" advAuto="0"/>
      <p:bldP spid="766" grpId="8" bldLvl="0" animBg="1" advAuto="0"/>
      <p:bldP spid="784" grpId="16" animBg="1" advAuto="0"/>
      <p:bldP spid="761" grpId="2" animBg="1" advAuto="0"/>
      <p:bldP spid="779" grpId="13" bldLvl="0" animBg="1" advAuto="0"/>
      <p:bldP spid="762" grpId="3" animBg="1" advAuto="0"/>
      <p:bldP spid="767" grpId="10" animBg="1" advAuto="0"/>
      <p:bldP spid="765" grpId="6" bldLvl="0" animBg="1" advAuto="0"/>
      <p:bldP spid="782" grpId="15" animBg="1" advAuto="0"/>
      <p:bldP spid="768" grpId="11" animBg="1" advAuto="0"/>
      <p:bldP spid="785" grpId="17" bldLvl="0" animBg="1" advAuto="0"/>
      <p:bldP spid="780" grpId="12" animBg="1" advAuto="0"/>
      <p:bldP spid="763" grpId="4" animBg="1" advAuto="0"/>
      <p:bldP spid="760" grpId="1" bldLvl="0" animBg="1" advAuto="0"/>
      <p:bldP spid="781" grpId="14" bldLvl="0" animBg="1" advAuto="0"/>
      <p:bldP spid="786" grpId="18"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文本框 9"/>
          <p:cNvSpPr txBox="1"/>
          <p:nvPr/>
        </p:nvSpPr>
        <p:spPr>
          <a:xfrm>
            <a:off x="970915" y="162560"/>
            <a:ext cx="2126615" cy="345440"/>
          </a:xfrm>
          <a:prstGeom prst="rect">
            <a:avLst/>
          </a:prstGeom>
          <a:ln w="12700">
            <a:miter lim="400000"/>
          </a:ln>
        </p:spPr>
        <p:txBody>
          <a:bodyPr wrap="square" lIns="34290" tIns="34290" rIns="34290" bIns="34290">
            <a:spAutoFit/>
          </a:bodyPr>
          <a:lstStyle/>
          <a:p>
            <a:pPr lvl="1" indent="0">
              <a:defRPr>
                <a:solidFill>
                  <a:srgbClr val="595959"/>
                </a:solidFill>
                <a:latin typeface="微软雅黑"/>
                <a:ea typeface="微软雅黑"/>
                <a:cs typeface="微软雅黑"/>
                <a:sym typeface="微软雅黑"/>
              </a:defRPr>
            </a:pPr>
            <a:r>
              <a:t>模糊PID</a:t>
            </a:r>
            <a:r>
              <a:rPr lang="zh-CN"/>
              <a:t>方案分析</a:t>
            </a:r>
            <a:endParaRPr lang="zh-CN"/>
          </a:p>
        </p:txBody>
      </p:sp>
      <p:sp>
        <p:nvSpPr>
          <p:cNvPr id="790" name="直接连接符 55"/>
          <p:cNvSpPr/>
          <p:nvPr/>
        </p:nvSpPr>
        <p:spPr>
          <a:xfrm>
            <a:off x="841002" y="505763"/>
            <a:ext cx="8571842" cy="1"/>
          </a:xfrm>
          <a:prstGeom prst="line">
            <a:avLst/>
          </a:prstGeom>
          <a:ln>
            <a:solidFill>
              <a:srgbClr val="808080"/>
            </a:solidFill>
            <a:prstDash val="dash"/>
          </a:ln>
        </p:spPr>
        <p:txBody>
          <a:bodyPr lIns="45719" rIns="45719"/>
          <a:lstStyle/>
          <a:p/>
        </p:txBody>
      </p:sp>
      <p:sp>
        <p:nvSpPr>
          <p:cNvPr id="791" name="TextBox 36"/>
          <p:cNvSpPr txBox="1"/>
          <p:nvPr/>
        </p:nvSpPr>
        <p:spPr>
          <a:xfrm>
            <a:off x="10655710" y="7812196"/>
            <a:ext cx="789941" cy="408941"/>
          </a:xfrm>
          <a:prstGeom prst="rect">
            <a:avLst/>
          </a:prstGeom>
          <a:ln w="12700">
            <a:miter lim="400000"/>
          </a:ln>
        </p:spPr>
        <p:txBody>
          <a:bodyPr wrap="none" lIns="45719" rIns="45719">
            <a:spAutoFit/>
          </a:bodyPr>
          <a:lstStyle>
            <a:lvl1pPr>
              <a:defRPr>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延时符</a:t>
            </a:r>
            <a:endParaRPr>
              <a:latin typeface="+mj-lt"/>
              <a:ea typeface="+mj-ea"/>
              <a:cs typeface="+mj-cs"/>
              <a:sym typeface="Helvetica"/>
            </a:endParaRPr>
          </a:p>
        </p:txBody>
      </p:sp>
      <p:sp>
        <p:nvSpPr>
          <p:cNvPr id="792" name="六边形 31"/>
          <p:cNvSpPr/>
          <p:nvPr/>
        </p:nvSpPr>
        <p:spPr>
          <a:xfrm>
            <a:off x="241895" y="125397"/>
            <a:ext cx="481346" cy="41495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25400">
            <a:solidFill>
              <a:srgbClr val="46CEAE"/>
            </a:solidFill>
          </a:ln>
        </p:spPr>
        <p:txBody>
          <a:bodyPr lIns="45719" rIns="45719" anchor="ctr"/>
          <a:lstStyle/>
          <a:p>
            <a:pPr algn="ctr">
              <a:defRPr>
                <a:solidFill>
                  <a:srgbClr val="FFFFFF"/>
                </a:solidFill>
              </a:defRPr>
            </a:pPr>
          </a:p>
        </p:txBody>
      </p:sp>
      <p:sp>
        <p:nvSpPr>
          <p:cNvPr id="793" name="矩形 37"/>
          <p:cNvSpPr/>
          <p:nvPr/>
        </p:nvSpPr>
        <p:spPr>
          <a:xfrm>
            <a:off x="9412843" y="188638"/>
            <a:ext cx="933217" cy="334418"/>
          </a:xfrm>
          <a:prstGeom prst="rect">
            <a:avLst/>
          </a:prstGeom>
          <a:solidFill>
            <a:srgbClr val="46CEAE"/>
          </a:solidFill>
          <a:ln w="12700">
            <a:miter lim="400000"/>
          </a:ln>
        </p:spPr>
        <p:txBody>
          <a:bodyPr lIns="45719" rIns="45719" anchor="ctr"/>
          <a:lstStyle/>
          <a:p>
            <a:pPr algn="ctr">
              <a:defRPr sz="1400">
                <a:solidFill>
                  <a:srgbClr val="FFFFFF"/>
                </a:solidFill>
              </a:defRPr>
            </a:pPr>
          </a:p>
        </p:txBody>
      </p:sp>
      <p:sp>
        <p:nvSpPr>
          <p:cNvPr id="794" name="矩形 38"/>
          <p:cNvSpPr/>
          <p:nvPr/>
        </p:nvSpPr>
        <p:spPr>
          <a:xfrm>
            <a:off x="10347503" y="187548"/>
            <a:ext cx="1582733" cy="334419"/>
          </a:xfrm>
          <a:prstGeom prst="rect">
            <a:avLst/>
          </a:prstGeom>
          <a:solidFill>
            <a:srgbClr val="46CEAE">
              <a:alpha val="60000"/>
            </a:srgbClr>
          </a:solidFill>
          <a:ln w="12700">
            <a:miter lim="400000"/>
          </a:ln>
        </p:spPr>
        <p:txBody>
          <a:bodyPr lIns="45719" rIns="45719" anchor="ctr"/>
          <a:lstStyle/>
          <a:p>
            <a:pPr algn="ctr">
              <a:defRPr sz="1600">
                <a:solidFill>
                  <a:srgbClr val="FFFFFF"/>
                </a:solidFill>
              </a:defRPr>
            </a:pPr>
          </a:p>
        </p:txBody>
      </p:sp>
      <p:sp>
        <p:nvSpPr>
          <p:cNvPr id="795" name="六边形 39"/>
          <p:cNvSpPr/>
          <p:nvPr/>
        </p:nvSpPr>
        <p:spPr>
          <a:xfrm>
            <a:off x="624979" y="392471"/>
            <a:ext cx="261791" cy="22568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12700">
            <a:solidFill>
              <a:srgbClr val="FFFFFF"/>
            </a:solidFill>
          </a:ln>
        </p:spPr>
        <p:txBody>
          <a:bodyPr lIns="45719" rIns="45719" anchor="ctr"/>
          <a:lstStyle/>
          <a:p>
            <a:pPr algn="ctr">
              <a:defRPr>
                <a:solidFill>
                  <a:srgbClr val="FFFFFF"/>
                </a:solidFill>
              </a:defRPr>
            </a:pPr>
          </a:p>
        </p:txBody>
      </p:sp>
      <p:sp>
        <p:nvSpPr>
          <p:cNvPr id="796" name="文本框 9"/>
          <p:cNvSpPr txBox="1"/>
          <p:nvPr/>
        </p:nvSpPr>
        <p:spPr>
          <a:xfrm>
            <a:off x="9447133" y="221071"/>
            <a:ext cx="864637" cy="322581"/>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t>第三章</a:t>
            </a:r>
          </a:p>
        </p:txBody>
      </p:sp>
      <p:sp>
        <p:nvSpPr>
          <p:cNvPr id="797" name="文本框 9"/>
          <p:cNvSpPr txBox="1"/>
          <p:nvPr/>
        </p:nvSpPr>
        <p:spPr>
          <a:xfrm>
            <a:off x="10372920" y="213500"/>
            <a:ext cx="1515597" cy="283845"/>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rPr lang="zh-CN">
                <a:sym typeface="+mn-ea"/>
              </a:rPr>
              <a:t>创新点</a:t>
            </a:r>
            <a:endParaRPr lang="zh-CN">
              <a:sym typeface="+mn-ea"/>
            </a:endParaRPr>
          </a:p>
        </p:txBody>
      </p:sp>
      <p:grpSp>
        <p:nvGrpSpPr>
          <p:cNvPr id="801" name="组合 42"/>
          <p:cNvGrpSpPr/>
          <p:nvPr/>
        </p:nvGrpSpPr>
        <p:grpSpPr>
          <a:xfrm>
            <a:off x="330915" y="199584"/>
            <a:ext cx="308582" cy="266579"/>
            <a:chOff x="0" y="0"/>
            <a:chExt cx="308580" cy="266578"/>
          </a:xfrm>
        </p:grpSpPr>
        <p:sp>
          <p:nvSpPr>
            <p:cNvPr id="798" name="Freeform 301"/>
            <p:cNvSpPr/>
            <p:nvPr/>
          </p:nvSpPr>
          <p:spPr>
            <a:xfrm>
              <a:off x="102074" y="60072"/>
              <a:ext cx="206507" cy="206507"/>
            </a:xfrm>
            <a:custGeom>
              <a:avLst/>
              <a:gdLst/>
              <a:ahLst/>
              <a:cxnLst>
                <a:cxn ang="0">
                  <a:pos x="wd2" y="hd2"/>
                </a:cxn>
                <a:cxn ang="5400000">
                  <a:pos x="wd2" y="hd2"/>
                </a:cxn>
                <a:cxn ang="10800000">
                  <a:pos x="wd2" y="hd2"/>
                </a:cxn>
                <a:cxn ang="16200000">
                  <a:pos x="wd2" y="hd2"/>
                </a:cxn>
              </a:cxnLst>
              <a:rect l="0" t="0" r="r" b="b"/>
              <a:pathLst>
                <a:path w="21374" h="21374" extrusionOk="0">
                  <a:moveTo>
                    <a:pt x="2234" y="4988"/>
                  </a:moveTo>
                  <a:cubicBezTo>
                    <a:pt x="2979" y="5360"/>
                    <a:pt x="2607" y="6477"/>
                    <a:pt x="2607" y="6850"/>
                  </a:cubicBezTo>
                  <a:cubicBezTo>
                    <a:pt x="2607" y="7222"/>
                    <a:pt x="1862" y="7222"/>
                    <a:pt x="1490" y="7222"/>
                  </a:cubicBezTo>
                  <a:cubicBezTo>
                    <a:pt x="745" y="7222"/>
                    <a:pt x="0" y="7595"/>
                    <a:pt x="0" y="8340"/>
                  </a:cubicBezTo>
                  <a:cubicBezTo>
                    <a:pt x="0" y="9084"/>
                    <a:pt x="0" y="9829"/>
                    <a:pt x="745" y="9829"/>
                  </a:cubicBezTo>
                  <a:cubicBezTo>
                    <a:pt x="1117" y="10202"/>
                    <a:pt x="1862" y="10946"/>
                    <a:pt x="1862" y="11319"/>
                  </a:cubicBezTo>
                  <a:cubicBezTo>
                    <a:pt x="1862" y="11691"/>
                    <a:pt x="1490" y="12064"/>
                    <a:pt x="745" y="12436"/>
                  </a:cubicBezTo>
                  <a:cubicBezTo>
                    <a:pt x="372" y="12436"/>
                    <a:pt x="0" y="13181"/>
                    <a:pt x="372" y="13926"/>
                  </a:cubicBezTo>
                  <a:cubicBezTo>
                    <a:pt x="372" y="14671"/>
                    <a:pt x="1117" y="15415"/>
                    <a:pt x="1862" y="15043"/>
                  </a:cubicBezTo>
                  <a:cubicBezTo>
                    <a:pt x="2234" y="15043"/>
                    <a:pt x="2979" y="15043"/>
                    <a:pt x="2979" y="15415"/>
                  </a:cubicBezTo>
                  <a:cubicBezTo>
                    <a:pt x="3352" y="15415"/>
                    <a:pt x="3352" y="16533"/>
                    <a:pt x="2979" y="16905"/>
                  </a:cubicBezTo>
                  <a:cubicBezTo>
                    <a:pt x="2607" y="17277"/>
                    <a:pt x="2607" y="18395"/>
                    <a:pt x="3352" y="18767"/>
                  </a:cubicBezTo>
                  <a:cubicBezTo>
                    <a:pt x="4097" y="19140"/>
                    <a:pt x="4841" y="19512"/>
                    <a:pt x="5214" y="18767"/>
                  </a:cubicBezTo>
                  <a:cubicBezTo>
                    <a:pt x="5586" y="18395"/>
                    <a:pt x="6703" y="18767"/>
                    <a:pt x="6703" y="18767"/>
                  </a:cubicBezTo>
                  <a:cubicBezTo>
                    <a:pt x="7076" y="18767"/>
                    <a:pt x="7448" y="19512"/>
                    <a:pt x="7076" y="19884"/>
                  </a:cubicBezTo>
                  <a:cubicBezTo>
                    <a:pt x="7076" y="20629"/>
                    <a:pt x="7448" y="21002"/>
                    <a:pt x="8193" y="21374"/>
                  </a:cubicBezTo>
                  <a:cubicBezTo>
                    <a:pt x="9310" y="21374"/>
                    <a:pt x="9683" y="21002"/>
                    <a:pt x="10055" y="20629"/>
                  </a:cubicBezTo>
                  <a:cubicBezTo>
                    <a:pt x="10055" y="19884"/>
                    <a:pt x="11172" y="19512"/>
                    <a:pt x="11545" y="19512"/>
                  </a:cubicBezTo>
                  <a:cubicBezTo>
                    <a:pt x="11545" y="19512"/>
                    <a:pt x="12290" y="19884"/>
                    <a:pt x="12290" y="20629"/>
                  </a:cubicBezTo>
                  <a:cubicBezTo>
                    <a:pt x="12662" y="21002"/>
                    <a:pt x="13407" y="21374"/>
                    <a:pt x="14152" y="21002"/>
                  </a:cubicBezTo>
                  <a:cubicBezTo>
                    <a:pt x="14897" y="21002"/>
                    <a:pt x="15269" y="20257"/>
                    <a:pt x="14897" y="19512"/>
                  </a:cubicBezTo>
                  <a:cubicBezTo>
                    <a:pt x="14897" y="19140"/>
                    <a:pt x="15641" y="18022"/>
                    <a:pt x="15641" y="18022"/>
                  </a:cubicBezTo>
                  <a:cubicBezTo>
                    <a:pt x="16014" y="17650"/>
                    <a:pt x="16386" y="18022"/>
                    <a:pt x="17131" y="18395"/>
                  </a:cubicBezTo>
                  <a:cubicBezTo>
                    <a:pt x="17503" y="18767"/>
                    <a:pt x="18248" y="18767"/>
                    <a:pt x="18621" y="18022"/>
                  </a:cubicBezTo>
                  <a:cubicBezTo>
                    <a:pt x="19366" y="17277"/>
                    <a:pt x="19366" y="16533"/>
                    <a:pt x="18993" y="16160"/>
                  </a:cubicBezTo>
                  <a:cubicBezTo>
                    <a:pt x="18621" y="15788"/>
                    <a:pt x="18621" y="14671"/>
                    <a:pt x="18621" y="14671"/>
                  </a:cubicBezTo>
                  <a:cubicBezTo>
                    <a:pt x="18993" y="14298"/>
                    <a:pt x="19366" y="13926"/>
                    <a:pt x="20110" y="14298"/>
                  </a:cubicBezTo>
                  <a:cubicBezTo>
                    <a:pt x="20483" y="14298"/>
                    <a:pt x="21228" y="13926"/>
                    <a:pt x="21228" y="12808"/>
                  </a:cubicBezTo>
                  <a:cubicBezTo>
                    <a:pt x="21600" y="12064"/>
                    <a:pt x="21228" y="11319"/>
                    <a:pt x="20483" y="11319"/>
                  </a:cubicBezTo>
                  <a:cubicBezTo>
                    <a:pt x="20110" y="11319"/>
                    <a:pt x="19738" y="10202"/>
                    <a:pt x="19366" y="9829"/>
                  </a:cubicBezTo>
                  <a:cubicBezTo>
                    <a:pt x="19366" y="9457"/>
                    <a:pt x="20110" y="9084"/>
                    <a:pt x="20483" y="9084"/>
                  </a:cubicBezTo>
                  <a:cubicBezTo>
                    <a:pt x="20855" y="8712"/>
                    <a:pt x="21228" y="7967"/>
                    <a:pt x="20855" y="7222"/>
                  </a:cubicBezTo>
                  <a:cubicBezTo>
                    <a:pt x="20855" y="6477"/>
                    <a:pt x="20110" y="6105"/>
                    <a:pt x="19738" y="6477"/>
                  </a:cubicBezTo>
                  <a:cubicBezTo>
                    <a:pt x="18993" y="6477"/>
                    <a:pt x="18248" y="5733"/>
                    <a:pt x="17876" y="5733"/>
                  </a:cubicBezTo>
                  <a:cubicBezTo>
                    <a:pt x="17876" y="5360"/>
                    <a:pt x="17876" y="4615"/>
                    <a:pt x="18248" y="4243"/>
                  </a:cubicBezTo>
                  <a:cubicBezTo>
                    <a:pt x="18621" y="3871"/>
                    <a:pt x="18621" y="3126"/>
                    <a:pt x="17876" y="2753"/>
                  </a:cubicBezTo>
                  <a:cubicBezTo>
                    <a:pt x="17503" y="2008"/>
                    <a:pt x="16759" y="2008"/>
                    <a:pt x="16386" y="2381"/>
                  </a:cubicBezTo>
                  <a:cubicBezTo>
                    <a:pt x="15641" y="2753"/>
                    <a:pt x="14897" y="2753"/>
                    <a:pt x="14524" y="2753"/>
                  </a:cubicBezTo>
                  <a:cubicBezTo>
                    <a:pt x="14152" y="2381"/>
                    <a:pt x="14152" y="2008"/>
                    <a:pt x="14152" y="1264"/>
                  </a:cubicBezTo>
                  <a:cubicBezTo>
                    <a:pt x="14152" y="891"/>
                    <a:pt x="13779" y="146"/>
                    <a:pt x="13034" y="146"/>
                  </a:cubicBezTo>
                  <a:cubicBezTo>
                    <a:pt x="12290" y="-226"/>
                    <a:pt x="11545" y="146"/>
                    <a:pt x="11172" y="891"/>
                  </a:cubicBezTo>
                  <a:cubicBezTo>
                    <a:pt x="11172" y="1264"/>
                    <a:pt x="10428" y="1636"/>
                    <a:pt x="10055" y="1636"/>
                  </a:cubicBezTo>
                  <a:cubicBezTo>
                    <a:pt x="9683" y="2008"/>
                    <a:pt x="9310" y="1264"/>
                    <a:pt x="8938" y="891"/>
                  </a:cubicBezTo>
                  <a:cubicBezTo>
                    <a:pt x="8938" y="146"/>
                    <a:pt x="8193" y="146"/>
                    <a:pt x="7448" y="146"/>
                  </a:cubicBezTo>
                  <a:cubicBezTo>
                    <a:pt x="6703" y="519"/>
                    <a:pt x="5959" y="1264"/>
                    <a:pt x="6331" y="1636"/>
                  </a:cubicBezTo>
                  <a:cubicBezTo>
                    <a:pt x="6331" y="2381"/>
                    <a:pt x="5959" y="3126"/>
                    <a:pt x="5586" y="3498"/>
                  </a:cubicBezTo>
                  <a:cubicBezTo>
                    <a:pt x="5214" y="3498"/>
                    <a:pt x="4841" y="3498"/>
                    <a:pt x="4469" y="3126"/>
                  </a:cubicBezTo>
                  <a:cubicBezTo>
                    <a:pt x="3724" y="2753"/>
                    <a:pt x="2979" y="2753"/>
                    <a:pt x="2607" y="3498"/>
                  </a:cubicBezTo>
                  <a:cubicBezTo>
                    <a:pt x="2234" y="3871"/>
                    <a:pt x="1862" y="4615"/>
                    <a:pt x="2234" y="4988"/>
                  </a:cubicBezTo>
                  <a:close/>
                  <a:moveTo>
                    <a:pt x="8566" y="4615"/>
                  </a:moveTo>
                  <a:cubicBezTo>
                    <a:pt x="11917" y="3498"/>
                    <a:pt x="15641" y="5360"/>
                    <a:pt x="16759" y="8712"/>
                  </a:cubicBezTo>
                  <a:cubicBezTo>
                    <a:pt x="17503" y="12064"/>
                    <a:pt x="16014" y="15415"/>
                    <a:pt x="12662" y="16533"/>
                  </a:cubicBezTo>
                  <a:cubicBezTo>
                    <a:pt x="9310" y="17650"/>
                    <a:pt x="5586" y="15788"/>
                    <a:pt x="4841" y="12436"/>
                  </a:cubicBezTo>
                  <a:cubicBezTo>
                    <a:pt x="3724" y="9457"/>
                    <a:pt x="5586" y="5733"/>
                    <a:pt x="8566" y="4615"/>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sp>
          <p:nvSpPr>
            <p:cNvPr id="799" name="Freeform 302"/>
            <p:cNvSpPr/>
            <p:nvPr/>
          </p:nvSpPr>
          <p:spPr>
            <a:xfrm>
              <a:off x="17" y="0"/>
              <a:ext cx="134052" cy="134051"/>
            </a:xfrm>
            <a:custGeom>
              <a:avLst/>
              <a:gdLst/>
              <a:ahLst/>
              <a:cxnLst>
                <a:cxn ang="0">
                  <a:pos x="wd2" y="hd2"/>
                </a:cxn>
                <a:cxn ang="5400000">
                  <a:pos x="wd2" y="hd2"/>
                </a:cxn>
                <a:cxn ang="10800000">
                  <a:pos x="wd2" y="hd2"/>
                </a:cxn>
                <a:cxn ang="16200000">
                  <a:pos x="wd2" y="hd2"/>
                </a:cxn>
              </a:cxnLst>
              <a:rect l="0" t="0" r="r" b="b"/>
              <a:pathLst>
                <a:path w="21600" h="21600" extrusionOk="0">
                  <a:moveTo>
                    <a:pt x="2335" y="5254"/>
                  </a:moveTo>
                  <a:cubicBezTo>
                    <a:pt x="2919" y="5254"/>
                    <a:pt x="2919" y="6422"/>
                    <a:pt x="2919" y="7005"/>
                  </a:cubicBezTo>
                  <a:cubicBezTo>
                    <a:pt x="2335" y="7005"/>
                    <a:pt x="1751" y="7005"/>
                    <a:pt x="1168" y="7005"/>
                  </a:cubicBezTo>
                  <a:cubicBezTo>
                    <a:pt x="584" y="7005"/>
                    <a:pt x="0" y="7589"/>
                    <a:pt x="0" y="8173"/>
                  </a:cubicBezTo>
                  <a:cubicBezTo>
                    <a:pt x="0" y="9341"/>
                    <a:pt x="0" y="9924"/>
                    <a:pt x="584" y="9924"/>
                  </a:cubicBezTo>
                  <a:cubicBezTo>
                    <a:pt x="1168" y="9924"/>
                    <a:pt x="1751" y="11092"/>
                    <a:pt x="1751" y="11676"/>
                  </a:cubicBezTo>
                  <a:cubicBezTo>
                    <a:pt x="1751" y="11676"/>
                    <a:pt x="1168" y="12259"/>
                    <a:pt x="1168" y="12259"/>
                  </a:cubicBezTo>
                  <a:cubicBezTo>
                    <a:pt x="584" y="12259"/>
                    <a:pt x="0" y="13427"/>
                    <a:pt x="584" y="14011"/>
                  </a:cubicBezTo>
                  <a:cubicBezTo>
                    <a:pt x="584" y="14595"/>
                    <a:pt x="1168" y="15178"/>
                    <a:pt x="1751" y="15178"/>
                  </a:cubicBezTo>
                  <a:cubicBezTo>
                    <a:pt x="2335" y="15178"/>
                    <a:pt x="2919" y="15178"/>
                    <a:pt x="2919" y="15178"/>
                  </a:cubicBezTo>
                  <a:cubicBezTo>
                    <a:pt x="3503" y="15762"/>
                    <a:pt x="3503" y="16346"/>
                    <a:pt x="2919" y="16930"/>
                  </a:cubicBezTo>
                  <a:cubicBezTo>
                    <a:pt x="2919" y="17514"/>
                    <a:pt x="2919" y="18097"/>
                    <a:pt x="3503" y="18681"/>
                  </a:cubicBezTo>
                  <a:cubicBezTo>
                    <a:pt x="4086" y="19265"/>
                    <a:pt x="4670" y="19265"/>
                    <a:pt x="5254" y="19265"/>
                  </a:cubicBezTo>
                  <a:cubicBezTo>
                    <a:pt x="5838" y="18681"/>
                    <a:pt x="6422" y="18681"/>
                    <a:pt x="7005" y="18681"/>
                  </a:cubicBezTo>
                  <a:cubicBezTo>
                    <a:pt x="7005" y="18681"/>
                    <a:pt x="7589" y="19265"/>
                    <a:pt x="7005" y="19849"/>
                  </a:cubicBezTo>
                  <a:cubicBezTo>
                    <a:pt x="7005" y="20432"/>
                    <a:pt x="7589" y="21016"/>
                    <a:pt x="8757" y="21600"/>
                  </a:cubicBezTo>
                  <a:cubicBezTo>
                    <a:pt x="9341" y="21600"/>
                    <a:pt x="9924" y="21016"/>
                    <a:pt x="9924" y="20432"/>
                  </a:cubicBezTo>
                  <a:cubicBezTo>
                    <a:pt x="10508" y="19849"/>
                    <a:pt x="11092" y="19849"/>
                    <a:pt x="11676" y="19849"/>
                  </a:cubicBezTo>
                  <a:cubicBezTo>
                    <a:pt x="11676" y="19849"/>
                    <a:pt x="12259" y="19849"/>
                    <a:pt x="12259" y="20432"/>
                  </a:cubicBezTo>
                  <a:cubicBezTo>
                    <a:pt x="12843" y="21016"/>
                    <a:pt x="13427" y="21600"/>
                    <a:pt x="14011" y="21016"/>
                  </a:cubicBezTo>
                  <a:cubicBezTo>
                    <a:pt x="15178" y="21016"/>
                    <a:pt x="15178" y="20432"/>
                    <a:pt x="15178" y="19849"/>
                  </a:cubicBezTo>
                  <a:cubicBezTo>
                    <a:pt x="15178" y="19265"/>
                    <a:pt x="15762" y="18097"/>
                    <a:pt x="15762" y="18097"/>
                  </a:cubicBezTo>
                  <a:cubicBezTo>
                    <a:pt x="16346" y="18097"/>
                    <a:pt x="16930" y="18097"/>
                    <a:pt x="16930" y="18681"/>
                  </a:cubicBezTo>
                  <a:cubicBezTo>
                    <a:pt x="17514" y="18681"/>
                    <a:pt x="18681" y="18681"/>
                    <a:pt x="18681" y="18097"/>
                  </a:cubicBezTo>
                  <a:cubicBezTo>
                    <a:pt x="19265" y="17514"/>
                    <a:pt x="19849" y="16346"/>
                    <a:pt x="19265" y="16346"/>
                  </a:cubicBezTo>
                  <a:cubicBezTo>
                    <a:pt x="18681" y="15762"/>
                    <a:pt x="18681" y="14595"/>
                    <a:pt x="18681" y="14595"/>
                  </a:cubicBezTo>
                  <a:cubicBezTo>
                    <a:pt x="19265" y="14011"/>
                    <a:pt x="19849" y="14011"/>
                    <a:pt x="20432" y="14011"/>
                  </a:cubicBezTo>
                  <a:cubicBezTo>
                    <a:pt x="21016" y="14011"/>
                    <a:pt x="21600" y="14011"/>
                    <a:pt x="21600" y="12843"/>
                  </a:cubicBezTo>
                  <a:cubicBezTo>
                    <a:pt x="21600" y="12259"/>
                    <a:pt x="21600" y="11676"/>
                    <a:pt x="21016" y="11092"/>
                  </a:cubicBezTo>
                  <a:cubicBezTo>
                    <a:pt x="20432" y="11092"/>
                    <a:pt x="19849" y="10508"/>
                    <a:pt x="19849" y="9924"/>
                  </a:cubicBezTo>
                  <a:cubicBezTo>
                    <a:pt x="19849" y="9341"/>
                    <a:pt x="20432" y="9341"/>
                    <a:pt x="20432" y="8757"/>
                  </a:cubicBezTo>
                  <a:cubicBezTo>
                    <a:pt x="21016" y="8757"/>
                    <a:pt x="21600" y="8173"/>
                    <a:pt x="21016" y="7005"/>
                  </a:cubicBezTo>
                  <a:cubicBezTo>
                    <a:pt x="21016" y="6422"/>
                    <a:pt x="20432" y="5838"/>
                    <a:pt x="19849" y="6422"/>
                  </a:cubicBezTo>
                  <a:cubicBezTo>
                    <a:pt x="19265" y="6422"/>
                    <a:pt x="18097" y="5838"/>
                    <a:pt x="18097" y="5254"/>
                  </a:cubicBezTo>
                  <a:cubicBezTo>
                    <a:pt x="18097" y="5254"/>
                    <a:pt x="18097" y="4670"/>
                    <a:pt x="18681" y="4086"/>
                  </a:cubicBezTo>
                  <a:cubicBezTo>
                    <a:pt x="18681" y="4086"/>
                    <a:pt x="18681" y="2919"/>
                    <a:pt x="18097" y="2335"/>
                  </a:cubicBezTo>
                  <a:cubicBezTo>
                    <a:pt x="17514" y="1751"/>
                    <a:pt x="16930" y="1751"/>
                    <a:pt x="16346" y="2335"/>
                  </a:cubicBezTo>
                  <a:cubicBezTo>
                    <a:pt x="15762" y="2919"/>
                    <a:pt x="15178" y="2919"/>
                    <a:pt x="14595" y="2335"/>
                  </a:cubicBezTo>
                  <a:cubicBezTo>
                    <a:pt x="14595" y="2335"/>
                    <a:pt x="14011" y="1751"/>
                    <a:pt x="14595" y="1168"/>
                  </a:cubicBezTo>
                  <a:cubicBezTo>
                    <a:pt x="14595" y="584"/>
                    <a:pt x="14011" y="0"/>
                    <a:pt x="12843" y="0"/>
                  </a:cubicBezTo>
                  <a:cubicBezTo>
                    <a:pt x="12259" y="0"/>
                    <a:pt x="11676" y="0"/>
                    <a:pt x="11676" y="584"/>
                  </a:cubicBezTo>
                  <a:cubicBezTo>
                    <a:pt x="11092" y="1168"/>
                    <a:pt x="10508" y="1751"/>
                    <a:pt x="9924" y="1751"/>
                  </a:cubicBezTo>
                  <a:cubicBezTo>
                    <a:pt x="9924" y="1751"/>
                    <a:pt x="9341" y="1168"/>
                    <a:pt x="9341" y="584"/>
                  </a:cubicBezTo>
                  <a:cubicBezTo>
                    <a:pt x="8757" y="0"/>
                    <a:pt x="8173" y="0"/>
                    <a:pt x="7589" y="0"/>
                  </a:cubicBezTo>
                  <a:cubicBezTo>
                    <a:pt x="6422" y="584"/>
                    <a:pt x="6422" y="1168"/>
                    <a:pt x="6422" y="1751"/>
                  </a:cubicBezTo>
                  <a:cubicBezTo>
                    <a:pt x="6422" y="2335"/>
                    <a:pt x="5838" y="2919"/>
                    <a:pt x="5838" y="3503"/>
                  </a:cubicBezTo>
                  <a:cubicBezTo>
                    <a:pt x="5254" y="3503"/>
                    <a:pt x="4670" y="3503"/>
                    <a:pt x="4670" y="2919"/>
                  </a:cubicBezTo>
                  <a:cubicBezTo>
                    <a:pt x="4086" y="2335"/>
                    <a:pt x="2919" y="2919"/>
                    <a:pt x="2919" y="3503"/>
                  </a:cubicBezTo>
                  <a:cubicBezTo>
                    <a:pt x="2335" y="4086"/>
                    <a:pt x="1751" y="4670"/>
                    <a:pt x="2335" y="5254"/>
                  </a:cubicBezTo>
                  <a:close/>
                  <a:moveTo>
                    <a:pt x="8757" y="4670"/>
                  </a:moveTo>
                  <a:cubicBezTo>
                    <a:pt x="12259" y="3503"/>
                    <a:pt x="15762" y="5254"/>
                    <a:pt x="16930" y="8757"/>
                  </a:cubicBezTo>
                  <a:cubicBezTo>
                    <a:pt x="18097" y="12259"/>
                    <a:pt x="15762" y="15762"/>
                    <a:pt x="12843" y="16930"/>
                  </a:cubicBezTo>
                  <a:cubicBezTo>
                    <a:pt x="9341" y="17514"/>
                    <a:pt x="5838" y="15762"/>
                    <a:pt x="4670" y="12843"/>
                  </a:cubicBezTo>
                  <a:cubicBezTo>
                    <a:pt x="3503" y="9341"/>
                    <a:pt x="5838" y="5838"/>
                    <a:pt x="8757" y="467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sp>
          <p:nvSpPr>
            <p:cNvPr id="800" name="Freeform 303"/>
            <p:cNvSpPr/>
            <p:nvPr/>
          </p:nvSpPr>
          <p:spPr>
            <a:xfrm>
              <a:off x="0" y="134052"/>
              <a:ext cx="105108" cy="100539"/>
            </a:xfrm>
            <a:custGeom>
              <a:avLst/>
              <a:gdLst/>
              <a:ahLst/>
              <a:cxnLst>
                <a:cxn ang="0">
                  <a:pos x="wd2" y="hd2"/>
                </a:cxn>
                <a:cxn ang="5400000">
                  <a:pos x="wd2" y="hd2"/>
                </a:cxn>
                <a:cxn ang="10800000">
                  <a:pos x="wd2" y="hd2"/>
                </a:cxn>
                <a:cxn ang="16200000">
                  <a:pos x="wd2" y="hd2"/>
                </a:cxn>
              </a:cxnLst>
              <a:rect l="0" t="0" r="r" b="b"/>
              <a:pathLst>
                <a:path w="21600" h="21600" extrusionOk="0">
                  <a:moveTo>
                    <a:pt x="2234" y="5400"/>
                  </a:moveTo>
                  <a:cubicBezTo>
                    <a:pt x="2979" y="5400"/>
                    <a:pt x="2979" y="6943"/>
                    <a:pt x="2979" y="6943"/>
                  </a:cubicBezTo>
                  <a:cubicBezTo>
                    <a:pt x="2979" y="6943"/>
                    <a:pt x="2234" y="7714"/>
                    <a:pt x="1490" y="6943"/>
                  </a:cubicBezTo>
                  <a:cubicBezTo>
                    <a:pt x="745" y="6943"/>
                    <a:pt x="0" y="7714"/>
                    <a:pt x="0" y="8486"/>
                  </a:cubicBezTo>
                  <a:cubicBezTo>
                    <a:pt x="0" y="9257"/>
                    <a:pt x="0" y="10029"/>
                    <a:pt x="745" y="10029"/>
                  </a:cubicBezTo>
                  <a:cubicBezTo>
                    <a:pt x="1490" y="10029"/>
                    <a:pt x="2234" y="11571"/>
                    <a:pt x="2234" y="11571"/>
                  </a:cubicBezTo>
                  <a:cubicBezTo>
                    <a:pt x="2234" y="12343"/>
                    <a:pt x="1490" y="12343"/>
                    <a:pt x="745" y="12343"/>
                  </a:cubicBezTo>
                  <a:cubicBezTo>
                    <a:pt x="745" y="13114"/>
                    <a:pt x="0" y="13886"/>
                    <a:pt x="745" y="14657"/>
                  </a:cubicBezTo>
                  <a:cubicBezTo>
                    <a:pt x="745" y="15429"/>
                    <a:pt x="1490" y="15429"/>
                    <a:pt x="2234" y="15429"/>
                  </a:cubicBezTo>
                  <a:cubicBezTo>
                    <a:pt x="2234" y="15429"/>
                    <a:pt x="2979" y="15429"/>
                    <a:pt x="2979" y="15429"/>
                  </a:cubicBezTo>
                  <a:cubicBezTo>
                    <a:pt x="2979" y="16200"/>
                    <a:pt x="3724" y="16971"/>
                    <a:pt x="2979" y="17743"/>
                  </a:cubicBezTo>
                  <a:cubicBezTo>
                    <a:pt x="2979" y="17743"/>
                    <a:pt x="2979" y="18514"/>
                    <a:pt x="3724" y="19286"/>
                  </a:cubicBezTo>
                  <a:cubicBezTo>
                    <a:pt x="3724" y="20057"/>
                    <a:pt x="5214" y="20057"/>
                    <a:pt x="5214" y="19286"/>
                  </a:cubicBezTo>
                  <a:cubicBezTo>
                    <a:pt x="5959" y="19286"/>
                    <a:pt x="6703" y="19286"/>
                    <a:pt x="6703" y="19286"/>
                  </a:cubicBezTo>
                  <a:cubicBezTo>
                    <a:pt x="7448" y="19286"/>
                    <a:pt x="7448" y="20057"/>
                    <a:pt x="7448" y="20829"/>
                  </a:cubicBezTo>
                  <a:cubicBezTo>
                    <a:pt x="7448" y="20829"/>
                    <a:pt x="7448" y="21600"/>
                    <a:pt x="8193" y="21600"/>
                  </a:cubicBezTo>
                  <a:cubicBezTo>
                    <a:pt x="8938" y="21600"/>
                    <a:pt x="9683" y="21600"/>
                    <a:pt x="9683" y="20829"/>
                  </a:cubicBezTo>
                  <a:cubicBezTo>
                    <a:pt x="10428" y="20829"/>
                    <a:pt x="11172" y="20057"/>
                    <a:pt x="11172" y="20057"/>
                  </a:cubicBezTo>
                  <a:cubicBezTo>
                    <a:pt x="11917" y="20057"/>
                    <a:pt x="11917" y="20057"/>
                    <a:pt x="12662" y="20829"/>
                  </a:cubicBezTo>
                  <a:cubicBezTo>
                    <a:pt x="12662" y="21600"/>
                    <a:pt x="13407" y="21600"/>
                    <a:pt x="14152" y="21600"/>
                  </a:cubicBezTo>
                  <a:cubicBezTo>
                    <a:pt x="14897" y="21600"/>
                    <a:pt x="14897" y="20829"/>
                    <a:pt x="14897" y="20057"/>
                  </a:cubicBezTo>
                  <a:cubicBezTo>
                    <a:pt x="14897" y="19286"/>
                    <a:pt x="15641" y="18514"/>
                    <a:pt x="15641" y="18514"/>
                  </a:cubicBezTo>
                  <a:cubicBezTo>
                    <a:pt x="15641" y="18514"/>
                    <a:pt x="16386" y="18514"/>
                    <a:pt x="17131" y="18514"/>
                  </a:cubicBezTo>
                  <a:cubicBezTo>
                    <a:pt x="17131" y="19286"/>
                    <a:pt x="17876" y="19286"/>
                    <a:pt x="18621" y="18514"/>
                  </a:cubicBezTo>
                  <a:cubicBezTo>
                    <a:pt x="19366" y="17743"/>
                    <a:pt x="19366" y="16971"/>
                    <a:pt x="18621" y="16200"/>
                  </a:cubicBezTo>
                  <a:cubicBezTo>
                    <a:pt x="18621" y="16200"/>
                    <a:pt x="18621" y="15429"/>
                    <a:pt x="18621" y="14657"/>
                  </a:cubicBezTo>
                  <a:cubicBezTo>
                    <a:pt x="18621" y="14657"/>
                    <a:pt x="19366" y="14657"/>
                    <a:pt x="20110" y="14657"/>
                  </a:cubicBezTo>
                  <a:cubicBezTo>
                    <a:pt x="20855" y="14657"/>
                    <a:pt x="20855" y="13886"/>
                    <a:pt x="21600" y="13114"/>
                  </a:cubicBezTo>
                  <a:cubicBezTo>
                    <a:pt x="21600" y="12343"/>
                    <a:pt x="20855" y="11571"/>
                    <a:pt x="20855" y="11571"/>
                  </a:cubicBezTo>
                  <a:cubicBezTo>
                    <a:pt x="20110" y="11571"/>
                    <a:pt x="19366" y="10800"/>
                    <a:pt x="19366" y="10029"/>
                  </a:cubicBezTo>
                  <a:cubicBezTo>
                    <a:pt x="19366" y="10029"/>
                    <a:pt x="20110" y="9257"/>
                    <a:pt x="20110" y="9257"/>
                  </a:cubicBezTo>
                  <a:cubicBezTo>
                    <a:pt x="20855" y="9257"/>
                    <a:pt x="20855" y="8486"/>
                    <a:pt x="20855" y="7714"/>
                  </a:cubicBezTo>
                  <a:cubicBezTo>
                    <a:pt x="20855" y="6943"/>
                    <a:pt x="20110" y="6171"/>
                    <a:pt x="19366" y="6171"/>
                  </a:cubicBezTo>
                  <a:cubicBezTo>
                    <a:pt x="19366" y="6943"/>
                    <a:pt x="17876" y="6171"/>
                    <a:pt x="17876" y="5400"/>
                  </a:cubicBezTo>
                  <a:cubicBezTo>
                    <a:pt x="17876" y="5400"/>
                    <a:pt x="17876" y="4629"/>
                    <a:pt x="18621" y="4629"/>
                  </a:cubicBezTo>
                  <a:cubicBezTo>
                    <a:pt x="18621" y="3857"/>
                    <a:pt x="18621" y="3086"/>
                    <a:pt x="17876" y="2314"/>
                  </a:cubicBezTo>
                  <a:cubicBezTo>
                    <a:pt x="17131" y="2314"/>
                    <a:pt x="16386" y="2314"/>
                    <a:pt x="16386" y="2314"/>
                  </a:cubicBezTo>
                  <a:cubicBezTo>
                    <a:pt x="15641" y="3086"/>
                    <a:pt x="14897" y="3086"/>
                    <a:pt x="14152" y="2314"/>
                  </a:cubicBezTo>
                  <a:cubicBezTo>
                    <a:pt x="14152" y="2314"/>
                    <a:pt x="14152" y="1543"/>
                    <a:pt x="14152" y="1543"/>
                  </a:cubicBezTo>
                  <a:cubicBezTo>
                    <a:pt x="14152" y="771"/>
                    <a:pt x="13407" y="0"/>
                    <a:pt x="12662" y="0"/>
                  </a:cubicBezTo>
                  <a:cubicBezTo>
                    <a:pt x="11917" y="0"/>
                    <a:pt x="11172" y="0"/>
                    <a:pt x="11172" y="771"/>
                  </a:cubicBezTo>
                  <a:cubicBezTo>
                    <a:pt x="11172" y="1543"/>
                    <a:pt x="10428" y="1543"/>
                    <a:pt x="9683" y="1543"/>
                  </a:cubicBezTo>
                  <a:cubicBezTo>
                    <a:pt x="9683" y="1543"/>
                    <a:pt x="8938" y="1543"/>
                    <a:pt x="8938" y="771"/>
                  </a:cubicBezTo>
                  <a:cubicBezTo>
                    <a:pt x="8938" y="0"/>
                    <a:pt x="8193" y="0"/>
                    <a:pt x="7448" y="0"/>
                  </a:cubicBezTo>
                  <a:cubicBezTo>
                    <a:pt x="6703" y="771"/>
                    <a:pt x="5959" y="1543"/>
                    <a:pt x="6703" y="1543"/>
                  </a:cubicBezTo>
                  <a:cubicBezTo>
                    <a:pt x="6703" y="2314"/>
                    <a:pt x="5959" y="3086"/>
                    <a:pt x="5959" y="3086"/>
                  </a:cubicBezTo>
                  <a:cubicBezTo>
                    <a:pt x="5214" y="3857"/>
                    <a:pt x="5214" y="3086"/>
                    <a:pt x="4469" y="3086"/>
                  </a:cubicBezTo>
                  <a:cubicBezTo>
                    <a:pt x="3724" y="2314"/>
                    <a:pt x="2979" y="3086"/>
                    <a:pt x="2979" y="3086"/>
                  </a:cubicBezTo>
                  <a:cubicBezTo>
                    <a:pt x="2234" y="3857"/>
                    <a:pt x="2234" y="4629"/>
                    <a:pt x="2234" y="5400"/>
                  </a:cubicBezTo>
                  <a:close/>
                  <a:moveTo>
                    <a:pt x="8938" y="4629"/>
                  </a:moveTo>
                  <a:cubicBezTo>
                    <a:pt x="11917" y="3857"/>
                    <a:pt x="15641" y="5400"/>
                    <a:pt x="16386" y="9257"/>
                  </a:cubicBezTo>
                  <a:cubicBezTo>
                    <a:pt x="17876" y="12343"/>
                    <a:pt x="15641" y="16200"/>
                    <a:pt x="12662" y="16971"/>
                  </a:cubicBezTo>
                  <a:cubicBezTo>
                    <a:pt x="9683" y="17743"/>
                    <a:pt x="5959" y="16200"/>
                    <a:pt x="4469" y="13114"/>
                  </a:cubicBezTo>
                  <a:cubicBezTo>
                    <a:pt x="3724" y="9257"/>
                    <a:pt x="5214" y="6171"/>
                    <a:pt x="8938" y="4629"/>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grpSp>
      <p:sp>
        <p:nvSpPr>
          <p:cNvPr id="802" name="文本框 1"/>
          <p:cNvSpPr txBox="1"/>
          <p:nvPr/>
        </p:nvSpPr>
        <p:spPr>
          <a:xfrm>
            <a:off x="1446105" y="829860"/>
            <a:ext cx="9300802" cy="1494155"/>
          </a:xfrm>
          <a:prstGeom prst="rect">
            <a:avLst/>
          </a:prstGeom>
          <a:ln w="12700">
            <a:miter lim="400000"/>
          </a:ln>
        </p:spPr>
        <p:txBody>
          <a:bodyPr wrap="square" lIns="45719" rIns="45719">
            <a:spAutoFit/>
          </a:bodyPr>
          <a:lstStyle/>
          <a:p>
            <a:pPr algn="just">
              <a:lnSpc>
                <a:spcPct val="120000"/>
              </a:lnSpc>
              <a:defRPr sz="2000" b="1">
                <a:solidFill>
                  <a:srgbClr val="46CEAE"/>
                </a:solidFill>
                <a:latin typeface="微软雅黑"/>
                <a:ea typeface="微软雅黑"/>
                <a:cs typeface="微软雅黑"/>
                <a:sym typeface="微软雅黑"/>
              </a:defRPr>
            </a:pPr>
            <a:r>
              <a:t>实际运用中，PID控制器存在以下缺陷：</a:t>
            </a:r>
          </a:p>
          <a:p>
            <a:pPr>
              <a:lnSpc>
                <a:spcPct val="120000"/>
              </a:lnSpc>
              <a:defRPr sz="1400">
                <a:solidFill>
                  <a:srgbClr val="595959"/>
                </a:solidFill>
                <a:latin typeface="微软雅黑"/>
                <a:ea typeface="微软雅黑"/>
                <a:cs typeface="微软雅黑"/>
                <a:sym typeface="微软雅黑"/>
              </a:defRPr>
            </a:pPr>
            <a:r>
              <a:t>1)只依据理论数据及经验来设置PID控制器三个系数，总会存在误差，无法达到PID控制器的最佳控制效果。</a:t>
            </a:r>
          </a:p>
          <a:p>
            <a:pPr algn="just">
              <a:lnSpc>
                <a:spcPct val="120000"/>
              </a:lnSpc>
              <a:defRPr sz="1400">
                <a:solidFill>
                  <a:srgbClr val="595959"/>
                </a:solidFill>
                <a:latin typeface="微软雅黑"/>
                <a:ea typeface="微软雅黑"/>
                <a:cs typeface="微软雅黑"/>
                <a:sym typeface="微软雅黑"/>
              </a:defRPr>
            </a:pPr>
            <a:r>
              <a:t>2)对于传统PID技术，在完成PID控制器设计后如果不重置系统，三个系数就不会再改变，此时若机器出现硬件变化或环境变化，会对被控参量造成巨大影响，PID控制就失去了原有效果，甚至导致控制系统崩溃。</a:t>
            </a:r>
          </a:p>
          <a:p>
            <a:pPr>
              <a:lnSpc>
                <a:spcPct val="120000"/>
              </a:lnSpc>
              <a:defRPr sz="1400">
                <a:solidFill>
                  <a:srgbClr val="595959"/>
                </a:solidFill>
                <a:latin typeface="微软雅黑"/>
                <a:ea typeface="微软雅黑"/>
                <a:cs typeface="微软雅黑"/>
                <a:sym typeface="微软雅黑"/>
              </a:defRPr>
            </a:pPr>
            <a:r>
              <a:t>3)PID系数设计不当，还会造成变频调速初始阶段过高的超调量，导致控制系统很不稳定，调整困难。</a:t>
            </a:r>
          </a:p>
        </p:txBody>
      </p:sp>
      <p:sp>
        <p:nvSpPr>
          <p:cNvPr id="803" name="文本框 1"/>
          <p:cNvSpPr txBox="1"/>
          <p:nvPr/>
        </p:nvSpPr>
        <p:spPr>
          <a:xfrm>
            <a:off x="6939915" y="2711450"/>
            <a:ext cx="4794250" cy="3303270"/>
          </a:xfrm>
          <a:prstGeom prst="rect">
            <a:avLst/>
          </a:prstGeom>
          <a:ln w="12700">
            <a:miter lim="400000"/>
          </a:ln>
        </p:spPr>
        <p:txBody>
          <a:bodyPr wrap="square" lIns="45719" rIns="45719">
            <a:spAutoFit/>
          </a:bodyPr>
          <a:lstStyle/>
          <a:p>
            <a:pPr algn="just">
              <a:lnSpc>
                <a:spcPct val="120000"/>
              </a:lnSpc>
              <a:defRPr sz="2000" b="1">
                <a:solidFill>
                  <a:srgbClr val="46CEAE"/>
                </a:solidFill>
                <a:latin typeface="微软雅黑"/>
                <a:ea typeface="微软雅黑"/>
                <a:cs typeface="微软雅黑"/>
                <a:sym typeface="微软雅黑"/>
              </a:defRPr>
            </a:pPr>
            <a:r>
              <a:t>模糊PID</a:t>
            </a:r>
            <a:r>
              <a:rPr lang="zh-CN"/>
              <a:t>设计</a:t>
            </a:r>
            <a:r>
              <a:t>的优化：</a:t>
            </a:r>
          </a:p>
          <a:p>
            <a:pPr>
              <a:lnSpc>
                <a:spcPct val="120000"/>
              </a:lnSpc>
              <a:defRPr sz="1400">
                <a:solidFill>
                  <a:srgbClr val="595959"/>
                </a:solidFill>
                <a:latin typeface="微软雅黑"/>
                <a:ea typeface="微软雅黑"/>
                <a:cs typeface="微软雅黑"/>
                <a:sym typeface="微软雅黑"/>
              </a:defRPr>
            </a:pPr>
            <a:r>
              <a:t>模拟控制器通过提取输入与输出之间的偏差 e 及其变化率 ec，利用模糊推理机和模糊规则将 e（误差）与 ec（误差率）根据隶属度函数转换化为语言变量 E 与 EC 。之后控制系统根据模糊控制规则进行模糊推理得到输出语言变量。经过去模糊后，语言变量转化为基本论域内的数值，通过执行机构对被控对象进行调节。在这个过程中模糊控制规则表的确定是整个控制系统的核心，直接决定系统的控制质量。</a:t>
            </a:r>
          </a:p>
          <a:p>
            <a:pPr>
              <a:lnSpc>
                <a:spcPct val="120000"/>
              </a:lnSpc>
              <a:defRPr sz="1400">
                <a:solidFill>
                  <a:srgbClr val="595959"/>
                </a:solidFill>
                <a:latin typeface="微软雅黑"/>
                <a:ea typeface="微软雅黑"/>
                <a:cs typeface="微软雅黑"/>
                <a:sym typeface="微软雅黑"/>
              </a:defRPr>
            </a:pPr>
            <a:r>
              <a:t>模糊 PID是通过模糊逻辑算法整定出来 PID的三个参数，这样的参数具有自适应的特性。PID三个参数会随着外界环境变化自动调节，以保证控制系统的稳定性，而传统的 PID 三个参数设定后是不变，不具备自适应的特性。</a:t>
            </a:r>
          </a:p>
        </p:txBody>
      </p:sp>
      <p:pic>
        <p:nvPicPr>
          <p:cNvPr id="804" name="截屏2020-02-16下午9.24.44.png" descr="截屏2020-02-16下午9.24.44.png"/>
          <p:cNvPicPr>
            <a:picLocks noChangeAspect="1"/>
          </p:cNvPicPr>
          <p:nvPr/>
        </p:nvPicPr>
        <p:blipFill>
          <a:blip r:embed="rId1"/>
          <a:stretch>
            <a:fillRect/>
          </a:stretch>
        </p:blipFill>
        <p:spPr>
          <a:xfrm>
            <a:off x="464732" y="3009954"/>
            <a:ext cx="5932590" cy="2706094"/>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slow" p14:dur="1200" advClick="0" advTm="3000">
        <p14:flip dir="r"/>
      </p:transition>
    </mc:Choice>
    <mc:Fallback>
      <p:transition spd="slow" advClick="0" advTm="3000">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afterEffect">
                                  <p:stCondLst>
                                    <p:cond delay="0"/>
                                  </p:stCondLst>
                                  <p:iterate type="el">
                                    <p:tmAbs val="0"/>
                                  </p:iterate>
                                  <p:childTnLst>
                                    <p:set>
                                      <p:cBhvr>
                                        <p:cTn id="6" dur="indefinite" fill="hold"/>
                                        <p:tgtEl>
                                          <p:spTgt spid="791"/>
                                        </p:tgtEl>
                                        <p:attrNameLst>
                                          <p:attrName>style.visibility</p:attrName>
                                        </p:attrNameLst>
                                      </p:cBhvr>
                                      <p:to>
                                        <p:strVal val="visible"/>
                                      </p:to>
                                    </p:set>
                                    <p:animEffect transition="in" filter="dissolve">
                                      <p:cBhvr>
                                        <p:cTn id="7" dur="1250"/>
                                        <p:tgtEl>
                                          <p:spTgt spid="791"/>
                                        </p:tgtEl>
                                      </p:cBhvr>
                                    </p:animEffect>
                                  </p:childTnLst>
                                </p:cTn>
                              </p:par>
                            </p:childTnLst>
                          </p:cTn>
                        </p:par>
                        <p:par>
                          <p:cTn id="8" fill="hold">
                            <p:stCondLst>
                              <p:cond delay="1250"/>
                            </p:stCondLst>
                            <p:childTnLst>
                              <p:par>
                                <p:cTn id="9" presetID="23" presetClass="entr" presetSubtype="16" fill="hold" grpId="2" nodeType="afterEffect">
                                  <p:stCondLst>
                                    <p:cond delay="0"/>
                                  </p:stCondLst>
                                  <p:iterate type="el">
                                    <p:tmAbs val="0"/>
                                  </p:iterate>
                                  <p:childTnLst>
                                    <p:set>
                                      <p:cBhvr>
                                        <p:cTn id="10" dur="indefinite" fill="hold"/>
                                        <p:tgtEl>
                                          <p:spTgt spid="802"/>
                                        </p:tgtEl>
                                        <p:attrNameLst>
                                          <p:attrName>style.visibility</p:attrName>
                                        </p:attrNameLst>
                                      </p:cBhvr>
                                      <p:to>
                                        <p:strVal val="visible"/>
                                      </p:to>
                                    </p:set>
                                    <p:anim calcmode="lin" valueType="num">
                                      <p:cBhvr>
                                        <p:cTn id="11" dur="500" fill="hold"/>
                                        <p:tgtEl>
                                          <p:spTgt spid="802"/>
                                        </p:tgtEl>
                                        <p:attrNameLst>
                                          <p:attrName>ppt_w</p:attrName>
                                        </p:attrNameLst>
                                      </p:cBhvr>
                                      <p:tavLst>
                                        <p:tav tm="0">
                                          <p:val>
                                            <p:fltVal val="0"/>
                                          </p:val>
                                        </p:tav>
                                        <p:tav tm="100000">
                                          <p:val>
                                            <p:strVal val="#ppt_w"/>
                                          </p:val>
                                        </p:tav>
                                      </p:tavLst>
                                    </p:anim>
                                    <p:anim calcmode="lin" valueType="num">
                                      <p:cBhvr>
                                        <p:cTn id="12" dur="500" fill="hold"/>
                                        <p:tgtEl>
                                          <p:spTgt spid="802"/>
                                        </p:tgtEl>
                                        <p:attrNameLst>
                                          <p:attrName>ppt_h</p:attrName>
                                        </p:attrNameLst>
                                      </p:cBhvr>
                                      <p:tavLst>
                                        <p:tav tm="0">
                                          <p:val>
                                            <p:fltVal val="0"/>
                                          </p:val>
                                        </p:tav>
                                        <p:tav tm="100000">
                                          <p:val>
                                            <p:strVal val="#ppt_h"/>
                                          </p:val>
                                        </p:tav>
                                      </p:tavLst>
                                    </p:anim>
                                  </p:childTnLst>
                                </p:cTn>
                              </p:par>
                            </p:childTnLst>
                          </p:cTn>
                        </p:par>
                        <p:par>
                          <p:cTn id="13" fill="hold">
                            <p:stCondLst>
                              <p:cond delay="1750"/>
                            </p:stCondLst>
                            <p:childTnLst>
                              <p:par>
                                <p:cTn id="14" presetID="23" presetClass="entr" presetSubtype="16" fill="hold" grpId="3" nodeType="afterEffect">
                                  <p:stCondLst>
                                    <p:cond delay="0"/>
                                  </p:stCondLst>
                                  <p:iterate type="el">
                                    <p:tmAbs val="0"/>
                                  </p:iterate>
                                  <p:childTnLst>
                                    <p:set>
                                      <p:cBhvr>
                                        <p:cTn id="15" dur="indefinite" fill="hold"/>
                                        <p:tgtEl>
                                          <p:spTgt spid="803"/>
                                        </p:tgtEl>
                                        <p:attrNameLst>
                                          <p:attrName>style.visibility</p:attrName>
                                        </p:attrNameLst>
                                      </p:cBhvr>
                                      <p:to>
                                        <p:strVal val="visible"/>
                                      </p:to>
                                    </p:set>
                                    <p:anim calcmode="lin" valueType="num">
                                      <p:cBhvr>
                                        <p:cTn id="16" dur="500" fill="hold"/>
                                        <p:tgtEl>
                                          <p:spTgt spid="803"/>
                                        </p:tgtEl>
                                        <p:attrNameLst>
                                          <p:attrName>ppt_w</p:attrName>
                                        </p:attrNameLst>
                                      </p:cBhvr>
                                      <p:tavLst>
                                        <p:tav tm="0">
                                          <p:val>
                                            <p:fltVal val="0"/>
                                          </p:val>
                                        </p:tav>
                                        <p:tav tm="100000">
                                          <p:val>
                                            <p:strVal val="#ppt_w"/>
                                          </p:val>
                                        </p:tav>
                                      </p:tavLst>
                                    </p:anim>
                                    <p:anim calcmode="lin" valueType="num">
                                      <p:cBhvr>
                                        <p:cTn id="17" dur="500" fill="hold"/>
                                        <p:tgtEl>
                                          <p:spTgt spid="80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spid="791" grpId="1" animBg="1" advAuto="0"/>
      <p:bldP spid="802" grpId="2" animBg="1" advAuto="0"/>
      <p:bldP spid="803" grpId="3"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6" name="文本框 9"/>
          <p:cNvSpPr txBox="1"/>
          <p:nvPr/>
        </p:nvSpPr>
        <p:spPr>
          <a:xfrm>
            <a:off x="970915" y="162560"/>
            <a:ext cx="2829560" cy="345440"/>
          </a:xfrm>
          <a:prstGeom prst="rect">
            <a:avLst/>
          </a:prstGeom>
          <a:ln w="12700">
            <a:miter lim="400000"/>
          </a:ln>
        </p:spPr>
        <p:txBody>
          <a:bodyPr wrap="square" lIns="34290" tIns="34290" rIns="34290" bIns="34290">
            <a:spAutoFit/>
          </a:bodyPr>
          <a:lstStyle/>
          <a:p>
            <a:pPr lvl="1" indent="0">
              <a:defRPr>
                <a:solidFill>
                  <a:srgbClr val="595959"/>
                </a:solidFill>
                <a:latin typeface="微软雅黑"/>
                <a:ea typeface="微软雅黑"/>
                <a:cs typeface="微软雅黑"/>
                <a:sym typeface="微软雅黑"/>
              </a:defRPr>
            </a:pPr>
            <a:r>
              <a:t>模糊PID</a:t>
            </a:r>
            <a:r>
              <a:rPr lang="zh-CN"/>
              <a:t>无级调速</a:t>
            </a:r>
            <a:r>
              <a:t>设计</a:t>
            </a:r>
          </a:p>
        </p:txBody>
      </p:sp>
      <p:sp>
        <p:nvSpPr>
          <p:cNvPr id="807" name="直接连接符 55"/>
          <p:cNvSpPr/>
          <p:nvPr/>
        </p:nvSpPr>
        <p:spPr>
          <a:xfrm>
            <a:off x="841002" y="505763"/>
            <a:ext cx="8571842" cy="1"/>
          </a:xfrm>
          <a:prstGeom prst="line">
            <a:avLst/>
          </a:prstGeom>
          <a:ln>
            <a:solidFill>
              <a:srgbClr val="808080"/>
            </a:solidFill>
            <a:prstDash val="dash"/>
          </a:ln>
        </p:spPr>
        <p:txBody>
          <a:bodyPr lIns="45719" rIns="45719"/>
          <a:lstStyle/>
          <a:p/>
        </p:txBody>
      </p:sp>
      <p:sp>
        <p:nvSpPr>
          <p:cNvPr id="808" name="TextBox 36"/>
          <p:cNvSpPr txBox="1"/>
          <p:nvPr/>
        </p:nvSpPr>
        <p:spPr>
          <a:xfrm>
            <a:off x="10655710" y="7812196"/>
            <a:ext cx="789941" cy="408941"/>
          </a:xfrm>
          <a:prstGeom prst="rect">
            <a:avLst/>
          </a:prstGeom>
          <a:ln w="12700">
            <a:miter lim="400000"/>
          </a:ln>
        </p:spPr>
        <p:txBody>
          <a:bodyPr wrap="none" lIns="45719" rIns="45719">
            <a:spAutoFit/>
          </a:bodyPr>
          <a:lstStyle>
            <a:lvl1pPr>
              <a:defRPr>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延时符</a:t>
            </a:r>
            <a:endParaRPr>
              <a:latin typeface="+mj-lt"/>
              <a:ea typeface="+mj-ea"/>
              <a:cs typeface="+mj-cs"/>
              <a:sym typeface="Helvetica"/>
            </a:endParaRPr>
          </a:p>
        </p:txBody>
      </p:sp>
      <p:sp>
        <p:nvSpPr>
          <p:cNvPr id="809" name="六边形 31"/>
          <p:cNvSpPr/>
          <p:nvPr/>
        </p:nvSpPr>
        <p:spPr>
          <a:xfrm>
            <a:off x="241895" y="125397"/>
            <a:ext cx="481346" cy="41495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25400">
            <a:solidFill>
              <a:srgbClr val="46CEAE"/>
            </a:solidFill>
          </a:ln>
        </p:spPr>
        <p:txBody>
          <a:bodyPr lIns="45719" rIns="45719" anchor="ctr"/>
          <a:lstStyle/>
          <a:p>
            <a:pPr algn="ctr">
              <a:defRPr>
                <a:solidFill>
                  <a:srgbClr val="FFFFFF"/>
                </a:solidFill>
              </a:defRPr>
            </a:pPr>
          </a:p>
        </p:txBody>
      </p:sp>
      <p:sp>
        <p:nvSpPr>
          <p:cNvPr id="810" name="矩形 37"/>
          <p:cNvSpPr/>
          <p:nvPr/>
        </p:nvSpPr>
        <p:spPr>
          <a:xfrm>
            <a:off x="9412843" y="188638"/>
            <a:ext cx="933217" cy="334418"/>
          </a:xfrm>
          <a:prstGeom prst="rect">
            <a:avLst/>
          </a:prstGeom>
          <a:solidFill>
            <a:srgbClr val="46CEAE"/>
          </a:solidFill>
          <a:ln w="12700">
            <a:miter lim="400000"/>
          </a:ln>
        </p:spPr>
        <p:txBody>
          <a:bodyPr lIns="45719" rIns="45719" anchor="ctr"/>
          <a:lstStyle/>
          <a:p>
            <a:pPr algn="ctr">
              <a:defRPr sz="1400">
                <a:solidFill>
                  <a:srgbClr val="FFFFFF"/>
                </a:solidFill>
              </a:defRPr>
            </a:pPr>
          </a:p>
        </p:txBody>
      </p:sp>
      <p:sp>
        <p:nvSpPr>
          <p:cNvPr id="811" name="矩形 38"/>
          <p:cNvSpPr/>
          <p:nvPr/>
        </p:nvSpPr>
        <p:spPr>
          <a:xfrm>
            <a:off x="10347503" y="187548"/>
            <a:ext cx="1582733" cy="334419"/>
          </a:xfrm>
          <a:prstGeom prst="rect">
            <a:avLst/>
          </a:prstGeom>
          <a:solidFill>
            <a:srgbClr val="46CEAE">
              <a:alpha val="60000"/>
            </a:srgbClr>
          </a:solidFill>
          <a:ln w="12700">
            <a:miter lim="400000"/>
          </a:ln>
        </p:spPr>
        <p:txBody>
          <a:bodyPr lIns="45719" rIns="45719" anchor="ctr"/>
          <a:lstStyle/>
          <a:p>
            <a:pPr algn="ctr">
              <a:defRPr sz="1600">
                <a:solidFill>
                  <a:srgbClr val="FFFFFF"/>
                </a:solidFill>
              </a:defRPr>
            </a:pPr>
          </a:p>
        </p:txBody>
      </p:sp>
      <p:sp>
        <p:nvSpPr>
          <p:cNvPr id="812" name="六边形 39"/>
          <p:cNvSpPr/>
          <p:nvPr/>
        </p:nvSpPr>
        <p:spPr>
          <a:xfrm>
            <a:off x="624979" y="392471"/>
            <a:ext cx="261791" cy="22568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12700">
            <a:solidFill>
              <a:srgbClr val="FFFFFF"/>
            </a:solidFill>
          </a:ln>
        </p:spPr>
        <p:txBody>
          <a:bodyPr lIns="45719" rIns="45719" anchor="ctr"/>
          <a:lstStyle/>
          <a:p>
            <a:pPr algn="ctr">
              <a:defRPr>
                <a:solidFill>
                  <a:srgbClr val="FFFFFF"/>
                </a:solidFill>
              </a:defRPr>
            </a:pPr>
          </a:p>
        </p:txBody>
      </p:sp>
      <p:sp>
        <p:nvSpPr>
          <p:cNvPr id="813" name="文本框 9"/>
          <p:cNvSpPr txBox="1"/>
          <p:nvPr/>
        </p:nvSpPr>
        <p:spPr>
          <a:xfrm>
            <a:off x="9447133" y="221071"/>
            <a:ext cx="864637" cy="322581"/>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t>第三章</a:t>
            </a:r>
          </a:p>
        </p:txBody>
      </p:sp>
      <p:sp>
        <p:nvSpPr>
          <p:cNvPr id="814" name="文本框 9"/>
          <p:cNvSpPr txBox="1"/>
          <p:nvPr/>
        </p:nvSpPr>
        <p:spPr>
          <a:xfrm>
            <a:off x="10372920" y="213500"/>
            <a:ext cx="1515597" cy="283845"/>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rPr lang="zh-CN">
                <a:sym typeface="+mn-ea"/>
              </a:rPr>
              <a:t>创新点</a:t>
            </a:r>
            <a:endParaRPr lang="zh-CN">
              <a:sym typeface="+mn-ea"/>
            </a:endParaRPr>
          </a:p>
        </p:txBody>
      </p:sp>
      <p:grpSp>
        <p:nvGrpSpPr>
          <p:cNvPr id="818" name="组合 42"/>
          <p:cNvGrpSpPr/>
          <p:nvPr/>
        </p:nvGrpSpPr>
        <p:grpSpPr>
          <a:xfrm>
            <a:off x="330915" y="199584"/>
            <a:ext cx="308582" cy="266579"/>
            <a:chOff x="0" y="0"/>
            <a:chExt cx="308580" cy="266578"/>
          </a:xfrm>
        </p:grpSpPr>
        <p:sp>
          <p:nvSpPr>
            <p:cNvPr id="815" name="Freeform 301"/>
            <p:cNvSpPr/>
            <p:nvPr/>
          </p:nvSpPr>
          <p:spPr>
            <a:xfrm>
              <a:off x="102074" y="60072"/>
              <a:ext cx="206507" cy="206507"/>
            </a:xfrm>
            <a:custGeom>
              <a:avLst/>
              <a:gdLst/>
              <a:ahLst/>
              <a:cxnLst>
                <a:cxn ang="0">
                  <a:pos x="wd2" y="hd2"/>
                </a:cxn>
                <a:cxn ang="5400000">
                  <a:pos x="wd2" y="hd2"/>
                </a:cxn>
                <a:cxn ang="10800000">
                  <a:pos x="wd2" y="hd2"/>
                </a:cxn>
                <a:cxn ang="16200000">
                  <a:pos x="wd2" y="hd2"/>
                </a:cxn>
              </a:cxnLst>
              <a:rect l="0" t="0" r="r" b="b"/>
              <a:pathLst>
                <a:path w="21374" h="21374" extrusionOk="0">
                  <a:moveTo>
                    <a:pt x="2234" y="4988"/>
                  </a:moveTo>
                  <a:cubicBezTo>
                    <a:pt x="2979" y="5360"/>
                    <a:pt x="2607" y="6477"/>
                    <a:pt x="2607" y="6850"/>
                  </a:cubicBezTo>
                  <a:cubicBezTo>
                    <a:pt x="2607" y="7222"/>
                    <a:pt x="1862" y="7222"/>
                    <a:pt x="1490" y="7222"/>
                  </a:cubicBezTo>
                  <a:cubicBezTo>
                    <a:pt x="745" y="7222"/>
                    <a:pt x="0" y="7595"/>
                    <a:pt x="0" y="8340"/>
                  </a:cubicBezTo>
                  <a:cubicBezTo>
                    <a:pt x="0" y="9084"/>
                    <a:pt x="0" y="9829"/>
                    <a:pt x="745" y="9829"/>
                  </a:cubicBezTo>
                  <a:cubicBezTo>
                    <a:pt x="1117" y="10202"/>
                    <a:pt x="1862" y="10946"/>
                    <a:pt x="1862" y="11319"/>
                  </a:cubicBezTo>
                  <a:cubicBezTo>
                    <a:pt x="1862" y="11691"/>
                    <a:pt x="1490" y="12064"/>
                    <a:pt x="745" y="12436"/>
                  </a:cubicBezTo>
                  <a:cubicBezTo>
                    <a:pt x="372" y="12436"/>
                    <a:pt x="0" y="13181"/>
                    <a:pt x="372" y="13926"/>
                  </a:cubicBezTo>
                  <a:cubicBezTo>
                    <a:pt x="372" y="14671"/>
                    <a:pt x="1117" y="15415"/>
                    <a:pt x="1862" y="15043"/>
                  </a:cubicBezTo>
                  <a:cubicBezTo>
                    <a:pt x="2234" y="15043"/>
                    <a:pt x="2979" y="15043"/>
                    <a:pt x="2979" y="15415"/>
                  </a:cubicBezTo>
                  <a:cubicBezTo>
                    <a:pt x="3352" y="15415"/>
                    <a:pt x="3352" y="16533"/>
                    <a:pt x="2979" y="16905"/>
                  </a:cubicBezTo>
                  <a:cubicBezTo>
                    <a:pt x="2607" y="17277"/>
                    <a:pt x="2607" y="18395"/>
                    <a:pt x="3352" y="18767"/>
                  </a:cubicBezTo>
                  <a:cubicBezTo>
                    <a:pt x="4097" y="19140"/>
                    <a:pt x="4841" y="19512"/>
                    <a:pt x="5214" y="18767"/>
                  </a:cubicBezTo>
                  <a:cubicBezTo>
                    <a:pt x="5586" y="18395"/>
                    <a:pt x="6703" y="18767"/>
                    <a:pt x="6703" y="18767"/>
                  </a:cubicBezTo>
                  <a:cubicBezTo>
                    <a:pt x="7076" y="18767"/>
                    <a:pt x="7448" y="19512"/>
                    <a:pt x="7076" y="19884"/>
                  </a:cubicBezTo>
                  <a:cubicBezTo>
                    <a:pt x="7076" y="20629"/>
                    <a:pt x="7448" y="21002"/>
                    <a:pt x="8193" y="21374"/>
                  </a:cubicBezTo>
                  <a:cubicBezTo>
                    <a:pt x="9310" y="21374"/>
                    <a:pt x="9683" y="21002"/>
                    <a:pt x="10055" y="20629"/>
                  </a:cubicBezTo>
                  <a:cubicBezTo>
                    <a:pt x="10055" y="19884"/>
                    <a:pt x="11172" y="19512"/>
                    <a:pt x="11545" y="19512"/>
                  </a:cubicBezTo>
                  <a:cubicBezTo>
                    <a:pt x="11545" y="19512"/>
                    <a:pt x="12290" y="19884"/>
                    <a:pt x="12290" y="20629"/>
                  </a:cubicBezTo>
                  <a:cubicBezTo>
                    <a:pt x="12662" y="21002"/>
                    <a:pt x="13407" y="21374"/>
                    <a:pt x="14152" y="21002"/>
                  </a:cubicBezTo>
                  <a:cubicBezTo>
                    <a:pt x="14897" y="21002"/>
                    <a:pt x="15269" y="20257"/>
                    <a:pt x="14897" y="19512"/>
                  </a:cubicBezTo>
                  <a:cubicBezTo>
                    <a:pt x="14897" y="19140"/>
                    <a:pt x="15641" y="18022"/>
                    <a:pt x="15641" y="18022"/>
                  </a:cubicBezTo>
                  <a:cubicBezTo>
                    <a:pt x="16014" y="17650"/>
                    <a:pt x="16386" y="18022"/>
                    <a:pt x="17131" y="18395"/>
                  </a:cubicBezTo>
                  <a:cubicBezTo>
                    <a:pt x="17503" y="18767"/>
                    <a:pt x="18248" y="18767"/>
                    <a:pt x="18621" y="18022"/>
                  </a:cubicBezTo>
                  <a:cubicBezTo>
                    <a:pt x="19366" y="17277"/>
                    <a:pt x="19366" y="16533"/>
                    <a:pt x="18993" y="16160"/>
                  </a:cubicBezTo>
                  <a:cubicBezTo>
                    <a:pt x="18621" y="15788"/>
                    <a:pt x="18621" y="14671"/>
                    <a:pt x="18621" y="14671"/>
                  </a:cubicBezTo>
                  <a:cubicBezTo>
                    <a:pt x="18993" y="14298"/>
                    <a:pt x="19366" y="13926"/>
                    <a:pt x="20110" y="14298"/>
                  </a:cubicBezTo>
                  <a:cubicBezTo>
                    <a:pt x="20483" y="14298"/>
                    <a:pt x="21228" y="13926"/>
                    <a:pt x="21228" y="12808"/>
                  </a:cubicBezTo>
                  <a:cubicBezTo>
                    <a:pt x="21600" y="12064"/>
                    <a:pt x="21228" y="11319"/>
                    <a:pt x="20483" y="11319"/>
                  </a:cubicBezTo>
                  <a:cubicBezTo>
                    <a:pt x="20110" y="11319"/>
                    <a:pt x="19738" y="10202"/>
                    <a:pt x="19366" y="9829"/>
                  </a:cubicBezTo>
                  <a:cubicBezTo>
                    <a:pt x="19366" y="9457"/>
                    <a:pt x="20110" y="9084"/>
                    <a:pt x="20483" y="9084"/>
                  </a:cubicBezTo>
                  <a:cubicBezTo>
                    <a:pt x="20855" y="8712"/>
                    <a:pt x="21228" y="7967"/>
                    <a:pt x="20855" y="7222"/>
                  </a:cubicBezTo>
                  <a:cubicBezTo>
                    <a:pt x="20855" y="6477"/>
                    <a:pt x="20110" y="6105"/>
                    <a:pt x="19738" y="6477"/>
                  </a:cubicBezTo>
                  <a:cubicBezTo>
                    <a:pt x="18993" y="6477"/>
                    <a:pt x="18248" y="5733"/>
                    <a:pt x="17876" y="5733"/>
                  </a:cubicBezTo>
                  <a:cubicBezTo>
                    <a:pt x="17876" y="5360"/>
                    <a:pt x="17876" y="4615"/>
                    <a:pt x="18248" y="4243"/>
                  </a:cubicBezTo>
                  <a:cubicBezTo>
                    <a:pt x="18621" y="3871"/>
                    <a:pt x="18621" y="3126"/>
                    <a:pt x="17876" y="2753"/>
                  </a:cubicBezTo>
                  <a:cubicBezTo>
                    <a:pt x="17503" y="2008"/>
                    <a:pt x="16759" y="2008"/>
                    <a:pt x="16386" y="2381"/>
                  </a:cubicBezTo>
                  <a:cubicBezTo>
                    <a:pt x="15641" y="2753"/>
                    <a:pt x="14897" y="2753"/>
                    <a:pt x="14524" y="2753"/>
                  </a:cubicBezTo>
                  <a:cubicBezTo>
                    <a:pt x="14152" y="2381"/>
                    <a:pt x="14152" y="2008"/>
                    <a:pt x="14152" y="1264"/>
                  </a:cubicBezTo>
                  <a:cubicBezTo>
                    <a:pt x="14152" y="891"/>
                    <a:pt x="13779" y="146"/>
                    <a:pt x="13034" y="146"/>
                  </a:cubicBezTo>
                  <a:cubicBezTo>
                    <a:pt x="12290" y="-226"/>
                    <a:pt x="11545" y="146"/>
                    <a:pt x="11172" y="891"/>
                  </a:cubicBezTo>
                  <a:cubicBezTo>
                    <a:pt x="11172" y="1264"/>
                    <a:pt x="10428" y="1636"/>
                    <a:pt x="10055" y="1636"/>
                  </a:cubicBezTo>
                  <a:cubicBezTo>
                    <a:pt x="9683" y="2008"/>
                    <a:pt x="9310" y="1264"/>
                    <a:pt x="8938" y="891"/>
                  </a:cubicBezTo>
                  <a:cubicBezTo>
                    <a:pt x="8938" y="146"/>
                    <a:pt x="8193" y="146"/>
                    <a:pt x="7448" y="146"/>
                  </a:cubicBezTo>
                  <a:cubicBezTo>
                    <a:pt x="6703" y="519"/>
                    <a:pt x="5959" y="1264"/>
                    <a:pt x="6331" y="1636"/>
                  </a:cubicBezTo>
                  <a:cubicBezTo>
                    <a:pt x="6331" y="2381"/>
                    <a:pt x="5959" y="3126"/>
                    <a:pt x="5586" y="3498"/>
                  </a:cubicBezTo>
                  <a:cubicBezTo>
                    <a:pt x="5214" y="3498"/>
                    <a:pt x="4841" y="3498"/>
                    <a:pt x="4469" y="3126"/>
                  </a:cubicBezTo>
                  <a:cubicBezTo>
                    <a:pt x="3724" y="2753"/>
                    <a:pt x="2979" y="2753"/>
                    <a:pt x="2607" y="3498"/>
                  </a:cubicBezTo>
                  <a:cubicBezTo>
                    <a:pt x="2234" y="3871"/>
                    <a:pt x="1862" y="4615"/>
                    <a:pt x="2234" y="4988"/>
                  </a:cubicBezTo>
                  <a:close/>
                  <a:moveTo>
                    <a:pt x="8566" y="4615"/>
                  </a:moveTo>
                  <a:cubicBezTo>
                    <a:pt x="11917" y="3498"/>
                    <a:pt x="15641" y="5360"/>
                    <a:pt x="16759" y="8712"/>
                  </a:cubicBezTo>
                  <a:cubicBezTo>
                    <a:pt x="17503" y="12064"/>
                    <a:pt x="16014" y="15415"/>
                    <a:pt x="12662" y="16533"/>
                  </a:cubicBezTo>
                  <a:cubicBezTo>
                    <a:pt x="9310" y="17650"/>
                    <a:pt x="5586" y="15788"/>
                    <a:pt x="4841" y="12436"/>
                  </a:cubicBezTo>
                  <a:cubicBezTo>
                    <a:pt x="3724" y="9457"/>
                    <a:pt x="5586" y="5733"/>
                    <a:pt x="8566" y="4615"/>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sp>
          <p:nvSpPr>
            <p:cNvPr id="816" name="Freeform 302"/>
            <p:cNvSpPr/>
            <p:nvPr/>
          </p:nvSpPr>
          <p:spPr>
            <a:xfrm>
              <a:off x="17" y="0"/>
              <a:ext cx="134052" cy="134051"/>
            </a:xfrm>
            <a:custGeom>
              <a:avLst/>
              <a:gdLst/>
              <a:ahLst/>
              <a:cxnLst>
                <a:cxn ang="0">
                  <a:pos x="wd2" y="hd2"/>
                </a:cxn>
                <a:cxn ang="5400000">
                  <a:pos x="wd2" y="hd2"/>
                </a:cxn>
                <a:cxn ang="10800000">
                  <a:pos x="wd2" y="hd2"/>
                </a:cxn>
                <a:cxn ang="16200000">
                  <a:pos x="wd2" y="hd2"/>
                </a:cxn>
              </a:cxnLst>
              <a:rect l="0" t="0" r="r" b="b"/>
              <a:pathLst>
                <a:path w="21600" h="21600" extrusionOk="0">
                  <a:moveTo>
                    <a:pt x="2335" y="5254"/>
                  </a:moveTo>
                  <a:cubicBezTo>
                    <a:pt x="2919" y="5254"/>
                    <a:pt x="2919" y="6422"/>
                    <a:pt x="2919" y="7005"/>
                  </a:cubicBezTo>
                  <a:cubicBezTo>
                    <a:pt x="2335" y="7005"/>
                    <a:pt x="1751" y="7005"/>
                    <a:pt x="1168" y="7005"/>
                  </a:cubicBezTo>
                  <a:cubicBezTo>
                    <a:pt x="584" y="7005"/>
                    <a:pt x="0" y="7589"/>
                    <a:pt x="0" y="8173"/>
                  </a:cubicBezTo>
                  <a:cubicBezTo>
                    <a:pt x="0" y="9341"/>
                    <a:pt x="0" y="9924"/>
                    <a:pt x="584" y="9924"/>
                  </a:cubicBezTo>
                  <a:cubicBezTo>
                    <a:pt x="1168" y="9924"/>
                    <a:pt x="1751" y="11092"/>
                    <a:pt x="1751" y="11676"/>
                  </a:cubicBezTo>
                  <a:cubicBezTo>
                    <a:pt x="1751" y="11676"/>
                    <a:pt x="1168" y="12259"/>
                    <a:pt x="1168" y="12259"/>
                  </a:cubicBezTo>
                  <a:cubicBezTo>
                    <a:pt x="584" y="12259"/>
                    <a:pt x="0" y="13427"/>
                    <a:pt x="584" y="14011"/>
                  </a:cubicBezTo>
                  <a:cubicBezTo>
                    <a:pt x="584" y="14595"/>
                    <a:pt x="1168" y="15178"/>
                    <a:pt x="1751" y="15178"/>
                  </a:cubicBezTo>
                  <a:cubicBezTo>
                    <a:pt x="2335" y="15178"/>
                    <a:pt x="2919" y="15178"/>
                    <a:pt x="2919" y="15178"/>
                  </a:cubicBezTo>
                  <a:cubicBezTo>
                    <a:pt x="3503" y="15762"/>
                    <a:pt x="3503" y="16346"/>
                    <a:pt x="2919" y="16930"/>
                  </a:cubicBezTo>
                  <a:cubicBezTo>
                    <a:pt x="2919" y="17514"/>
                    <a:pt x="2919" y="18097"/>
                    <a:pt x="3503" y="18681"/>
                  </a:cubicBezTo>
                  <a:cubicBezTo>
                    <a:pt x="4086" y="19265"/>
                    <a:pt x="4670" y="19265"/>
                    <a:pt x="5254" y="19265"/>
                  </a:cubicBezTo>
                  <a:cubicBezTo>
                    <a:pt x="5838" y="18681"/>
                    <a:pt x="6422" y="18681"/>
                    <a:pt x="7005" y="18681"/>
                  </a:cubicBezTo>
                  <a:cubicBezTo>
                    <a:pt x="7005" y="18681"/>
                    <a:pt x="7589" y="19265"/>
                    <a:pt x="7005" y="19849"/>
                  </a:cubicBezTo>
                  <a:cubicBezTo>
                    <a:pt x="7005" y="20432"/>
                    <a:pt x="7589" y="21016"/>
                    <a:pt x="8757" y="21600"/>
                  </a:cubicBezTo>
                  <a:cubicBezTo>
                    <a:pt x="9341" y="21600"/>
                    <a:pt x="9924" y="21016"/>
                    <a:pt x="9924" y="20432"/>
                  </a:cubicBezTo>
                  <a:cubicBezTo>
                    <a:pt x="10508" y="19849"/>
                    <a:pt x="11092" y="19849"/>
                    <a:pt x="11676" y="19849"/>
                  </a:cubicBezTo>
                  <a:cubicBezTo>
                    <a:pt x="11676" y="19849"/>
                    <a:pt x="12259" y="19849"/>
                    <a:pt x="12259" y="20432"/>
                  </a:cubicBezTo>
                  <a:cubicBezTo>
                    <a:pt x="12843" y="21016"/>
                    <a:pt x="13427" y="21600"/>
                    <a:pt x="14011" y="21016"/>
                  </a:cubicBezTo>
                  <a:cubicBezTo>
                    <a:pt x="15178" y="21016"/>
                    <a:pt x="15178" y="20432"/>
                    <a:pt x="15178" y="19849"/>
                  </a:cubicBezTo>
                  <a:cubicBezTo>
                    <a:pt x="15178" y="19265"/>
                    <a:pt x="15762" y="18097"/>
                    <a:pt x="15762" y="18097"/>
                  </a:cubicBezTo>
                  <a:cubicBezTo>
                    <a:pt x="16346" y="18097"/>
                    <a:pt x="16930" y="18097"/>
                    <a:pt x="16930" y="18681"/>
                  </a:cubicBezTo>
                  <a:cubicBezTo>
                    <a:pt x="17514" y="18681"/>
                    <a:pt x="18681" y="18681"/>
                    <a:pt x="18681" y="18097"/>
                  </a:cubicBezTo>
                  <a:cubicBezTo>
                    <a:pt x="19265" y="17514"/>
                    <a:pt x="19849" y="16346"/>
                    <a:pt x="19265" y="16346"/>
                  </a:cubicBezTo>
                  <a:cubicBezTo>
                    <a:pt x="18681" y="15762"/>
                    <a:pt x="18681" y="14595"/>
                    <a:pt x="18681" y="14595"/>
                  </a:cubicBezTo>
                  <a:cubicBezTo>
                    <a:pt x="19265" y="14011"/>
                    <a:pt x="19849" y="14011"/>
                    <a:pt x="20432" y="14011"/>
                  </a:cubicBezTo>
                  <a:cubicBezTo>
                    <a:pt x="21016" y="14011"/>
                    <a:pt x="21600" y="14011"/>
                    <a:pt x="21600" y="12843"/>
                  </a:cubicBezTo>
                  <a:cubicBezTo>
                    <a:pt x="21600" y="12259"/>
                    <a:pt x="21600" y="11676"/>
                    <a:pt x="21016" y="11092"/>
                  </a:cubicBezTo>
                  <a:cubicBezTo>
                    <a:pt x="20432" y="11092"/>
                    <a:pt x="19849" y="10508"/>
                    <a:pt x="19849" y="9924"/>
                  </a:cubicBezTo>
                  <a:cubicBezTo>
                    <a:pt x="19849" y="9341"/>
                    <a:pt x="20432" y="9341"/>
                    <a:pt x="20432" y="8757"/>
                  </a:cubicBezTo>
                  <a:cubicBezTo>
                    <a:pt x="21016" y="8757"/>
                    <a:pt x="21600" y="8173"/>
                    <a:pt x="21016" y="7005"/>
                  </a:cubicBezTo>
                  <a:cubicBezTo>
                    <a:pt x="21016" y="6422"/>
                    <a:pt x="20432" y="5838"/>
                    <a:pt x="19849" y="6422"/>
                  </a:cubicBezTo>
                  <a:cubicBezTo>
                    <a:pt x="19265" y="6422"/>
                    <a:pt x="18097" y="5838"/>
                    <a:pt x="18097" y="5254"/>
                  </a:cubicBezTo>
                  <a:cubicBezTo>
                    <a:pt x="18097" y="5254"/>
                    <a:pt x="18097" y="4670"/>
                    <a:pt x="18681" y="4086"/>
                  </a:cubicBezTo>
                  <a:cubicBezTo>
                    <a:pt x="18681" y="4086"/>
                    <a:pt x="18681" y="2919"/>
                    <a:pt x="18097" y="2335"/>
                  </a:cubicBezTo>
                  <a:cubicBezTo>
                    <a:pt x="17514" y="1751"/>
                    <a:pt x="16930" y="1751"/>
                    <a:pt x="16346" y="2335"/>
                  </a:cubicBezTo>
                  <a:cubicBezTo>
                    <a:pt x="15762" y="2919"/>
                    <a:pt x="15178" y="2919"/>
                    <a:pt x="14595" y="2335"/>
                  </a:cubicBezTo>
                  <a:cubicBezTo>
                    <a:pt x="14595" y="2335"/>
                    <a:pt x="14011" y="1751"/>
                    <a:pt x="14595" y="1168"/>
                  </a:cubicBezTo>
                  <a:cubicBezTo>
                    <a:pt x="14595" y="584"/>
                    <a:pt x="14011" y="0"/>
                    <a:pt x="12843" y="0"/>
                  </a:cubicBezTo>
                  <a:cubicBezTo>
                    <a:pt x="12259" y="0"/>
                    <a:pt x="11676" y="0"/>
                    <a:pt x="11676" y="584"/>
                  </a:cubicBezTo>
                  <a:cubicBezTo>
                    <a:pt x="11092" y="1168"/>
                    <a:pt x="10508" y="1751"/>
                    <a:pt x="9924" y="1751"/>
                  </a:cubicBezTo>
                  <a:cubicBezTo>
                    <a:pt x="9924" y="1751"/>
                    <a:pt x="9341" y="1168"/>
                    <a:pt x="9341" y="584"/>
                  </a:cubicBezTo>
                  <a:cubicBezTo>
                    <a:pt x="8757" y="0"/>
                    <a:pt x="8173" y="0"/>
                    <a:pt x="7589" y="0"/>
                  </a:cubicBezTo>
                  <a:cubicBezTo>
                    <a:pt x="6422" y="584"/>
                    <a:pt x="6422" y="1168"/>
                    <a:pt x="6422" y="1751"/>
                  </a:cubicBezTo>
                  <a:cubicBezTo>
                    <a:pt x="6422" y="2335"/>
                    <a:pt x="5838" y="2919"/>
                    <a:pt x="5838" y="3503"/>
                  </a:cubicBezTo>
                  <a:cubicBezTo>
                    <a:pt x="5254" y="3503"/>
                    <a:pt x="4670" y="3503"/>
                    <a:pt x="4670" y="2919"/>
                  </a:cubicBezTo>
                  <a:cubicBezTo>
                    <a:pt x="4086" y="2335"/>
                    <a:pt x="2919" y="2919"/>
                    <a:pt x="2919" y="3503"/>
                  </a:cubicBezTo>
                  <a:cubicBezTo>
                    <a:pt x="2335" y="4086"/>
                    <a:pt x="1751" y="4670"/>
                    <a:pt x="2335" y="5254"/>
                  </a:cubicBezTo>
                  <a:close/>
                  <a:moveTo>
                    <a:pt x="8757" y="4670"/>
                  </a:moveTo>
                  <a:cubicBezTo>
                    <a:pt x="12259" y="3503"/>
                    <a:pt x="15762" y="5254"/>
                    <a:pt x="16930" y="8757"/>
                  </a:cubicBezTo>
                  <a:cubicBezTo>
                    <a:pt x="18097" y="12259"/>
                    <a:pt x="15762" y="15762"/>
                    <a:pt x="12843" y="16930"/>
                  </a:cubicBezTo>
                  <a:cubicBezTo>
                    <a:pt x="9341" y="17514"/>
                    <a:pt x="5838" y="15762"/>
                    <a:pt x="4670" y="12843"/>
                  </a:cubicBezTo>
                  <a:cubicBezTo>
                    <a:pt x="3503" y="9341"/>
                    <a:pt x="5838" y="5838"/>
                    <a:pt x="8757" y="467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sp>
          <p:nvSpPr>
            <p:cNvPr id="817" name="Freeform 303"/>
            <p:cNvSpPr/>
            <p:nvPr/>
          </p:nvSpPr>
          <p:spPr>
            <a:xfrm>
              <a:off x="0" y="134052"/>
              <a:ext cx="105108" cy="100539"/>
            </a:xfrm>
            <a:custGeom>
              <a:avLst/>
              <a:gdLst/>
              <a:ahLst/>
              <a:cxnLst>
                <a:cxn ang="0">
                  <a:pos x="wd2" y="hd2"/>
                </a:cxn>
                <a:cxn ang="5400000">
                  <a:pos x="wd2" y="hd2"/>
                </a:cxn>
                <a:cxn ang="10800000">
                  <a:pos x="wd2" y="hd2"/>
                </a:cxn>
                <a:cxn ang="16200000">
                  <a:pos x="wd2" y="hd2"/>
                </a:cxn>
              </a:cxnLst>
              <a:rect l="0" t="0" r="r" b="b"/>
              <a:pathLst>
                <a:path w="21600" h="21600" extrusionOk="0">
                  <a:moveTo>
                    <a:pt x="2234" y="5400"/>
                  </a:moveTo>
                  <a:cubicBezTo>
                    <a:pt x="2979" y="5400"/>
                    <a:pt x="2979" y="6943"/>
                    <a:pt x="2979" y="6943"/>
                  </a:cubicBezTo>
                  <a:cubicBezTo>
                    <a:pt x="2979" y="6943"/>
                    <a:pt x="2234" y="7714"/>
                    <a:pt x="1490" y="6943"/>
                  </a:cubicBezTo>
                  <a:cubicBezTo>
                    <a:pt x="745" y="6943"/>
                    <a:pt x="0" y="7714"/>
                    <a:pt x="0" y="8486"/>
                  </a:cubicBezTo>
                  <a:cubicBezTo>
                    <a:pt x="0" y="9257"/>
                    <a:pt x="0" y="10029"/>
                    <a:pt x="745" y="10029"/>
                  </a:cubicBezTo>
                  <a:cubicBezTo>
                    <a:pt x="1490" y="10029"/>
                    <a:pt x="2234" y="11571"/>
                    <a:pt x="2234" y="11571"/>
                  </a:cubicBezTo>
                  <a:cubicBezTo>
                    <a:pt x="2234" y="12343"/>
                    <a:pt x="1490" y="12343"/>
                    <a:pt x="745" y="12343"/>
                  </a:cubicBezTo>
                  <a:cubicBezTo>
                    <a:pt x="745" y="13114"/>
                    <a:pt x="0" y="13886"/>
                    <a:pt x="745" y="14657"/>
                  </a:cubicBezTo>
                  <a:cubicBezTo>
                    <a:pt x="745" y="15429"/>
                    <a:pt x="1490" y="15429"/>
                    <a:pt x="2234" y="15429"/>
                  </a:cubicBezTo>
                  <a:cubicBezTo>
                    <a:pt x="2234" y="15429"/>
                    <a:pt x="2979" y="15429"/>
                    <a:pt x="2979" y="15429"/>
                  </a:cubicBezTo>
                  <a:cubicBezTo>
                    <a:pt x="2979" y="16200"/>
                    <a:pt x="3724" y="16971"/>
                    <a:pt x="2979" y="17743"/>
                  </a:cubicBezTo>
                  <a:cubicBezTo>
                    <a:pt x="2979" y="17743"/>
                    <a:pt x="2979" y="18514"/>
                    <a:pt x="3724" y="19286"/>
                  </a:cubicBezTo>
                  <a:cubicBezTo>
                    <a:pt x="3724" y="20057"/>
                    <a:pt x="5214" y="20057"/>
                    <a:pt x="5214" y="19286"/>
                  </a:cubicBezTo>
                  <a:cubicBezTo>
                    <a:pt x="5959" y="19286"/>
                    <a:pt x="6703" y="19286"/>
                    <a:pt x="6703" y="19286"/>
                  </a:cubicBezTo>
                  <a:cubicBezTo>
                    <a:pt x="7448" y="19286"/>
                    <a:pt x="7448" y="20057"/>
                    <a:pt x="7448" y="20829"/>
                  </a:cubicBezTo>
                  <a:cubicBezTo>
                    <a:pt x="7448" y="20829"/>
                    <a:pt x="7448" y="21600"/>
                    <a:pt x="8193" y="21600"/>
                  </a:cubicBezTo>
                  <a:cubicBezTo>
                    <a:pt x="8938" y="21600"/>
                    <a:pt x="9683" y="21600"/>
                    <a:pt x="9683" y="20829"/>
                  </a:cubicBezTo>
                  <a:cubicBezTo>
                    <a:pt x="10428" y="20829"/>
                    <a:pt x="11172" y="20057"/>
                    <a:pt x="11172" y="20057"/>
                  </a:cubicBezTo>
                  <a:cubicBezTo>
                    <a:pt x="11917" y="20057"/>
                    <a:pt x="11917" y="20057"/>
                    <a:pt x="12662" y="20829"/>
                  </a:cubicBezTo>
                  <a:cubicBezTo>
                    <a:pt x="12662" y="21600"/>
                    <a:pt x="13407" y="21600"/>
                    <a:pt x="14152" y="21600"/>
                  </a:cubicBezTo>
                  <a:cubicBezTo>
                    <a:pt x="14897" y="21600"/>
                    <a:pt x="14897" y="20829"/>
                    <a:pt x="14897" y="20057"/>
                  </a:cubicBezTo>
                  <a:cubicBezTo>
                    <a:pt x="14897" y="19286"/>
                    <a:pt x="15641" y="18514"/>
                    <a:pt x="15641" y="18514"/>
                  </a:cubicBezTo>
                  <a:cubicBezTo>
                    <a:pt x="15641" y="18514"/>
                    <a:pt x="16386" y="18514"/>
                    <a:pt x="17131" y="18514"/>
                  </a:cubicBezTo>
                  <a:cubicBezTo>
                    <a:pt x="17131" y="19286"/>
                    <a:pt x="17876" y="19286"/>
                    <a:pt x="18621" y="18514"/>
                  </a:cubicBezTo>
                  <a:cubicBezTo>
                    <a:pt x="19366" y="17743"/>
                    <a:pt x="19366" y="16971"/>
                    <a:pt x="18621" y="16200"/>
                  </a:cubicBezTo>
                  <a:cubicBezTo>
                    <a:pt x="18621" y="16200"/>
                    <a:pt x="18621" y="15429"/>
                    <a:pt x="18621" y="14657"/>
                  </a:cubicBezTo>
                  <a:cubicBezTo>
                    <a:pt x="18621" y="14657"/>
                    <a:pt x="19366" y="14657"/>
                    <a:pt x="20110" y="14657"/>
                  </a:cubicBezTo>
                  <a:cubicBezTo>
                    <a:pt x="20855" y="14657"/>
                    <a:pt x="20855" y="13886"/>
                    <a:pt x="21600" y="13114"/>
                  </a:cubicBezTo>
                  <a:cubicBezTo>
                    <a:pt x="21600" y="12343"/>
                    <a:pt x="20855" y="11571"/>
                    <a:pt x="20855" y="11571"/>
                  </a:cubicBezTo>
                  <a:cubicBezTo>
                    <a:pt x="20110" y="11571"/>
                    <a:pt x="19366" y="10800"/>
                    <a:pt x="19366" y="10029"/>
                  </a:cubicBezTo>
                  <a:cubicBezTo>
                    <a:pt x="19366" y="10029"/>
                    <a:pt x="20110" y="9257"/>
                    <a:pt x="20110" y="9257"/>
                  </a:cubicBezTo>
                  <a:cubicBezTo>
                    <a:pt x="20855" y="9257"/>
                    <a:pt x="20855" y="8486"/>
                    <a:pt x="20855" y="7714"/>
                  </a:cubicBezTo>
                  <a:cubicBezTo>
                    <a:pt x="20855" y="6943"/>
                    <a:pt x="20110" y="6171"/>
                    <a:pt x="19366" y="6171"/>
                  </a:cubicBezTo>
                  <a:cubicBezTo>
                    <a:pt x="19366" y="6943"/>
                    <a:pt x="17876" y="6171"/>
                    <a:pt x="17876" y="5400"/>
                  </a:cubicBezTo>
                  <a:cubicBezTo>
                    <a:pt x="17876" y="5400"/>
                    <a:pt x="17876" y="4629"/>
                    <a:pt x="18621" y="4629"/>
                  </a:cubicBezTo>
                  <a:cubicBezTo>
                    <a:pt x="18621" y="3857"/>
                    <a:pt x="18621" y="3086"/>
                    <a:pt x="17876" y="2314"/>
                  </a:cubicBezTo>
                  <a:cubicBezTo>
                    <a:pt x="17131" y="2314"/>
                    <a:pt x="16386" y="2314"/>
                    <a:pt x="16386" y="2314"/>
                  </a:cubicBezTo>
                  <a:cubicBezTo>
                    <a:pt x="15641" y="3086"/>
                    <a:pt x="14897" y="3086"/>
                    <a:pt x="14152" y="2314"/>
                  </a:cubicBezTo>
                  <a:cubicBezTo>
                    <a:pt x="14152" y="2314"/>
                    <a:pt x="14152" y="1543"/>
                    <a:pt x="14152" y="1543"/>
                  </a:cubicBezTo>
                  <a:cubicBezTo>
                    <a:pt x="14152" y="771"/>
                    <a:pt x="13407" y="0"/>
                    <a:pt x="12662" y="0"/>
                  </a:cubicBezTo>
                  <a:cubicBezTo>
                    <a:pt x="11917" y="0"/>
                    <a:pt x="11172" y="0"/>
                    <a:pt x="11172" y="771"/>
                  </a:cubicBezTo>
                  <a:cubicBezTo>
                    <a:pt x="11172" y="1543"/>
                    <a:pt x="10428" y="1543"/>
                    <a:pt x="9683" y="1543"/>
                  </a:cubicBezTo>
                  <a:cubicBezTo>
                    <a:pt x="9683" y="1543"/>
                    <a:pt x="8938" y="1543"/>
                    <a:pt x="8938" y="771"/>
                  </a:cubicBezTo>
                  <a:cubicBezTo>
                    <a:pt x="8938" y="0"/>
                    <a:pt x="8193" y="0"/>
                    <a:pt x="7448" y="0"/>
                  </a:cubicBezTo>
                  <a:cubicBezTo>
                    <a:pt x="6703" y="771"/>
                    <a:pt x="5959" y="1543"/>
                    <a:pt x="6703" y="1543"/>
                  </a:cubicBezTo>
                  <a:cubicBezTo>
                    <a:pt x="6703" y="2314"/>
                    <a:pt x="5959" y="3086"/>
                    <a:pt x="5959" y="3086"/>
                  </a:cubicBezTo>
                  <a:cubicBezTo>
                    <a:pt x="5214" y="3857"/>
                    <a:pt x="5214" y="3086"/>
                    <a:pt x="4469" y="3086"/>
                  </a:cubicBezTo>
                  <a:cubicBezTo>
                    <a:pt x="3724" y="2314"/>
                    <a:pt x="2979" y="3086"/>
                    <a:pt x="2979" y="3086"/>
                  </a:cubicBezTo>
                  <a:cubicBezTo>
                    <a:pt x="2234" y="3857"/>
                    <a:pt x="2234" y="4629"/>
                    <a:pt x="2234" y="5400"/>
                  </a:cubicBezTo>
                  <a:close/>
                  <a:moveTo>
                    <a:pt x="8938" y="4629"/>
                  </a:moveTo>
                  <a:cubicBezTo>
                    <a:pt x="11917" y="3857"/>
                    <a:pt x="15641" y="5400"/>
                    <a:pt x="16386" y="9257"/>
                  </a:cubicBezTo>
                  <a:cubicBezTo>
                    <a:pt x="17876" y="12343"/>
                    <a:pt x="15641" y="16200"/>
                    <a:pt x="12662" y="16971"/>
                  </a:cubicBezTo>
                  <a:cubicBezTo>
                    <a:pt x="9683" y="17743"/>
                    <a:pt x="5959" y="16200"/>
                    <a:pt x="4469" y="13114"/>
                  </a:cubicBezTo>
                  <a:cubicBezTo>
                    <a:pt x="3724" y="9257"/>
                    <a:pt x="5214" y="6171"/>
                    <a:pt x="8938" y="4629"/>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grpSp>
      <p:sp>
        <p:nvSpPr>
          <p:cNvPr id="819" name="椭圆 12"/>
          <p:cNvSpPr/>
          <p:nvPr/>
        </p:nvSpPr>
        <p:spPr>
          <a:xfrm>
            <a:off x="2206615" y="2186355"/>
            <a:ext cx="2485291" cy="2485291"/>
          </a:xfrm>
          <a:prstGeom prst="ellipse">
            <a:avLst/>
          </a:prstGeom>
          <a:solidFill>
            <a:srgbClr val="46CEAE"/>
          </a:solidFill>
          <a:ln w="12700">
            <a:miter lim="400000"/>
          </a:ln>
        </p:spPr>
        <p:txBody>
          <a:bodyPr lIns="45719" rIns="45719" anchor="ctr"/>
          <a:lstStyle/>
          <a:p>
            <a:pPr algn="ctr">
              <a:defRPr sz="2000">
                <a:solidFill>
                  <a:srgbClr val="FFFFFF"/>
                </a:solidFill>
              </a:defRPr>
            </a:pPr>
          </a:p>
        </p:txBody>
      </p:sp>
      <p:grpSp>
        <p:nvGrpSpPr>
          <p:cNvPr id="822" name="椭圆 13"/>
          <p:cNvGrpSpPr/>
          <p:nvPr/>
        </p:nvGrpSpPr>
        <p:grpSpPr>
          <a:xfrm>
            <a:off x="5161482" y="1412775"/>
            <a:ext cx="576624" cy="576787"/>
            <a:chOff x="0" y="0"/>
            <a:chExt cx="576622" cy="576786"/>
          </a:xfrm>
        </p:grpSpPr>
        <p:sp>
          <p:nvSpPr>
            <p:cNvPr id="820" name="圆形"/>
            <p:cNvSpPr/>
            <p:nvPr/>
          </p:nvSpPr>
          <p:spPr>
            <a:xfrm>
              <a:off x="-1" y="-1"/>
              <a:ext cx="576624" cy="576788"/>
            </a:xfrm>
            <a:prstGeom prst="ellipse">
              <a:avLst/>
            </a:prstGeom>
            <a:solidFill>
              <a:srgbClr val="46CEAE"/>
            </a:solidFill>
            <a:ln w="12700" cap="flat">
              <a:noFill/>
              <a:miter lim="400000"/>
            </a:ln>
            <a:effectLst/>
          </p:spPr>
          <p:txBody>
            <a:bodyPr wrap="square" lIns="45719" tIns="45719" rIns="45719" bIns="45719" numCol="1" anchor="ctr">
              <a:noAutofit/>
            </a:bodyPr>
            <a:lstStyle/>
            <a:p>
              <a:pPr algn="ctr">
                <a:defRPr>
                  <a:solidFill>
                    <a:srgbClr val="FFFFFF"/>
                  </a:solidFill>
                  <a:latin typeface="Impact MT Std"/>
                  <a:ea typeface="Impact MT Std"/>
                  <a:cs typeface="Impact MT Std"/>
                  <a:sym typeface="Impact MT Std"/>
                </a:defRPr>
              </a:pPr>
            </a:p>
          </p:txBody>
        </p:sp>
        <p:sp>
          <p:nvSpPr>
            <p:cNvPr id="821" name="1"/>
            <p:cNvSpPr txBox="1"/>
            <p:nvPr/>
          </p:nvSpPr>
          <p:spPr>
            <a:xfrm>
              <a:off x="130163" y="102972"/>
              <a:ext cx="316296" cy="370841"/>
            </a:xfrm>
            <a:prstGeom prst="rect">
              <a:avLst/>
            </a:prstGeom>
            <a:noFill/>
            <a:ln w="12700" cap="flat">
              <a:noFill/>
              <a:miter lim="400000"/>
            </a:ln>
            <a:effectLst/>
          </p:spPr>
          <p:txBody>
            <a:bodyPr wrap="square" lIns="45719" tIns="45719" rIns="45719" bIns="45719" numCol="1" anchor="ctr">
              <a:spAutoFit/>
            </a:bodyPr>
            <a:lstStyle>
              <a:lvl1pPr algn="ctr">
                <a:defRPr>
                  <a:solidFill>
                    <a:srgbClr val="FFFFFF"/>
                  </a:solidFill>
                  <a:latin typeface="Impact MT Std"/>
                  <a:ea typeface="Impact MT Std"/>
                  <a:cs typeface="Impact MT Std"/>
                  <a:sym typeface="Impact MT Std"/>
                </a:defRPr>
              </a:lvl1pPr>
            </a:lstStyle>
            <a:p>
              <a:r>
                <a:t>1</a:t>
              </a:r>
            </a:p>
          </p:txBody>
        </p:sp>
      </p:grpSp>
      <p:sp>
        <p:nvSpPr>
          <p:cNvPr id="823" name="直接连接符 14"/>
          <p:cNvSpPr/>
          <p:nvPr/>
        </p:nvSpPr>
        <p:spPr>
          <a:xfrm>
            <a:off x="5738621" y="1717607"/>
            <a:ext cx="1003865" cy="1"/>
          </a:xfrm>
          <a:prstGeom prst="line">
            <a:avLst/>
          </a:prstGeom>
          <a:ln w="6350">
            <a:solidFill>
              <a:srgbClr val="808080"/>
            </a:solidFill>
            <a:prstDash val="dash"/>
            <a:tailEnd type="oval"/>
          </a:ln>
        </p:spPr>
        <p:txBody>
          <a:bodyPr lIns="45719" rIns="45719"/>
          <a:lstStyle/>
          <a:p/>
        </p:txBody>
      </p:sp>
      <p:sp>
        <p:nvSpPr>
          <p:cNvPr id="824" name="TextBox 15"/>
          <p:cNvSpPr txBox="1"/>
          <p:nvPr/>
        </p:nvSpPr>
        <p:spPr>
          <a:xfrm>
            <a:off x="2448270" y="3222192"/>
            <a:ext cx="2001962" cy="419101"/>
          </a:xfrm>
          <a:prstGeom prst="rect">
            <a:avLst/>
          </a:prstGeom>
          <a:ln w="12700">
            <a:miter lim="400000"/>
          </a:ln>
        </p:spPr>
        <p:txBody>
          <a:bodyPr lIns="0" tIns="0" rIns="0" bIns="0">
            <a:spAutoFit/>
          </a:bodyPr>
          <a:lstStyle>
            <a:lvl1pPr algn="ctr">
              <a:defRPr sz="2400" b="1">
                <a:solidFill>
                  <a:srgbClr val="FFFFFF"/>
                </a:solidFill>
                <a:latin typeface="微软雅黑"/>
                <a:ea typeface="微软雅黑"/>
                <a:cs typeface="微软雅黑"/>
                <a:sym typeface="微软雅黑"/>
              </a:defRPr>
            </a:lvl1pPr>
          </a:lstStyle>
          <a:p>
            <a:r>
              <a:t>模糊PID</a:t>
            </a:r>
          </a:p>
        </p:txBody>
      </p:sp>
      <p:sp>
        <p:nvSpPr>
          <p:cNvPr id="825" name="标题 11"/>
          <p:cNvSpPr txBox="1"/>
          <p:nvPr/>
        </p:nvSpPr>
        <p:spPr>
          <a:xfrm>
            <a:off x="6813881" y="1497019"/>
            <a:ext cx="3774491" cy="796653"/>
          </a:xfrm>
          <a:prstGeom prst="rect">
            <a:avLst/>
          </a:prstGeom>
          <a:ln w="12700">
            <a:miter lim="400000"/>
          </a:ln>
        </p:spPr>
        <p:txBody>
          <a:bodyPr lIns="45719" rIns="45719">
            <a:normAutofit/>
          </a:bodyPr>
          <a:lstStyle>
            <a:lvl1pPr algn="just" defTabSz="877570">
              <a:lnSpc>
                <a:spcPct val="120000"/>
              </a:lnSpc>
              <a:defRPr sz="1920" b="1">
                <a:solidFill>
                  <a:srgbClr val="46CEAE"/>
                </a:solidFill>
                <a:latin typeface="微软雅黑"/>
                <a:ea typeface="微软雅黑"/>
                <a:cs typeface="微软雅黑"/>
                <a:sym typeface="微软雅黑"/>
              </a:defRPr>
            </a:lvl1pPr>
          </a:lstStyle>
          <a:p>
            <a:r>
              <a:t>确定输入量和控制量</a:t>
            </a:r>
          </a:p>
        </p:txBody>
      </p:sp>
      <p:grpSp>
        <p:nvGrpSpPr>
          <p:cNvPr id="828" name="椭圆 19"/>
          <p:cNvGrpSpPr/>
          <p:nvPr/>
        </p:nvGrpSpPr>
        <p:grpSpPr>
          <a:xfrm>
            <a:off x="5161484" y="2132856"/>
            <a:ext cx="576623" cy="576787"/>
            <a:chOff x="0" y="0"/>
            <a:chExt cx="576622" cy="576786"/>
          </a:xfrm>
        </p:grpSpPr>
        <p:sp>
          <p:nvSpPr>
            <p:cNvPr id="826" name="圆形"/>
            <p:cNvSpPr/>
            <p:nvPr/>
          </p:nvSpPr>
          <p:spPr>
            <a:xfrm>
              <a:off x="-1" y="-1"/>
              <a:ext cx="576624" cy="576788"/>
            </a:xfrm>
            <a:prstGeom prst="ellipse">
              <a:avLst/>
            </a:prstGeom>
            <a:solidFill>
              <a:srgbClr val="46CEAE"/>
            </a:solidFill>
            <a:ln w="12700" cap="flat">
              <a:noFill/>
              <a:miter lim="400000"/>
            </a:ln>
            <a:effectLst/>
          </p:spPr>
          <p:txBody>
            <a:bodyPr wrap="square" lIns="45719" tIns="45719" rIns="45719" bIns="45719" numCol="1" anchor="ctr">
              <a:noAutofit/>
            </a:bodyPr>
            <a:lstStyle/>
            <a:p>
              <a:pPr algn="ctr">
                <a:defRPr>
                  <a:solidFill>
                    <a:srgbClr val="FFFFFF"/>
                  </a:solidFill>
                  <a:latin typeface="Impact MT Std"/>
                  <a:ea typeface="Impact MT Std"/>
                  <a:cs typeface="Impact MT Std"/>
                  <a:sym typeface="Impact MT Std"/>
                </a:defRPr>
              </a:pPr>
            </a:p>
          </p:txBody>
        </p:sp>
        <p:sp>
          <p:nvSpPr>
            <p:cNvPr id="827" name="2"/>
            <p:cNvSpPr txBox="1"/>
            <p:nvPr/>
          </p:nvSpPr>
          <p:spPr>
            <a:xfrm>
              <a:off x="130163" y="102972"/>
              <a:ext cx="316296" cy="370841"/>
            </a:xfrm>
            <a:prstGeom prst="rect">
              <a:avLst/>
            </a:prstGeom>
            <a:noFill/>
            <a:ln w="12700" cap="flat">
              <a:noFill/>
              <a:miter lim="400000"/>
            </a:ln>
            <a:effectLst/>
          </p:spPr>
          <p:txBody>
            <a:bodyPr wrap="square" lIns="45719" tIns="45719" rIns="45719" bIns="45719" numCol="1" anchor="ctr">
              <a:spAutoFit/>
            </a:bodyPr>
            <a:lstStyle>
              <a:lvl1pPr algn="ctr">
                <a:defRPr>
                  <a:solidFill>
                    <a:srgbClr val="FFFFFF"/>
                  </a:solidFill>
                  <a:latin typeface="Impact MT Std"/>
                  <a:ea typeface="Impact MT Std"/>
                  <a:cs typeface="Impact MT Std"/>
                  <a:sym typeface="Impact MT Std"/>
                </a:defRPr>
              </a:lvl1pPr>
            </a:lstStyle>
            <a:p>
              <a:r>
                <a:t>2</a:t>
              </a:r>
            </a:p>
          </p:txBody>
        </p:sp>
      </p:grpSp>
      <p:sp>
        <p:nvSpPr>
          <p:cNvPr id="829" name="直接连接符 20"/>
          <p:cNvSpPr/>
          <p:nvPr/>
        </p:nvSpPr>
        <p:spPr>
          <a:xfrm>
            <a:off x="5738621" y="2437688"/>
            <a:ext cx="1003865" cy="1"/>
          </a:xfrm>
          <a:prstGeom prst="line">
            <a:avLst/>
          </a:prstGeom>
          <a:ln w="6350">
            <a:solidFill>
              <a:srgbClr val="808080"/>
            </a:solidFill>
            <a:prstDash val="dash"/>
            <a:tailEnd type="oval"/>
          </a:ln>
        </p:spPr>
        <p:txBody>
          <a:bodyPr lIns="45719" rIns="45719"/>
          <a:lstStyle/>
          <a:p/>
        </p:txBody>
      </p:sp>
      <p:sp>
        <p:nvSpPr>
          <p:cNvPr id="830" name="标题 11"/>
          <p:cNvSpPr txBox="1"/>
          <p:nvPr/>
        </p:nvSpPr>
        <p:spPr>
          <a:xfrm>
            <a:off x="6813882" y="2217099"/>
            <a:ext cx="3774491" cy="796653"/>
          </a:xfrm>
          <a:prstGeom prst="rect">
            <a:avLst/>
          </a:prstGeom>
          <a:ln w="12700">
            <a:miter lim="400000"/>
          </a:ln>
        </p:spPr>
        <p:txBody>
          <a:bodyPr lIns="45719" rIns="45719">
            <a:normAutofit/>
          </a:bodyPr>
          <a:lstStyle>
            <a:lvl1pPr algn="just">
              <a:lnSpc>
                <a:spcPct val="120000"/>
              </a:lnSpc>
              <a:defRPr sz="2000" b="1">
                <a:solidFill>
                  <a:srgbClr val="46CEAE"/>
                </a:solidFill>
                <a:latin typeface="微软雅黑"/>
                <a:ea typeface="微软雅黑"/>
                <a:cs typeface="微软雅黑"/>
                <a:sym typeface="微软雅黑"/>
              </a:defRPr>
            </a:lvl1pPr>
          </a:lstStyle>
          <a:p>
            <a:r>
              <a:t>模糊化</a:t>
            </a:r>
          </a:p>
        </p:txBody>
      </p:sp>
      <p:grpSp>
        <p:nvGrpSpPr>
          <p:cNvPr id="833" name="椭圆 22"/>
          <p:cNvGrpSpPr/>
          <p:nvPr/>
        </p:nvGrpSpPr>
        <p:grpSpPr>
          <a:xfrm>
            <a:off x="5161484" y="2869736"/>
            <a:ext cx="576623" cy="576787"/>
            <a:chOff x="0" y="0"/>
            <a:chExt cx="576622" cy="576786"/>
          </a:xfrm>
        </p:grpSpPr>
        <p:sp>
          <p:nvSpPr>
            <p:cNvPr id="831" name="圆形"/>
            <p:cNvSpPr/>
            <p:nvPr/>
          </p:nvSpPr>
          <p:spPr>
            <a:xfrm>
              <a:off x="-1" y="-1"/>
              <a:ext cx="576624" cy="576788"/>
            </a:xfrm>
            <a:prstGeom prst="ellipse">
              <a:avLst/>
            </a:prstGeom>
            <a:solidFill>
              <a:srgbClr val="46CEAE"/>
            </a:solidFill>
            <a:ln w="12700" cap="flat">
              <a:noFill/>
              <a:miter lim="400000"/>
            </a:ln>
            <a:effectLst/>
          </p:spPr>
          <p:txBody>
            <a:bodyPr wrap="square" lIns="45719" tIns="45719" rIns="45719" bIns="45719" numCol="1" anchor="ctr">
              <a:noAutofit/>
            </a:bodyPr>
            <a:lstStyle/>
            <a:p>
              <a:pPr algn="ctr">
                <a:defRPr>
                  <a:solidFill>
                    <a:srgbClr val="FFFFFF"/>
                  </a:solidFill>
                  <a:latin typeface="Impact MT Std"/>
                  <a:ea typeface="Impact MT Std"/>
                  <a:cs typeface="Impact MT Std"/>
                  <a:sym typeface="Impact MT Std"/>
                </a:defRPr>
              </a:pPr>
            </a:p>
          </p:txBody>
        </p:sp>
        <p:sp>
          <p:nvSpPr>
            <p:cNvPr id="832" name="3"/>
            <p:cNvSpPr txBox="1"/>
            <p:nvPr/>
          </p:nvSpPr>
          <p:spPr>
            <a:xfrm>
              <a:off x="130163" y="102972"/>
              <a:ext cx="316296" cy="370841"/>
            </a:xfrm>
            <a:prstGeom prst="rect">
              <a:avLst/>
            </a:prstGeom>
            <a:noFill/>
            <a:ln w="12700" cap="flat">
              <a:noFill/>
              <a:miter lim="400000"/>
            </a:ln>
            <a:effectLst/>
          </p:spPr>
          <p:txBody>
            <a:bodyPr wrap="square" lIns="45719" tIns="45719" rIns="45719" bIns="45719" numCol="1" anchor="ctr">
              <a:spAutoFit/>
            </a:bodyPr>
            <a:lstStyle>
              <a:lvl1pPr algn="ctr">
                <a:defRPr>
                  <a:solidFill>
                    <a:srgbClr val="FFFFFF"/>
                  </a:solidFill>
                  <a:latin typeface="Impact MT Std"/>
                  <a:ea typeface="Impact MT Std"/>
                  <a:cs typeface="Impact MT Std"/>
                  <a:sym typeface="Impact MT Std"/>
                </a:defRPr>
              </a:lvl1pPr>
            </a:lstStyle>
            <a:p>
              <a:r>
                <a:t>3</a:t>
              </a:r>
            </a:p>
          </p:txBody>
        </p:sp>
      </p:grpSp>
      <p:sp>
        <p:nvSpPr>
          <p:cNvPr id="834" name="直接连接符 23"/>
          <p:cNvSpPr/>
          <p:nvPr/>
        </p:nvSpPr>
        <p:spPr>
          <a:xfrm>
            <a:off x="5738621" y="3174568"/>
            <a:ext cx="1003865" cy="1"/>
          </a:xfrm>
          <a:prstGeom prst="line">
            <a:avLst/>
          </a:prstGeom>
          <a:ln w="6350">
            <a:solidFill>
              <a:srgbClr val="808080"/>
            </a:solidFill>
            <a:prstDash val="dash"/>
            <a:tailEnd type="oval"/>
          </a:ln>
        </p:spPr>
        <p:txBody>
          <a:bodyPr lIns="45719" rIns="45719"/>
          <a:lstStyle/>
          <a:p/>
        </p:txBody>
      </p:sp>
      <p:sp>
        <p:nvSpPr>
          <p:cNvPr id="835" name="标题 11"/>
          <p:cNvSpPr txBox="1"/>
          <p:nvPr/>
        </p:nvSpPr>
        <p:spPr>
          <a:xfrm>
            <a:off x="6813882" y="2953979"/>
            <a:ext cx="3774491" cy="796653"/>
          </a:xfrm>
          <a:prstGeom prst="rect">
            <a:avLst/>
          </a:prstGeom>
          <a:ln w="12700">
            <a:miter lim="400000"/>
          </a:ln>
        </p:spPr>
        <p:txBody>
          <a:bodyPr lIns="45719" rIns="45719">
            <a:normAutofit/>
          </a:bodyPr>
          <a:lstStyle>
            <a:lvl1pPr algn="just" defTabSz="877570">
              <a:lnSpc>
                <a:spcPct val="120000"/>
              </a:lnSpc>
              <a:defRPr sz="1920" b="1">
                <a:solidFill>
                  <a:srgbClr val="46CEAE"/>
                </a:solidFill>
                <a:latin typeface="微软雅黑"/>
                <a:ea typeface="微软雅黑"/>
                <a:cs typeface="微软雅黑"/>
                <a:sym typeface="微软雅黑"/>
              </a:defRPr>
            </a:lvl1pPr>
          </a:lstStyle>
          <a:p>
            <a:r>
              <a:t>制定模糊规则</a:t>
            </a:r>
          </a:p>
        </p:txBody>
      </p:sp>
      <p:grpSp>
        <p:nvGrpSpPr>
          <p:cNvPr id="838" name="椭圆 26"/>
          <p:cNvGrpSpPr/>
          <p:nvPr/>
        </p:nvGrpSpPr>
        <p:grpSpPr>
          <a:xfrm>
            <a:off x="5161484" y="3589816"/>
            <a:ext cx="576623" cy="576787"/>
            <a:chOff x="0" y="0"/>
            <a:chExt cx="576622" cy="576786"/>
          </a:xfrm>
        </p:grpSpPr>
        <p:sp>
          <p:nvSpPr>
            <p:cNvPr id="836" name="圆形"/>
            <p:cNvSpPr/>
            <p:nvPr/>
          </p:nvSpPr>
          <p:spPr>
            <a:xfrm>
              <a:off x="-1" y="-1"/>
              <a:ext cx="576624" cy="576788"/>
            </a:xfrm>
            <a:prstGeom prst="ellipse">
              <a:avLst/>
            </a:prstGeom>
            <a:solidFill>
              <a:srgbClr val="46CEAE"/>
            </a:solidFill>
            <a:ln w="12700" cap="flat">
              <a:noFill/>
              <a:miter lim="400000"/>
            </a:ln>
            <a:effectLst/>
          </p:spPr>
          <p:txBody>
            <a:bodyPr wrap="square" lIns="45719" tIns="45719" rIns="45719" bIns="45719" numCol="1" anchor="ctr">
              <a:noAutofit/>
            </a:bodyPr>
            <a:lstStyle/>
            <a:p>
              <a:pPr algn="ctr">
                <a:defRPr>
                  <a:solidFill>
                    <a:srgbClr val="FFFFFF"/>
                  </a:solidFill>
                  <a:latin typeface="Impact MT Std"/>
                  <a:ea typeface="Impact MT Std"/>
                  <a:cs typeface="Impact MT Std"/>
                  <a:sym typeface="Impact MT Std"/>
                </a:defRPr>
              </a:pPr>
            </a:p>
          </p:txBody>
        </p:sp>
        <p:sp>
          <p:nvSpPr>
            <p:cNvPr id="837" name="4"/>
            <p:cNvSpPr txBox="1"/>
            <p:nvPr/>
          </p:nvSpPr>
          <p:spPr>
            <a:xfrm>
              <a:off x="130163" y="102972"/>
              <a:ext cx="316296" cy="370841"/>
            </a:xfrm>
            <a:prstGeom prst="rect">
              <a:avLst/>
            </a:prstGeom>
            <a:noFill/>
            <a:ln w="12700" cap="flat">
              <a:noFill/>
              <a:miter lim="400000"/>
            </a:ln>
            <a:effectLst/>
          </p:spPr>
          <p:txBody>
            <a:bodyPr wrap="square" lIns="45719" tIns="45719" rIns="45719" bIns="45719" numCol="1" anchor="ctr">
              <a:spAutoFit/>
            </a:bodyPr>
            <a:lstStyle>
              <a:lvl1pPr algn="ctr">
                <a:defRPr>
                  <a:solidFill>
                    <a:srgbClr val="FFFFFF"/>
                  </a:solidFill>
                  <a:latin typeface="Impact MT Std"/>
                  <a:ea typeface="Impact MT Std"/>
                  <a:cs typeface="Impact MT Std"/>
                  <a:sym typeface="Impact MT Std"/>
                </a:defRPr>
              </a:lvl1pPr>
            </a:lstStyle>
            <a:p>
              <a:r>
                <a:t>4</a:t>
              </a:r>
            </a:p>
          </p:txBody>
        </p:sp>
      </p:grpSp>
      <p:sp>
        <p:nvSpPr>
          <p:cNvPr id="839" name="直接连接符 27"/>
          <p:cNvSpPr/>
          <p:nvPr/>
        </p:nvSpPr>
        <p:spPr>
          <a:xfrm>
            <a:off x="5738622" y="3894647"/>
            <a:ext cx="1003866" cy="1"/>
          </a:xfrm>
          <a:prstGeom prst="line">
            <a:avLst/>
          </a:prstGeom>
          <a:ln w="6350">
            <a:solidFill>
              <a:srgbClr val="808080"/>
            </a:solidFill>
            <a:prstDash val="dash"/>
            <a:tailEnd type="oval"/>
          </a:ln>
        </p:spPr>
        <p:txBody>
          <a:bodyPr lIns="45719" rIns="45719"/>
          <a:lstStyle/>
          <a:p/>
        </p:txBody>
      </p:sp>
      <p:sp>
        <p:nvSpPr>
          <p:cNvPr id="840" name="标题 11"/>
          <p:cNvSpPr txBox="1"/>
          <p:nvPr/>
        </p:nvSpPr>
        <p:spPr>
          <a:xfrm>
            <a:off x="6814185" y="3674110"/>
            <a:ext cx="3774440" cy="547370"/>
          </a:xfrm>
          <a:prstGeom prst="rect">
            <a:avLst/>
          </a:prstGeom>
          <a:ln w="12700">
            <a:miter lim="400000"/>
          </a:ln>
        </p:spPr>
        <p:txBody>
          <a:bodyPr lIns="45719" rIns="45719">
            <a:normAutofit/>
          </a:bodyPr>
          <a:lstStyle>
            <a:lvl1pPr algn="just" defTabSz="877570">
              <a:lnSpc>
                <a:spcPct val="120000"/>
              </a:lnSpc>
              <a:defRPr sz="1920" b="1">
                <a:solidFill>
                  <a:srgbClr val="46CEAE"/>
                </a:solidFill>
                <a:latin typeface="微软雅黑"/>
                <a:ea typeface="微软雅黑"/>
                <a:cs typeface="微软雅黑"/>
                <a:sym typeface="微软雅黑"/>
              </a:defRPr>
            </a:lvl1pPr>
          </a:lstStyle>
          <a:p>
            <a:r>
              <a:rPr lang="zh-CN" altLang="en-US"/>
              <a:t>流程及仿真设计</a:t>
            </a:r>
            <a:endParaRPr lang="zh-CN" altLang="en-US"/>
          </a:p>
        </p:txBody>
      </p:sp>
      <p:grpSp>
        <p:nvGrpSpPr>
          <p:cNvPr id="843" name="椭圆 29"/>
          <p:cNvGrpSpPr/>
          <p:nvPr/>
        </p:nvGrpSpPr>
        <p:grpSpPr>
          <a:xfrm>
            <a:off x="5161484" y="4309895"/>
            <a:ext cx="576623" cy="576787"/>
            <a:chOff x="0" y="0"/>
            <a:chExt cx="576622" cy="576786"/>
          </a:xfrm>
        </p:grpSpPr>
        <p:sp>
          <p:nvSpPr>
            <p:cNvPr id="841" name="圆形"/>
            <p:cNvSpPr/>
            <p:nvPr/>
          </p:nvSpPr>
          <p:spPr>
            <a:xfrm>
              <a:off x="-1" y="-1"/>
              <a:ext cx="576624" cy="576788"/>
            </a:xfrm>
            <a:prstGeom prst="ellipse">
              <a:avLst/>
            </a:prstGeom>
            <a:solidFill>
              <a:srgbClr val="46CEAE"/>
            </a:solidFill>
            <a:ln w="12700" cap="flat">
              <a:noFill/>
              <a:miter lim="400000"/>
            </a:ln>
            <a:effectLst/>
          </p:spPr>
          <p:txBody>
            <a:bodyPr wrap="square" lIns="45719" tIns="45719" rIns="45719" bIns="45719" numCol="1" anchor="ctr">
              <a:noAutofit/>
            </a:bodyPr>
            <a:lstStyle/>
            <a:p>
              <a:pPr algn="ctr">
                <a:defRPr>
                  <a:solidFill>
                    <a:srgbClr val="FFFFFF"/>
                  </a:solidFill>
                  <a:latin typeface="Impact MT Std"/>
                  <a:ea typeface="Impact MT Std"/>
                  <a:cs typeface="Impact MT Std"/>
                  <a:sym typeface="Impact MT Std"/>
                </a:defRPr>
              </a:pPr>
            </a:p>
          </p:txBody>
        </p:sp>
        <p:sp>
          <p:nvSpPr>
            <p:cNvPr id="842" name="5"/>
            <p:cNvSpPr txBox="1"/>
            <p:nvPr/>
          </p:nvSpPr>
          <p:spPr>
            <a:xfrm>
              <a:off x="130163" y="102972"/>
              <a:ext cx="316296" cy="370841"/>
            </a:xfrm>
            <a:prstGeom prst="rect">
              <a:avLst/>
            </a:prstGeom>
            <a:noFill/>
            <a:ln w="12700" cap="flat">
              <a:noFill/>
              <a:miter lim="400000"/>
            </a:ln>
            <a:effectLst/>
          </p:spPr>
          <p:txBody>
            <a:bodyPr wrap="square" lIns="45719" tIns="45719" rIns="45719" bIns="45719" numCol="1" anchor="ctr">
              <a:spAutoFit/>
            </a:bodyPr>
            <a:lstStyle>
              <a:lvl1pPr algn="ctr">
                <a:defRPr>
                  <a:solidFill>
                    <a:srgbClr val="FFFFFF"/>
                  </a:solidFill>
                  <a:latin typeface="Impact MT Std"/>
                  <a:ea typeface="Impact MT Std"/>
                  <a:cs typeface="Impact MT Std"/>
                  <a:sym typeface="Impact MT Std"/>
                </a:defRPr>
              </a:lvl1pPr>
            </a:lstStyle>
            <a:p>
              <a:r>
                <a:t>5</a:t>
              </a:r>
            </a:p>
          </p:txBody>
        </p:sp>
      </p:grpSp>
      <p:sp>
        <p:nvSpPr>
          <p:cNvPr id="844" name="直接连接符 30"/>
          <p:cNvSpPr/>
          <p:nvPr/>
        </p:nvSpPr>
        <p:spPr>
          <a:xfrm>
            <a:off x="5738621" y="4614728"/>
            <a:ext cx="1003865" cy="1"/>
          </a:xfrm>
          <a:prstGeom prst="line">
            <a:avLst/>
          </a:prstGeom>
          <a:ln w="6350">
            <a:solidFill>
              <a:srgbClr val="808080"/>
            </a:solidFill>
            <a:prstDash val="dash"/>
            <a:tailEnd type="oval"/>
          </a:ln>
        </p:spPr>
        <p:txBody>
          <a:bodyPr lIns="45719" rIns="45719"/>
          <a:lstStyle/>
          <a:p/>
        </p:txBody>
      </p:sp>
      <p:sp>
        <p:nvSpPr>
          <p:cNvPr id="845" name="标题 11"/>
          <p:cNvSpPr txBox="1"/>
          <p:nvPr/>
        </p:nvSpPr>
        <p:spPr>
          <a:xfrm>
            <a:off x="6814185" y="4394200"/>
            <a:ext cx="3774440" cy="477520"/>
          </a:xfrm>
          <a:prstGeom prst="rect">
            <a:avLst/>
          </a:prstGeom>
          <a:ln w="12700">
            <a:miter lim="400000"/>
          </a:ln>
        </p:spPr>
        <p:txBody>
          <a:bodyPr lIns="45719" rIns="45719">
            <a:normAutofit/>
          </a:bodyPr>
          <a:lstStyle>
            <a:lvl1pPr algn="just" defTabSz="877570">
              <a:lnSpc>
                <a:spcPct val="120000"/>
              </a:lnSpc>
              <a:defRPr sz="1920" b="1">
                <a:solidFill>
                  <a:srgbClr val="46CEAE"/>
                </a:solidFill>
                <a:latin typeface="微软雅黑"/>
                <a:ea typeface="微软雅黑"/>
                <a:cs typeface="微软雅黑"/>
                <a:sym typeface="微软雅黑"/>
              </a:defRPr>
            </a:lvl1pPr>
          </a:lstStyle>
          <a:p>
            <a:r>
              <a:t>模糊PID仿真</a:t>
            </a:r>
            <a:r>
              <a:rPr lang="zh-CN"/>
              <a:t>结果</a:t>
            </a:r>
            <a:endParaRPr lang="zh-CN"/>
          </a:p>
        </p:txBody>
      </p:sp>
      <p:grpSp>
        <p:nvGrpSpPr>
          <p:cNvPr id="848" name="椭圆 32"/>
          <p:cNvGrpSpPr/>
          <p:nvPr/>
        </p:nvGrpSpPr>
        <p:grpSpPr>
          <a:xfrm>
            <a:off x="5161484" y="5029975"/>
            <a:ext cx="576623" cy="576787"/>
            <a:chOff x="0" y="0"/>
            <a:chExt cx="576622" cy="576786"/>
          </a:xfrm>
        </p:grpSpPr>
        <p:sp>
          <p:nvSpPr>
            <p:cNvPr id="846" name="圆形"/>
            <p:cNvSpPr/>
            <p:nvPr/>
          </p:nvSpPr>
          <p:spPr>
            <a:xfrm>
              <a:off x="-1" y="-1"/>
              <a:ext cx="576624" cy="576788"/>
            </a:xfrm>
            <a:prstGeom prst="ellipse">
              <a:avLst/>
            </a:prstGeom>
            <a:solidFill>
              <a:srgbClr val="46CEAE"/>
            </a:solidFill>
            <a:ln w="12700" cap="flat">
              <a:noFill/>
              <a:miter lim="400000"/>
            </a:ln>
            <a:effectLst/>
          </p:spPr>
          <p:txBody>
            <a:bodyPr wrap="square" lIns="45719" tIns="45719" rIns="45719" bIns="45719" numCol="1" anchor="ctr">
              <a:noAutofit/>
            </a:bodyPr>
            <a:lstStyle/>
            <a:p>
              <a:pPr algn="ctr">
                <a:defRPr>
                  <a:solidFill>
                    <a:srgbClr val="FFFFFF"/>
                  </a:solidFill>
                  <a:latin typeface="Impact MT Std"/>
                  <a:ea typeface="Impact MT Std"/>
                  <a:cs typeface="Impact MT Std"/>
                  <a:sym typeface="Impact MT Std"/>
                </a:defRPr>
              </a:pPr>
            </a:p>
          </p:txBody>
        </p:sp>
        <p:sp>
          <p:nvSpPr>
            <p:cNvPr id="847" name="6"/>
            <p:cNvSpPr txBox="1"/>
            <p:nvPr/>
          </p:nvSpPr>
          <p:spPr>
            <a:xfrm>
              <a:off x="130163" y="102972"/>
              <a:ext cx="316296" cy="370841"/>
            </a:xfrm>
            <a:prstGeom prst="rect">
              <a:avLst/>
            </a:prstGeom>
            <a:noFill/>
            <a:ln w="12700" cap="flat">
              <a:noFill/>
              <a:miter lim="400000"/>
            </a:ln>
            <a:effectLst/>
          </p:spPr>
          <p:txBody>
            <a:bodyPr wrap="square" lIns="45719" tIns="45719" rIns="45719" bIns="45719" numCol="1" anchor="ctr">
              <a:spAutoFit/>
            </a:bodyPr>
            <a:lstStyle>
              <a:lvl1pPr algn="ctr">
                <a:defRPr>
                  <a:solidFill>
                    <a:srgbClr val="FFFFFF"/>
                  </a:solidFill>
                  <a:latin typeface="Impact MT Std"/>
                  <a:ea typeface="Impact MT Std"/>
                  <a:cs typeface="Impact MT Std"/>
                  <a:sym typeface="Impact MT Std"/>
                </a:defRPr>
              </a:lvl1pPr>
            </a:lstStyle>
            <a:p>
              <a:r>
                <a:t>6</a:t>
              </a:r>
            </a:p>
          </p:txBody>
        </p:sp>
      </p:grpSp>
      <p:sp>
        <p:nvSpPr>
          <p:cNvPr id="849" name="直接连接符 33"/>
          <p:cNvSpPr/>
          <p:nvPr/>
        </p:nvSpPr>
        <p:spPr>
          <a:xfrm>
            <a:off x="5738622" y="5334808"/>
            <a:ext cx="1003866" cy="1"/>
          </a:xfrm>
          <a:prstGeom prst="line">
            <a:avLst/>
          </a:prstGeom>
          <a:ln w="6350">
            <a:solidFill>
              <a:srgbClr val="808080"/>
            </a:solidFill>
            <a:prstDash val="dash"/>
            <a:tailEnd type="oval"/>
          </a:ln>
        </p:spPr>
        <p:txBody>
          <a:bodyPr lIns="45719" rIns="45719"/>
          <a:lstStyle/>
          <a:p/>
        </p:txBody>
      </p:sp>
      <p:sp>
        <p:nvSpPr>
          <p:cNvPr id="850" name="标题 11"/>
          <p:cNvSpPr txBox="1"/>
          <p:nvPr/>
        </p:nvSpPr>
        <p:spPr>
          <a:xfrm>
            <a:off x="6813883" y="5114220"/>
            <a:ext cx="3774491" cy="796653"/>
          </a:xfrm>
          <a:prstGeom prst="rect">
            <a:avLst/>
          </a:prstGeom>
          <a:ln w="12700">
            <a:miter lim="400000"/>
          </a:ln>
        </p:spPr>
        <p:txBody>
          <a:bodyPr lIns="45719" rIns="45719">
            <a:normAutofit/>
          </a:bodyPr>
          <a:lstStyle>
            <a:lvl1pPr algn="just" defTabSz="877570">
              <a:lnSpc>
                <a:spcPct val="120000"/>
              </a:lnSpc>
              <a:defRPr sz="1920" b="1">
                <a:solidFill>
                  <a:srgbClr val="46CEAE"/>
                </a:solidFill>
                <a:latin typeface="微软雅黑"/>
                <a:ea typeface="微软雅黑"/>
                <a:cs typeface="微软雅黑"/>
                <a:sym typeface="微软雅黑"/>
              </a:defRPr>
            </a:lvl1pPr>
          </a:lstStyle>
          <a:p>
            <a:r>
              <a:t>节能效果分析</a:t>
            </a:r>
          </a:p>
        </p:txBody>
      </p:sp>
    </p:spTree>
  </p:cSld>
  <p:clrMapOvr>
    <a:masterClrMapping/>
  </p:clrMapOvr>
  <mc:AlternateContent xmlns:mc="http://schemas.openxmlformats.org/markup-compatibility/2006">
    <mc:Choice xmlns:p14="http://schemas.microsoft.com/office/powerpoint/2010/main" Requires="p14">
      <p:transition spd="slow" p14:dur="1200" advClick="0" advTm="3000">
        <p14:flip dir="r"/>
      </p:transition>
    </mc:Choice>
    <mc:Fallback>
      <p:transition spd="slow" advClick="0" advTm="3000">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afterEffect">
                                  <p:stCondLst>
                                    <p:cond delay="0"/>
                                  </p:stCondLst>
                                  <p:iterate type="el">
                                    <p:tmAbs val="0"/>
                                  </p:iterate>
                                  <p:childTnLst>
                                    <p:set>
                                      <p:cBhvr>
                                        <p:cTn id="6" dur="indefinite" fill="hold"/>
                                        <p:tgtEl>
                                          <p:spTgt spid="808"/>
                                        </p:tgtEl>
                                        <p:attrNameLst>
                                          <p:attrName>style.visibility</p:attrName>
                                        </p:attrNameLst>
                                      </p:cBhvr>
                                      <p:to>
                                        <p:strVal val="visible"/>
                                      </p:to>
                                    </p:set>
                                    <p:animEffect transition="in" filter="dissolve">
                                      <p:cBhvr>
                                        <p:cTn id="7" dur="1250"/>
                                        <p:tgtEl>
                                          <p:spTgt spid="808"/>
                                        </p:tgtEl>
                                      </p:cBhvr>
                                    </p:animEffect>
                                  </p:childTnLst>
                                </p:cTn>
                              </p:par>
                            </p:childTnLst>
                          </p:cTn>
                        </p:par>
                        <p:par>
                          <p:cTn id="8" fill="hold">
                            <p:stCondLst>
                              <p:cond delay="1250"/>
                            </p:stCondLst>
                            <p:childTnLst>
                              <p:par>
                                <p:cTn id="9" presetID="23" presetClass="entr" presetSubtype="16" fill="hold" grpId="2" nodeType="afterEffect">
                                  <p:stCondLst>
                                    <p:cond delay="250"/>
                                  </p:stCondLst>
                                  <p:iterate type="el">
                                    <p:tmAbs val="0"/>
                                  </p:iterate>
                                  <p:childTnLst>
                                    <p:set>
                                      <p:cBhvr>
                                        <p:cTn id="10" dur="indefinite" fill="hold"/>
                                        <p:tgtEl>
                                          <p:spTgt spid="824"/>
                                        </p:tgtEl>
                                        <p:attrNameLst>
                                          <p:attrName>style.visibility</p:attrName>
                                        </p:attrNameLst>
                                      </p:cBhvr>
                                      <p:to>
                                        <p:strVal val="visible"/>
                                      </p:to>
                                    </p:set>
                                    <p:anim calcmode="lin" valueType="num">
                                      <p:cBhvr>
                                        <p:cTn id="11" dur="500" fill="hold"/>
                                        <p:tgtEl>
                                          <p:spTgt spid="824"/>
                                        </p:tgtEl>
                                        <p:attrNameLst>
                                          <p:attrName>ppt_w</p:attrName>
                                        </p:attrNameLst>
                                      </p:cBhvr>
                                      <p:tavLst>
                                        <p:tav tm="0">
                                          <p:val>
                                            <p:fltVal val="0"/>
                                          </p:val>
                                        </p:tav>
                                        <p:tav tm="100000">
                                          <p:val>
                                            <p:strVal val="#ppt_w"/>
                                          </p:val>
                                        </p:tav>
                                      </p:tavLst>
                                    </p:anim>
                                    <p:anim calcmode="lin" valueType="num">
                                      <p:cBhvr>
                                        <p:cTn id="12" dur="500" fill="hold"/>
                                        <p:tgtEl>
                                          <p:spTgt spid="824"/>
                                        </p:tgtEl>
                                        <p:attrNameLst>
                                          <p:attrName>ppt_h</p:attrName>
                                        </p:attrNameLst>
                                      </p:cBhvr>
                                      <p:tavLst>
                                        <p:tav tm="0">
                                          <p:val>
                                            <p:fltVal val="0"/>
                                          </p:val>
                                        </p:tav>
                                        <p:tav tm="100000">
                                          <p:val>
                                            <p:strVal val="#ppt_h"/>
                                          </p:val>
                                        </p:tav>
                                      </p:tavLst>
                                    </p:anim>
                                  </p:childTnLst>
                                </p:cTn>
                              </p:par>
                            </p:childTnLst>
                          </p:cTn>
                        </p:par>
                        <p:par>
                          <p:cTn id="13" fill="hold">
                            <p:stCondLst>
                              <p:cond delay="2000"/>
                            </p:stCondLst>
                            <p:childTnLst>
                              <p:par>
                                <p:cTn id="14" presetID="23" presetClass="entr" presetSubtype="16" fill="hold" grpId="3" nodeType="afterEffect">
                                  <p:stCondLst>
                                    <p:cond delay="250"/>
                                  </p:stCondLst>
                                  <p:iterate type="el">
                                    <p:tmAbs val="0"/>
                                  </p:iterate>
                                  <p:childTnLst>
                                    <p:set>
                                      <p:cBhvr>
                                        <p:cTn id="15" dur="indefinite" fill="hold"/>
                                        <p:tgtEl>
                                          <p:spTgt spid="819"/>
                                        </p:tgtEl>
                                        <p:attrNameLst>
                                          <p:attrName>style.visibility</p:attrName>
                                        </p:attrNameLst>
                                      </p:cBhvr>
                                      <p:to>
                                        <p:strVal val="visible"/>
                                      </p:to>
                                    </p:set>
                                    <p:anim calcmode="lin" valueType="num">
                                      <p:cBhvr>
                                        <p:cTn id="16" dur="500" fill="hold"/>
                                        <p:tgtEl>
                                          <p:spTgt spid="819"/>
                                        </p:tgtEl>
                                        <p:attrNameLst>
                                          <p:attrName>ppt_w</p:attrName>
                                        </p:attrNameLst>
                                      </p:cBhvr>
                                      <p:tavLst>
                                        <p:tav tm="0">
                                          <p:val>
                                            <p:fltVal val="0"/>
                                          </p:val>
                                        </p:tav>
                                        <p:tav tm="100000">
                                          <p:val>
                                            <p:strVal val="#ppt_w"/>
                                          </p:val>
                                        </p:tav>
                                      </p:tavLst>
                                    </p:anim>
                                    <p:anim calcmode="lin" valueType="num">
                                      <p:cBhvr>
                                        <p:cTn id="17" dur="500" fill="hold"/>
                                        <p:tgtEl>
                                          <p:spTgt spid="819"/>
                                        </p:tgtEl>
                                        <p:attrNameLst>
                                          <p:attrName>ppt_h</p:attrName>
                                        </p:attrNameLst>
                                      </p:cBhvr>
                                      <p:tavLst>
                                        <p:tav tm="0">
                                          <p:val>
                                            <p:fltVal val="0"/>
                                          </p:val>
                                        </p:tav>
                                        <p:tav tm="100000">
                                          <p:val>
                                            <p:strVal val="#ppt_h"/>
                                          </p:val>
                                        </p:tav>
                                      </p:tavLst>
                                    </p:anim>
                                  </p:childTnLst>
                                </p:cTn>
                              </p:par>
                            </p:childTnLst>
                          </p:cTn>
                        </p:par>
                        <p:par>
                          <p:cTn id="18" fill="hold">
                            <p:stCondLst>
                              <p:cond delay="2750"/>
                            </p:stCondLst>
                            <p:childTnLst>
                              <p:par>
                                <p:cTn id="19" presetID="9" presetClass="entr" presetSubtype="0" fill="hold" grpId="4" nodeType="afterEffect">
                                  <p:stCondLst>
                                    <p:cond delay="0"/>
                                  </p:stCondLst>
                                  <p:iterate type="el">
                                    <p:tmAbs val="0"/>
                                  </p:iterate>
                                  <p:childTnLst>
                                    <p:set>
                                      <p:cBhvr>
                                        <p:cTn id="20" dur="indefinite" fill="hold"/>
                                        <p:tgtEl>
                                          <p:spTgt spid="822"/>
                                        </p:tgtEl>
                                        <p:attrNameLst>
                                          <p:attrName>style.visibility</p:attrName>
                                        </p:attrNameLst>
                                      </p:cBhvr>
                                      <p:to>
                                        <p:strVal val="visible"/>
                                      </p:to>
                                    </p:set>
                                    <p:animEffect transition="in" filter="dissolve">
                                      <p:cBhvr>
                                        <p:cTn id="21" dur="500"/>
                                        <p:tgtEl>
                                          <p:spTgt spid="822"/>
                                        </p:tgtEl>
                                      </p:cBhvr>
                                    </p:animEffect>
                                  </p:childTnLst>
                                </p:cTn>
                              </p:par>
                            </p:childTnLst>
                          </p:cTn>
                        </p:par>
                        <p:par>
                          <p:cTn id="22" fill="hold">
                            <p:stCondLst>
                              <p:cond delay="3250"/>
                            </p:stCondLst>
                            <p:childTnLst>
                              <p:par>
                                <p:cTn id="23" presetID="22" presetClass="entr" presetSubtype="8" fill="hold" grpId="5" nodeType="afterEffect">
                                  <p:stCondLst>
                                    <p:cond delay="0"/>
                                  </p:stCondLst>
                                  <p:iterate type="el">
                                    <p:tmAbs val="0"/>
                                  </p:iterate>
                                  <p:childTnLst>
                                    <p:set>
                                      <p:cBhvr>
                                        <p:cTn id="24" dur="indefinite" fill="hold"/>
                                        <p:tgtEl>
                                          <p:spTgt spid="823"/>
                                        </p:tgtEl>
                                        <p:attrNameLst>
                                          <p:attrName>style.visibility</p:attrName>
                                        </p:attrNameLst>
                                      </p:cBhvr>
                                      <p:to>
                                        <p:strVal val="visible"/>
                                      </p:to>
                                    </p:set>
                                    <p:animEffect transition="in" filter="wipe(left)">
                                      <p:cBhvr>
                                        <p:cTn id="25" dur="500"/>
                                        <p:tgtEl>
                                          <p:spTgt spid="823"/>
                                        </p:tgtEl>
                                      </p:cBhvr>
                                    </p:animEffect>
                                  </p:childTnLst>
                                </p:cTn>
                              </p:par>
                            </p:childTnLst>
                          </p:cTn>
                        </p:par>
                        <p:par>
                          <p:cTn id="26" fill="hold">
                            <p:stCondLst>
                              <p:cond delay="3750"/>
                            </p:stCondLst>
                            <p:childTnLst>
                              <p:par>
                                <p:cTn id="27" presetID="23" presetClass="entr" presetSubtype="16" fill="hold" grpId="6" nodeType="afterEffect">
                                  <p:stCondLst>
                                    <p:cond delay="0"/>
                                  </p:stCondLst>
                                  <p:iterate type="el">
                                    <p:tmAbs val="0"/>
                                  </p:iterate>
                                  <p:childTnLst>
                                    <p:set>
                                      <p:cBhvr>
                                        <p:cTn id="28" dur="indefinite" fill="hold"/>
                                        <p:tgtEl>
                                          <p:spTgt spid="825"/>
                                        </p:tgtEl>
                                        <p:attrNameLst>
                                          <p:attrName>style.visibility</p:attrName>
                                        </p:attrNameLst>
                                      </p:cBhvr>
                                      <p:to>
                                        <p:strVal val="visible"/>
                                      </p:to>
                                    </p:set>
                                    <p:anim calcmode="lin" valueType="num">
                                      <p:cBhvr>
                                        <p:cTn id="29" dur="500" fill="hold"/>
                                        <p:tgtEl>
                                          <p:spTgt spid="825"/>
                                        </p:tgtEl>
                                        <p:attrNameLst>
                                          <p:attrName>ppt_w</p:attrName>
                                        </p:attrNameLst>
                                      </p:cBhvr>
                                      <p:tavLst>
                                        <p:tav tm="0">
                                          <p:val>
                                            <p:fltVal val="0"/>
                                          </p:val>
                                        </p:tav>
                                        <p:tav tm="100000">
                                          <p:val>
                                            <p:strVal val="#ppt_w"/>
                                          </p:val>
                                        </p:tav>
                                      </p:tavLst>
                                    </p:anim>
                                    <p:anim calcmode="lin" valueType="num">
                                      <p:cBhvr>
                                        <p:cTn id="30" dur="500" fill="hold"/>
                                        <p:tgtEl>
                                          <p:spTgt spid="825"/>
                                        </p:tgtEl>
                                        <p:attrNameLst>
                                          <p:attrName>ppt_h</p:attrName>
                                        </p:attrNameLst>
                                      </p:cBhvr>
                                      <p:tavLst>
                                        <p:tav tm="0">
                                          <p:val>
                                            <p:fltVal val="0"/>
                                          </p:val>
                                        </p:tav>
                                        <p:tav tm="100000">
                                          <p:val>
                                            <p:strVal val="#ppt_h"/>
                                          </p:val>
                                        </p:tav>
                                      </p:tavLst>
                                    </p:anim>
                                  </p:childTnLst>
                                </p:cTn>
                              </p:par>
                            </p:childTnLst>
                          </p:cTn>
                        </p:par>
                        <p:par>
                          <p:cTn id="31" fill="hold">
                            <p:stCondLst>
                              <p:cond delay="4250"/>
                            </p:stCondLst>
                            <p:childTnLst>
                              <p:par>
                                <p:cTn id="32" presetID="9" presetClass="entr" presetSubtype="0" fill="hold" grpId="7" nodeType="afterEffect">
                                  <p:stCondLst>
                                    <p:cond delay="0"/>
                                  </p:stCondLst>
                                  <p:iterate type="el">
                                    <p:tmAbs val="0"/>
                                  </p:iterate>
                                  <p:childTnLst>
                                    <p:set>
                                      <p:cBhvr>
                                        <p:cTn id="33" dur="indefinite" fill="hold"/>
                                        <p:tgtEl>
                                          <p:spTgt spid="828"/>
                                        </p:tgtEl>
                                        <p:attrNameLst>
                                          <p:attrName>style.visibility</p:attrName>
                                        </p:attrNameLst>
                                      </p:cBhvr>
                                      <p:to>
                                        <p:strVal val="visible"/>
                                      </p:to>
                                    </p:set>
                                    <p:animEffect transition="in" filter="dissolve">
                                      <p:cBhvr>
                                        <p:cTn id="34" dur="500"/>
                                        <p:tgtEl>
                                          <p:spTgt spid="828"/>
                                        </p:tgtEl>
                                      </p:cBhvr>
                                    </p:animEffect>
                                  </p:childTnLst>
                                </p:cTn>
                              </p:par>
                            </p:childTnLst>
                          </p:cTn>
                        </p:par>
                        <p:par>
                          <p:cTn id="35" fill="hold">
                            <p:stCondLst>
                              <p:cond delay="4750"/>
                            </p:stCondLst>
                            <p:childTnLst>
                              <p:par>
                                <p:cTn id="36" presetID="22" presetClass="entr" presetSubtype="8" fill="hold" grpId="8" nodeType="afterEffect">
                                  <p:stCondLst>
                                    <p:cond delay="0"/>
                                  </p:stCondLst>
                                  <p:iterate type="el">
                                    <p:tmAbs val="0"/>
                                  </p:iterate>
                                  <p:childTnLst>
                                    <p:set>
                                      <p:cBhvr>
                                        <p:cTn id="37" dur="indefinite" fill="hold"/>
                                        <p:tgtEl>
                                          <p:spTgt spid="829"/>
                                        </p:tgtEl>
                                        <p:attrNameLst>
                                          <p:attrName>style.visibility</p:attrName>
                                        </p:attrNameLst>
                                      </p:cBhvr>
                                      <p:to>
                                        <p:strVal val="visible"/>
                                      </p:to>
                                    </p:set>
                                    <p:animEffect transition="in" filter="wipe(left)">
                                      <p:cBhvr>
                                        <p:cTn id="38" dur="500"/>
                                        <p:tgtEl>
                                          <p:spTgt spid="829"/>
                                        </p:tgtEl>
                                      </p:cBhvr>
                                    </p:animEffect>
                                  </p:childTnLst>
                                </p:cTn>
                              </p:par>
                            </p:childTnLst>
                          </p:cTn>
                        </p:par>
                        <p:par>
                          <p:cTn id="39" fill="hold">
                            <p:stCondLst>
                              <p:cond delay="5250"/>
                            </p:stCondLst>
                            <p:childTnLst>
                              <p:par>
                                <p:cTn id="40" presetID="23" presetClass="entr" presetSubtype="16" fill="hold" grpId="9" nodeType="afterEffect">
                                  <p:stCondLst>
                                    <p:cond delay="0"/>
                                  </p:stCondLst>
                                  <p:iterate type="el">
                                    <p:tmAbs val="0"/>
                                  </p:iterate>
                                  <p:childTnLst>
                                    <p:set>
                                      <p:cBhvr>
                                        <p:cTn id="41" dur="indefinite" fill="hold"/>
                                        <p:tgtEl>
                                          <p:spTgt spid="830"/>
                                        </p:tgtEl>
                                        <p:attrNameLst>
                                          <p:attrName>style.visibility</p:attrName>
                                        </p:attrNameLst>
                                      </p:cBhvr>
                                      <p:to>
                                        <p:strVal val="visible"/>
                                      </p:to>
                                    </p:set>
                                    <p:anim calcmode="lin" valueType="num">
                                      <p:cBhvr>
                                        <p:cTn id="42" dur="500" fill="hold"/>
                                        <p:tgtEl>
                                          <p:spTgt spid="830"/>
                                        </p:tgtEl>
                                        <p:attrNameLst>
                                          <p:attrName>ppt_w</p:attrName>
                                        </p:attrNameLst>
                                      </p:cBhvr>
                                      <p:tavLst>
                                        <p:tav tm="0">
                                          <p:val>
                                            <p:fltVal val="0"/>
                                          </p:val>
                                        </p:tav>
                                        <p:tav tm="100000">
                                          <p:val>
                                            <p:strVal val="#ppt_w"/>
                                          </p:val>
                                        </p:tav>
                                      </p:tavLst>
                                    </p:anim>
                                    <p:anim calcmode="lin" valueType="num">
                                      <p:cBhvr>
                                        <p:cTn id="43" dur="500" fill="hold"/>
                                        <p:tgtEl>
                                          <p:spTgt spid="830"/>
                                        </p:tgtEl>
                                        <p:attrNameLst>
                                          <p:attrName>ppt_h</p:attrName>
                                        </p:attrNameLst>
                                      </p:cBhvr>
                                      <p:tavLst>
                                        <p:tav tm="0">
                                          <p:val>
                                            <p:fltVal val="0"/>
                                          </p:val>
                                        </p:tav>
                                        <p:tav tm="100000">
                                          <p:val>
                                            <p:strVal val="#ppt_h"/>
                                          </p:val>
                                        </p:tav>
                                      </p:tavLst>
                                    </p:anim>
                                  </p:childTnLst>
                                </p:cTn>
                              </p:par>
                            </p:childTnLst>
                          </p:cTn>
                        </p:par>
                        <p:par>
                          <p:cTn id="44" fill="hold">
                            <p:stCondLst>
                              <p:cond delay="5750"/>
                            </p:stCondLst>
                            <p:childTnLst>
                              <p:par>
                                <p:cTn id="45" presetID="9" presetClass="entr" presetSubtype="0" fill="hold" grpId="10" nodeType="afterEffect">
                                  <p:stCondLst>
                                    <p:cond delay="0"/>
                                  </p:stCondLst>
                                  <p:iterate type="el">
                                    <p:tmAbs val="0"/>
                                  </p:iterate>
                                  <p:childTnLst>
                                    <p:set>
                                      <p:cBhvr>
                                        <p:cTn id="46" dur="indefinite" fill="hold"/>
                                        <p:tgtEl>
                                          <p:spTgt spid="833"/>
                                        </p:tgtEl>
                                        <p:attrNameLst>
                                          <p:attrName>style.visibility</p:attrName>
                                        </p:attrNameLst>
                                      </p:cBhvr>
                                      <p:to>
                                        <p:strVal val="visible"/>
                                      </p:to>
                                    </p:set>
                                    <p:animEffect transition="in" filter="dissolve">
                                      <p:cBhvr>
                                        <p:cTn id="47" dur="500"/>
                                        <p:tgtEl>
                                          <p:spTgt spid="833"/>
                                        </p:tgtEl>
                                      </p:cBhvr>
                                    </p:animEffect>
                                  </p:childTnLst>
                                </p:cTn>
                              </p:par>
                            </p:childTnLst>
                          </p:cTn>
                        </p:par>
                        <p:par>
                          <p:cTn id="48" fill="hold">
                            <p:stCondLst>
                              <p:cond delay="6250"/>
                            </p:stCondLst>
                            <p:childTnLst>
                              <p:par>
                                <p:cTn id="49" presetID="22" presetClass="entr" presetSubtype="8" fill="hold" grpId="11" nodeType="afterEffect">
                                  <p:stCondLst>
                                    <p:cond delay="0"/>
                                  </p:stCondLst>
                                  <p:iterate type="el">
                                    <p:tmAbs val="0"/>
                                  </p:iterate>
                                  <p:childTnLst>
                                    <p:set>
                                      <p:cBhvr>
                                        <p:cTn id="50" dur="indefinite" fill="hold"/>
                                        <p:tgtEl>
                                          <p:spTgt spid="834"/>
                                        </p:tgtEl>
                                        <p:attrNameLst>
                                          <p:attrName>style.visibility</p:attrName>
                                        </p:attrNameLst>
                                      </p:cBhvr>
                                      <p:to>
                                        <p:strVal val="visible"/>
                                      </p:to>
                                    </p:set>
                                    <p:animEffect transition="in" filter="wipe(left)">
                                      <p:cBhvr>
                                        <p:cTn id="51" dur="500"/>
                                        <p:tgtEl>
                                          <p:spTgt spid="834"/>
                                        </p:tgtEl>
                                      </p:cBhvr>
                                    </p:animEffect>
                                  </p:childTnLst>
                                </p:cTn>
                              </p:par>
                            </p:childTnLst>
                          </p:cTn>
                        </p:par>
                        <p:par>
                          <p:cTn id="52" fill="hold">
                            <p:stCondLst>
                              <p:cond delay="6750"/>
                            </p:stCondLst>
                            <p:childTnLst>
                              <p:par>
                                <p:cTn id="53" presetID="23" presetClass="entr" presetSubtype="16" fill="hold" grpId="12" nodeType="afterEffect">
                                  <p:stCondLst>
                                    <p:cond delay="0"/>
                                  </p:stCondLst>
                                  <p:iterate type="el">
                                    <p:tmAbs val="0"/>
                                  </p:iterate>
                                  <p:childTnLst>
                                    <p:set>
                                      <p:cBhvr>
                                        <p:cTn id="54" dur="indefinite" fill="hold"/>
                                        <p:tgtEl>
                                          <p:spTgt spid="835"/>
                                        </p:tgtEl>
                                        <p:attrNameLst>
                                          <p:attrName>style.visibility</p:attrName>
                                        </p:attrNameLst>
                                      </p:cBhvr>
                                      <p:to>
                                        <p:strVal val="visible"/>
                                      </p:to>
                                    </p:set>
                                    <p:anim calcmode="lin" valueType="num">
                                      <p:cBhvr>
                                        <p:cTn id="55" dur="500" fill="hold"/>
                                        <p:tgtEl>
                                          <p:spTgt spid="835"/>
                                        </p:tgtEl>
                                        <p:attrNameLst>
                                          <p:attrName>ppt_w</p:attrName>
                                        </p:attrNameLst>
                                      </p:cBhvr>
                                      <p:tavLst>
                                        <p:tav tm="0">
                                          <p:val>
                                            <p:fltVal val="0"/>
                                          </p:val>
                                        </p:tav>
                                        <p:tav tm="100000">
                                          <p:val>
                                            <p:strVal val="#ppt_w"/>
                                          </p:val>
                                        </p:tav>
                                      </p:tavLst>
                                    </p:anim>
                                    <p:anim calcmode="lin" valueType="num">
                                      <p:cBhvr>
                                        <p:cTn id="56" dur="500" fill="hold"/>
                                        <p:tgtEl>
                                          <p:spTgt spid="835"/>
                                        </p:tgtEl>
                                        <p:attrNameLst>
                                          <p:attrName>ppt_h</p:attrName>
                                        </p:attrNameLst>
                                      </p:cBhvr>
                                      <p:tavLst>
                                        <p:tav tm="0">
                                          <p:val>
                                            <p:fltVal val="0"/>
                                          </p:val>
                                        </p:tav>
                                        <p:tav tm="100000">
                                          <p:val>
                                            <p:strVal val="#ppt_h"/>
                                          </p:val>
                                        </p:tav>
                                      </p:tavLst>
                                    </p:anim>
                                  </p:childTnLst>
                                </p:cTn>
                              </p:par>
                            </p:childTnLst>
                          </p:cTn>
                        </p:par>
                        <p:par>
                          <p:cTn id="57" fill="hold">
                            <p:stCondLst>
                              <p:cond delay="7250"/>
                            </p:stCondLst>
                            <p:childTnLst>
                              <p:par>
                                <p:cTn id="58" presetID="9" presetClass="entr" presetSubtype="0" fill="hold" grpId="13" nodeType="afterEffect">
                                  <p:stCondLst>
                                    <p:cond delay="0"/>
                                  </p:stCondLst>
                                  <p:iterate type="el">
                                    <p:tmAbs val="0"/>
                                  </p:iterate>
                                  <p:childTnLst>
                                    <p:set>
                                      <p:cBhvr>
                                        <p:cTn id="59" dur="indefinite" fill="hold"/>
                                        <p:tgtEl>
                                          <p:spTgt spid="838"/>
                                        </p:tgtEl>
                                        <p:attrNameLst>
                                          <p:attrName>style.visibility</p:attrName>
                                        </p:attrNameLst>
                                      </p:cBhvr>
                                      <p:to>
                                        <p:strVal val="visible"/>
                                      </p:to>
                                    </p:set>
                                    <p:animEffect transition="in" filter="dissolve">
                                      <p:cBhvr>
                                        <p:cTn id="60" dur="500"/>
                                        <p:tgtEl>
                                          <p:spTgt spid="838"/>
                                        </p:tgtEl>
                                      </p:cBhvr>
                                    </p:animEffect>
                                  </p:childTnLst>
                                </p:cTn>
                              </p:par>
                            </p:childTnLst>
                          </p:cTn>
                        </p:par>
                        <p:par>
                          <p:cTn id="61" fill="hold">
                            <p:stCondLst>
                              <p:cond delay="7750"/>
                            </p:stCondLst>
                            <p:childTnLst>
                              <p:par>
                                <p:cTn id="62" presetID="22" presetClass="entr" presetSubtype="8" fill="hold" grpId="14" nodeType="afterEffect">
                                  <p:stCondLst>
                                    <p:cond delay="0"/>
                                  </p:stCondLst>
                                  <p:iterate type="el">
                                    <p:tmAbs val="0"/>
                                  </p:iterate>
                                  <p:childTnLst>
                                    <p:set>
                                      <p:cBhvr>
                                        <p:cTn id="63" dur="indefinite" fill="hold"/>
                                        <p:tgtEl>
                                          <p:spTgt spid="839"/>
                                        </p:tgtEl>
                                        <p:attrNameLst>
                                          <p:attrName>style.visibility</p:attrName>
                                        </p:attrNameLst>
                                      </p:cBhvr>
                                      <p:to>
                                        <p:strVal val="visible"/>
                                      </p:to>
                                    </p:set>
                                    <p:animEffect transition="in" filter="wipe(left)">
                                      <p:cBhvr>
                                        <p:cTn id="64" dur="500"/>
                                        <p:tgtEl>
                                          <p:spTgt spid="839"/>
                                        </p:tgtEl>
                                      </p:cBhvr>
                                    </p:animEffect>
                                  </p:childTnLst>
                                </p:cTn>
                              </p:par>
                            </p:childTnLst>
                          </p:cTn>
                        </p:par>
                        <p:par>
                          <p:cTn id="65" fill="hold">
                            <p:stCondLst>
                              <p:cond delay="8250"/>
                            </p:stCondLst>
                            <p:childTnLst>
                              <p:par>
                                <p:cTn id="66" presetID="23" presetClass="entr" presetSubtype="16" fill="hold" grpId="15" nodeType="afterEffect">
                                  <p:stCondLst>
                                    <p:cond delay="0"/>
                                  </p:stCondLst>
                                  <p:iterate type="el">
                                    <p:tmAbs val="0"/>
                                  </p:iterate>
                                  <p:childTnLst>
                                    <p:set>
                                      <p:cBhvr>
                                        <p:cTn id="67" dur="indefinite" fill="hold"/>
                                        <p:tgtEl>
                                          <p:spTgt spid="840"/>
                                        </p:tgtEl>
                                        <p:attrNameLst>
                                          <p:attrName>style.visibility</p:attrName>
                                        </p:attrNameLst>
                                      </p:cBhvr>
                                      <p:to>
                                        <p:strVal val="visible"/>
                                      </p:to>
                                    </p:set>
                                    <p:anim calcmode="lin" valueType="num">
                                      <p:cBhvr>
                                        <p:cTn id="68" dur="500" fill="hold"/>
                                        <p:tgtEl>
                                          <p:spTgt spid="840"/>
                                        </p:tgtEl>
                                        <p:attrNameLst>
                                          <p:attrName>ppt_w</p:attrName>
                                        </p:attrNameLst>
                                      </p:cBhvr>
                                      <p:tavLst>
                                        <p:tav tm="0">
                                          <p:val>
                                            <p:fltVal val="0"/>
                                          </p:val>
                                        </p:tav>
                                        <p:tav tm="100000">
                                          <p:val>
                                            <p:strVal val="#ppt_w"/>
                                          </p:val>
                                        </p:tav>
                                      </p:tavLst>
                                    </p:anim>
                                    <p:anim calcmode="lin" valueType="num">
                                      <p:cBhvr>
                                        <p:cTn id="69" dur="500" fill="hold"/>
                                        <p:tgtEl>
                                          <p:spTgt spid="840"/>
                                        </p:tgtEl>
                                        <p:attrNameLst>
                                          <p:attrName>ppt_h</p:attrName>
                                        </p:attrNameLst>
                                      </p:cBhvr>
                                      <p:tavLst>
                                        <p:tav tm="0">
                                          <p:val>
                                            <p:fltVal val="0"/>
                                          </p:val>
                                        </p:tav>
                                        <p:tav tm="100000">
                                          <p:val>
                                            <p:strVal val="#ppt_h"/>
                                          </p:val>
                                        </p:tav>
                                      </p:tavLst>
                                    </p:anim>
                                  </p:childTnLst>
                                </p:cTn>
                              </p:par>
                            </p:childTnLst>
                          </p:cTn>
                        </p:par>
                        <p:par>
                          <p:cTn id="70" fill="hold">
                            <p:stCondLst>
                              <p:cond delay="8750"/>
                            </p:stCondLst>
                            <p:childTnLst>
                              <p:par>
                                <p:cTn id="71" presetID="9" presetClass="entr" presetSubtype="0" fill="hold" grpId="16" nodeType="afterEffect">
                                  <p:stCondLst>
                                    <p:cond delay="0"/>
                                  </p:stCondLst>
                                  <p:iterate type="el">
                                    <p:tmAbs val="0"/>
                                  </p:iterate>
                                  <p:childTnLst>
                                    <p:set>
                                      <p:cBhvr>
                                        <p:cTn id="72" dur="indefinite" fill="hold"/>
                                        <p:tgtEl>
                                          <p:spTgt spid="843"/>
                                        </p:tgtEl>
                                        <p:attrNameLst>
                                          <p:attrName>style.visibility</p:attrName>
                                        </p:attrNameLst>
                                      </p:cBhvr>
                                      <p:to>
                                        <p:strVal val="visible"/>
                                      </p:to>
                                    </p:set>
                                    <p:animEffect transition="in" filter="dissolve">
                                      <p:cBhvr>
                                        <p:cTn id="73" dur="500"/>
                                        <p:tgtEl>
                                          <p:spTgt spid="843"/>
                                        </p:tgtEl>
                                      </p:cBhvr>
                                    </p:animEffect>
                                  </p:childTnLst>
                                </p:cTn>
                              </p:par>
                            </p:childTnLst>
                          </p:cTn>
                        </p:par>
                        <p:par>
                          <p:cTn id="74" fill="hold">
                            <p:stCondLst>
                              <p:cond delay="9250"/>
                            </p:stCondLst>
                            <p:childTnLst>
                              <p:par>
                                <p:cTn id="75" presetID="22" presetClass="entr" presetSubtype="8" fill="hold" grpId="17" nodeType="afterEffect">
                                  <p:stCondLst>
                                    <p:cond delay="0"/>
                                  </p:stCondLst>
                                  <p:iterate type="el">
                                    <p:tmAbs val="0"/>
                                  </p:iterate>
                                  <p:childTnLst>
                                    <p:set>
                                      <p:cBhvr>
                                        <p:cTn id="76" dur="indefinite" fill="hold"/>
                                        <p:tgtEl>
                                          <p:spTgt spid="844"/>
                                        </p:tgtEl>
                                        <p:attrNameLst>
                                          <p:attrName>style.visibility</p:attrName>
                                        </p:attrNameLst>
                                      </p:cBhvr>
                                      <p:to>
                                        <p:strVal val="visible"/>
                                      </p:to>
                                    </p:set>
                                    <p:animEffect transition="in" filter="wipe(left)">
                                      <p:cBhvr>
                                        <p:cTn id="77" dur="500"/>
                                        <p:tgtEl>
                                          <p:spTgt spid="844"/>
                                        </p:tgtEl>
                                      </p:cBhvr>
                                    </p:animEffect>
                                  </p:childTnLst>
                                </p:cTn>
                              </p:par>
                            </p:childTnLst>
                          </p:cTn>
                        </p:par>
                        <p:par>
                          <p:cTn id="78" fill="hold">
                            <p:stCondLst>
                              <p:cond delay="9750"/>
                            </p:stCondLst>
                            <p:childTnLst>
                              <p:par>
                                <p:cTn id="79" presetID="23" presetClass="entr" presetSubtype="16" fill="hold" grpId="18" nodeType="afterEffect">
                                  <p:stCondLst>
                                    <p:cond delay="0"/>
                                  </p:stCondLst>
                                  <p:iterate type="el">
                                    <p:tmAbs val="0"/>
                                  </p:iterate>
                                  <p:childTnLst>
                                    <p:set>
                                      <p:cBhvr>
                                        <p:cTn id="80" dur="indefinite" fill="hold"/>
                                        <p:tgtEl>
                                          <p:spTgt spid="845"/>
                                        </p:tgtEl>
                                        <p:attrNameLst>
                                          <p:attrName>style.visibility</p:attrName>
                                        </p:attrNameLst>
                                      </p:cBhvr>
                                      <p:to>
                                        <p:strVal val="visible"/>
                                      </p:to>
                                    </p:set>
                                    <p:anim calcmode="lin" valueType="num">
                                      <p:cBhvr>
                                        <p:cTn id="81" dur="500" fill="hold"/>
                                        <p:tgtEl>
                                          <p:spTgt spid="845"/>
                                        </p:tgtEl>
                                        <p:attrNameLst>
                                          <p:attrName>ppt_w</p:attrName>
                                        </p:attrNameLst>
                                      </p:cBhvr>
                                      <p:tavLst>
                                        <p:tav tm="0">
                                          <p:val>
                                            <p:fltVal val="0"/>
                                          </p:val>
                                        </p:tav>
                                        <p:tav tm="100000">
                                          <p:val>
                                            <p:strVal val="#ppt_w"/>
                                          </p:val>
                                        </p:tav>
                                      </p:tavLst>
                                    </p:anim>
                                    <p:anim calcmode="lin" valueType="num">
                                      <p:cBhvr>
                                        <p:cTn id="82" dur="500" fill="hold"/>
                                        <p:tgtEl>
                                          <p:spTgt spid="845"/>
                                        </p:tgtEl>
                                        <p:attrNameLst>
                                          <p:attrName>ppt_h</p:attrName>
                                        </p:attrNameLst>
                                      </p:cBhvr>
                                      <p:tavLst>
                                        <p:tav tm="0">
                                          <p:val>
                                            <p:fltVal val="0"/>
                                          </p:val>
                                        </p:tav>
                                        <p:tav tm="100000">
                                          <p:val>
                                            <p:strVal val="#ppt_h"/>
                                          </p:val>
                                        </p:tav>
                                      </p:tavLst>
                                    </p:anim>
                                  </p:childTnLst>
                                </p:cTn>
                              </p:par>
                            </p:childTnLst>
                          </p:cTn>
                        </p:par>
                        <p:par>
                          <p:cTn id="83" fill="hold">
                            <p:stCondLst>
                              <p:cond delay="10250"/>
                            </p:stCondLst>
                            <p:childTnLst>
                              <p:par>
                                <p:cTn id="84" presetID="9" presetClass="entr" presetSubtype="0" fill="hold" grpId="19" nodeType="afterEffect">
                                  <p:stCondLst>
                                    <p:cond delay="0"/>
                                  </p:stCondLst>
                                  <p:iterate type="el">
                                    <p:tmAbs val="0"/>
                                  </p:iterate>
                                  <p:childTnLst>
                                    <p:set>
                                      <p:cBhvr>
                                        <p:cTn id="85" dur="indefinite" fill="hold"/>
                                        <p:tgtEl>
                                          <p:spTgt spid="848"/>
                                        </p:tgtEl>
                                        <p:attrNameLst>
                                          <p:attrName>style.visibility</p:attrName>
                                        </p:attrNameLst>
                                      </p:cBhvr>
                                      <p:to>
                                        <p:strVal val="visible"/>
                                      </p:to>
                                    </p:set>
                                    <p:animEffect transition="in" filter="dissolve">
                                      <p:cBhvr>
                                        <p:cTn id="86" dur="500"/>
                                        <p:tgtEl>
                                          <p:spTgt spid="848"/>
                                        </p:tgtEl>
                                      </p:cBhvr>
                                    </p:animEffect>
                                  </p:childTnLst>
                                </p:cTn>
                              </p:par>
                            </p:childTnLst>
                          </p:cTn>
                        </p:par>
                        <p:par>
                          <p:cTn id="87" fill="hold">
                            <p:stCondLst>
                              <p:cond delay="10750"/>
                            </p:stCondLst>
                            <p:childTnLst>
                              <p:par>
                                <p:cTn id="88" presetID="22" presetClass="entr" presetSubtype="8" fill="hold" grpId="20" nodeType="afterEffect">
                                  <p:stCondLst>
                                    <p:cond delay="0"/>
                                  </p:stCondLst>
                                  <p:iterate type="el">
                                    <p:tmAbs val="0"/>
                                  </p:iterate>
                                  <p:childTnLst>
                                    <p:set>
                                      <p:cBhvr>
                                        <p:cTn id="89" dur="indefinite" fill="hold"/>
                                        <p:tgtEl>
                                          <p:spTgt spid="849"/>
                                        </p:tgtEl>
                                        <p:attrNameLst>
                                          <p:attrName>style.visibility</p:attrName>
                                        </p:attrNameLst>
                                      </p:cBhvr>
                                      <p:to>
                                        <p:strVal val="visible"/>
                                      </p:to>
                                    </p:set>
                                    <p:animEffect transition="in" filter="wipe(left)">
                                      <p:cBhvr>
                                        <p:cTn id="90" dur="500"/>
                                        <p:tgtEl>
                                          <p:spTgt spid="849"/>
                                        </p:tgtEl>
                                      </p:cBhvr>
                                    </p:animEffect>
                                  </p:childTnLst>
                                </p:cTn>
                              </p:par>
                            </p:childTnLst>
                          </p:cTn>
                        </p:par>
                        <p:par>
                          <p:cTn id="91" fill="hold">
                            <p:stCondLst>
                              <p:cond delay="11250"/>
                            </p:stCondLst>
                            <p:childTnLst>
                              <p:par>
                                <p:cTn id="92" presetID="23" presetClass="entr" presetSubtype="16" fill="hold" grpId="21" nodeType="afterEffect">
                                  <p:stCondLst>
                                    <p:cond delay="0"/>
                                  </p:stCondLst>
                                  <p:iterate type="el">
                                    <p:tmAbs val="0"/>
                                  </p:iterate>
                                  <p:childTnLst>
                                    <p:set>
                                      <p:cBhvr>
                                        <p:cTn id="93" dur="indefinite" fill="hold"/>
                                        <p:tgtEl>
                                          <p:spTgt spid="850"/>
                                        </p:tgtEl>
                                        <p:attrNameLst>
                                          <p:attrName>style.visibility</p:attrName>
                                        </p:attrNameLst>
                                      </p:cBhvr>
                                      <p:to>
                                        <p:strVal val="visible"/>
                                      </p:to>
                                    </p:set>
                                    <p:anim calcmode="lin" valueType="num">
                                      <p:cBhvr>
                                        <p:cTn id="94" dur="500" fill="hold"/>
                                        <p:tgtEl>
                                          <p:spTgt spid="850"/>
                                        </p:tgtEl>
                                        <p:attrNameLst>
                                          <p:attrName>ppt_w</p:attrName>
                                        </p:attrNameLst>
                                      </p:cBhvr>
                                      <p:tavLst>
                                        <p:tav tm="0">
                                          <p:val>
                                            <p:fltVal val="0"/>
                                          </p:val>
                                        </p:tav>
                                        <p:tav tm="100000">
                                          <p:val>
                                            <p:strVal val="#ppt_w"/>
                                          </p:val>
                                        </p:tav>
                                      </p:tavLst>
                                    </p:anim>
                                    <p:anim calcmode="lin" valueType="num">
                                      <p:cBhvr>
                                        <p:cTn id="95" dur="500" fill="hold"/>
                                        <p:tgtEl>
                                          <p:spTgt spid="85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spid="839" grpId="14" animBg="1" advAuto="0"/>
      <p:bldP spid="849" grpId="20" animBg="1" advAuto="0"/>
      <p:bldP spid="840" grpId="15" animBg="1" advAuto="0"/>
      <p:bldP spid="823" grpId="5" animBg="1" advAuto="0"/>
      <p:bldP spid="838" grpId="13" animBg="1" advAuto="0"/>
      <p:bldP spid="808" grpId="1" animBg="1" advAuto="0"/>
      <p:bldP spid="848" grpId="19" animBg="1" advAuto="0"/>
      <p:bldP spid="829" grpId="8" animBg="1" advAuto="0"/>
      <p:bldP spid="844" grpId="17" animBg="1" advAuto="0"/>
      <p:bldP spid="833" grpId="10" animBg="1" advAuto="0"/>
      <p:bldP spid="850" grpId="21" animBg="1" advAuto="0"/>
      <p:bldP spid="819" grpId="3" bldLvl="0" animBg="1" advAuto="0"/>
      <p:bldP spid="828" grpId="7" animBg="1" advAuto="0"/>
      <p:bldP spid="834" grpId="11" animBg="1" advAuto="0"/>
      <p:bldP spid="824" grpId="2" animBg="1" advAuto="0"/>
      <p:bldP spid="835" grpId="12" animBg="1" advAuto="0"/>
      <p:bldP spid="843" grpId="16" animBg="1" advAuto="0"/>
      <p:bldP spid="830" grpId="9" animBg="1" advAuto="0"/>
      <p:bldP spid="845" grpId="18" animBg="1" advAuto="0"/>
      <p:bldP spid="822" grpId="4" animBg="1" advAuto="0"/>
      <p:bldP spid="825" grpId="6"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文本框 9"/>
          <p:cNvSpPr txBox="1"/>
          <p:nvPr/>
        </p:nvSpPr>
        <p:spPr>
          <a:xfrm>
            <a:off x="970915" y="162560"/>
            <a:ext cx="2992755" cy="345440"/>
          </a:xfrm>
          <a:prstGeom prst="rect">
            <a:avLst/>
          </a:prstGeom>
          <a:ln w="12700">
            <a:miter lim="400000"/>
          </a:ln>
        </p:spPr>
        <p:txBody>
          <a:bodyPr wrap="square" lIns="34290" tIns="34290" rIns="34290" bIns="34290">
            <a:spAutoFit/>
          </a:bodyPr>
          <a:lstStyle/>
          <a:p>
            <a:pPr lvl="1" indent="0">
              <a:defRPr>
                <a:solidFill>
                  <a:srgbClr val="595959"/>
                </a:solidFill>
                <a:latin typeface="微软雅黑"/>
                <a:ea typeface="微软雅黑"/>
                <a:cs typeface="微软雅黑"/>
                <a:sym typeface="微软雅黑"/>
              </a:defRPr>
            </a:pPr>
            <a:r>
              <a:rPr>
                <a:sym typeface="+mn-ea"/>
              </a:rPr>
              <a:t>确定输入量和控制量</a:t>
            </a:r>
            <a:endParaRPr>
              <a:sym typeface="+mn-ea"/>
            </a:endParaRPr>
          </a:p>
        </p:txBody>
      </p:sp>
      <p:sp>
        <p:nvSpPr>
          <p:cNvPr id="853" name="直接连接符 55"/>
          <p:cNvSpPr/>
          <p:nvPr/>
        </p:nvSpPr>
        <p:spPr>
          <a:xfrm>
            <a:off x="841002" y="505763"/>
            <a:ext cx="8571842" cy="1"/>
          </a:xfrm>
          <a:prstGeom prst="line">
            <a:avLst/>
          </a:prstGeom>
          <a:ln>
            <a:solidFill>
              <a:srgbClr val="808080"/>
            </a:solidFill>
            <a:prstDash val="dash"/>
          </a:ln>
        </p:spPr>
        <p:txBody>
          <a:bodyPr lIns="45719" rIns="45719"/>
          <a:lstStyle/>
          <a:p/>
        </p:txBody>
      </p:sp>
      <p:sp>
        <p:nvSpPr>
          <p:cNvPr id="854" name="TextBox 36"/>
          <p:cNvSpPr txBox="1"/>
          <p:nvPr/>
        </p:nvSpPr>
        <p:spPr>
          <a:xfrm>
            <a:off x="10655710" y="7812196"/>
            <a:ext cx="789941" cy="408941"/>
          </a:xfrm>
          <a:prstGeom prst="rect">
            <a:avLst/>
          </a:prstGeom>
          <a:ln w="12700">
            <a:miter lim="400000"/>
          </a:ln>
        </p:spPr>
        <p:txBody>
          <a:bodyPr wrap="none" lIns="45719" rIns="45719">
            <a:spAutoFit/>
          </a:bodyPr>
          <a:lstStyle>
            <a:lvl1pPr>
              <a:defRPr>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延时符</a:t>
            </a:r>
            <a:endParaRPr>
              <a:latin typeface="+mj-lt"/>
              <a:ea typeface="+mj-ea"/>
              <a:cs typeface="+mj-cs"/>
              <a:sym typeface="Helvetica"/>
            </a:endParaRPr>
          </a:p>
        </p:txBody>
      </p:sp>
      <p:sp>
        <p:nvSpPr>
          <p:cNvPr id="855" name="六边形 31"/>
          <p:cNvSpPr/>
          <p:nvPr/>
        </p:nvSpPr>
        <p:spPr>
          <a:xfrm>
            <a:off x="241895" y="125397"/>
            <a:ext cx="481346" cy="41495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25400">
            <a:solidFill>
              <a:srgbClr val="46CEAE"/>
            </a:solidFill>
          </a:ln>
        </p:spPr>
        <p:txBody>
          <a:bodyPr lIns="45719" rIns="45719" anchor="ctr"/>
          <a:lstStyle/>
          <a:p>
            <a:pPr algn="ctr">
              <a:defRPr>
                <a:solidFill>
                  <a:srgbClr val="FFFFFF"/>
                </a:solidFill>
              </a:defRPr>
            </a:pPr>
          </a:p>
        </p:txBody>
      </p:sp>
      <p:sp>
        <p:nvSpPr>
          <p:cNvPr id="856" name="矩形 37"/>
          <p:cNvSpPr/>
          <p:nvPr/>
        </p:nvSpPr>
        <p:spPr>
          <a:xfrm>
            <a:off x="9412843" y="188638"/>
            <a:ext cx="933217" cy="334418"/>
          </a:xfrm>
          <a:prstGeom prst="rect">
            <a:avLst/>
          </a:prstGeom>
          <a:solidFill>
            <a:srgbClr val="46CEAE"/>
          </a:solidFill>
          <a:ln w="12700">
            <a:miter lim="400000"/>
          </a:ln>
        </p:spPr>
        <p:txBody>
          <a:bodyPr lIns="45719" rIns="45719" anchor="ctr"/>
          <a:lstStyle/>
          <a:p>
            <a:pPr algn="ctr">
              <a:defRPr sz="1400">
                <a:solidFill>
                  <a:srgbClr val="FFFFFF"/>
                </a:solidFill>
              </a:defRPr>
            </a:pPr>
          </a:p>
        </p:txBody>
      </p:sp>
      <p:sp>
        <p:nvSpPr>
          <p:cNvPr id="857" name="矩形 38"/>
          <p:cNvSpPr/>
          <p:nvPr/>
        </p:nvSpPr>
        <p:spPr>
          <a:xfrm>
            <a:off x="10347503" y="187548"/>
            <a:ext cx="1582733" cy="334419"/>
          </a:xfrm>
          <a:prstGeom prst="rect">
            <a:avLst/>
          </a:prstGeom>
          <a:solidFill>
            <a:srgbClr val="46CEAE">
              <a:alpha val="60000"/>
            </a:srgbClr>
          </a:solidFill>
          <a:ln w="12700">
            <a:miter lim="400000"/>
          </a:ln>
        </p:spPr>
        <p:txBody>
          <a:bodyPr lIns="45719" rIns="45719" anchor="ctr"/>
          <a:lstStyle/>
          <a:p>
            <a:pPr algn="ctr">
              <a:defRPr sz="1600">
                <a:solidFill>
                  <a:srgbClr val="FFFFFF"/>
                </a:solidFill>
              </a:defRPr>
            </a:pPr>
          </a:p>
        </p:txBody>
      </p:sp>
      <p:sp>
        <p:nvSpPr>
          <p:cNvPr id="858" name="六边形 39"/>
          <p:cNvSpPr/>
          <p:nvPr/>
        </p:nvSpPr>
        <p:spPr>
          <a:xfrm>
            <a:off x="624979" y="392471"/>
            <a:ext cx="261791" cy="22568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12700">
            <a:solidFill>
              <a:srgbClr val="FFFFFF"/>
            </a:solidFill>
          </a:ln>
        </p:spPr>
        <p:txBody>
          <a:bodyPr lIns="45719" rIns="45719" anchor="ctr"/>
          <a:lstStyle/>
          <a:p>
            <a:pPr algn="ctr">
              <a:defRPr>
                <a:solidFill>
                  <a:srgbClr val="FFFFFF"/>
                </a:solidFill>
              </a:defRPr>
            </a:pPr>
          </a:p>
        </p:txBody>
      </p:sp>
      <p:sp>
        <p:nvSpPr>
          <p:cNvPr id="859" name="文本框 9"/>
          <p:cNvSpPr txBox="1"/>
          <p:nvPr/>
        </p:nvSpPr>
        <p:spPr>
          <a:xfrm>
            <a:off x="9447133" y="221071"/>
            <a:ext cx="864637" cy="322581"/>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t>第三章</a:t>
            </a:r>
          </a:p>
        </p:txBody>
      </p:sp>
      <p:sp>
        <p:nvSpPr>
          <p:cNvPr id="860" name="文本框 9"/>
          <p:cNvSpPr txBox="1"/>
          <p:nvPr/>
        </p:nvSpPr>
        <p:spPr>
          <a:xfrm>
            <a:off x="10372920" y="213500"/>
            <a:ext cx="1515597" cy="322581"/>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t>研究综述</a:t>
            </a:r>
          </a:p>
        </p:txBody>
      </p:sp>
      <p:grpSp>
        <p:nvGrpSpPr>
          <p:cNvPr id="864" name="组合 42"/>
          <p:cNvGrpSpPr/>
          <p:nvPr/>
        </p:nvGrpSpPr>
        <p:grpSpPr>
          <a:xfrm>
            <a:off x="330915" y="199584"/>
            <a:ext cx="308582" cy="266579"/>
            <a:chOff x="0" y="0"/>
            <a:chExt cx="308580" cy="266578"/>
          </a:xfrm>
        </p:grpSpPr>
        <p:sp>
          <p:nvSpPr>
            <p:cNvPr id="861" name="Freeform 301"/>
            <p:cNvSpPr/>
            <p:nvPr/>
          </p:nvSpPr>
          <p:spPr>
            <a:xfrm>
              <a:off x="102074" y="60072"/>
              <a:ext cx="206507" cy="206507"/>
            </a:xfrm>
            <a:custGeom>
              <a:avLst/>
              <a:gdLst/>
              <a:ahLst/>
              <a:cxnLst>
                <a:cxn ang="0">
                  <a:pos x="wd2" y="hd2"/>
                </a:cxn>
                <a:cxn ang="5400000">
                  <a:pos x="wd2" y="hd2"/>
                </a:cxn>
                <a:cxn ang="10800000">
                  <a:pos x="wd2" y="hd2"/>
                </a:cxn>
                <a:cxn ang="16200000">
                  <a:pos x="wd2" y="hd2"/>
                </a:cxn>
              </a:cxnLst>
              <a:rect l="0" t="0" r="r" b="b"/>
              <a:pathLst>
                <a:path w="21374" h="21374" extrusionOk="0">
                  <a:moveTo>
                    <a:pt x="2234" y="4988"/>
                  </a:moveTo>
                  <a:cubicBezTo>
                    <a:pt x="2979" y="5360"/>
                    <a:pt x="2607" y="6477"/>
                    <a:pt x="2607" y="6850"/>
                  </a:cubicBezTo>
                  <a:cubicBezTo>
                    <a:pt x="2607" y="7222"/>
                    <a:pt x="1862" y="7222"/>
                    <a:pt x="1490" y="7222"/>
                  </a:cubicBezTo>
                  <a:cubicBezTo>
                    <a:pt x="745" y="7222"/>
                    <a:pt x="0" y="7595"/>
                    <a:pt x="0" y="8340"/>
                  </a:cubicBezTo>
                  <a:cubicBezTo>
                    <a:pt x="0" y="9084"/>
                    <a:pt x="0" y="9829"/>
                    <a:pt x="745" y="9829"/>
                  </a:cubicBezTo>
                  <a:cubicBezTo>
                    <a:pt x="1117" y="10202"/>
                    <a:pt x="1862" y="10946"/>
                    <a:pt x="1862" y="11319"/>
                  </a:cubicBezTo>
                  <a:cubicBezTo>
                    <a:pt x="1862" y="11691"/>
                    <a:pt x="1490" y="12064"/>
                    <a:pt x="745" y="12436"/>
                  </a:cubicBezTo>
                  <a:cubicBezTo>
                    <a:pt x="372" y="12436"/>
                    <a:pt x="0" y="13181"/>
                    <a:pt x="372" y="13926"/>
                  </a:cubicBezTo>
                  <a:cubicBezTo>
                    <a:pt x="372" y="14671"/>
                    <a:pt x="1117" y="15415"/>
                    <a:pt x="1862" y="15043"/>
                  </a:cubicBezTo>
                  <a:cubicBezTo>
                    <a:pt x="2234" y="15043"/>
                    <a:pt x="2979" y="15043"/>
                    <a:pt x="2979" y="15415"/>
                  </a:cubicBezTo>
                  <a:cubicBezTo>
                    <a:pt x="3352" y="15415"/>
                    <a:pt x="3352" y="16533"/>
                    <a:pt x="2979" y="16905"/>
                  </a:cubicBezTo>
                  <a:cubicBezTo>
                    <a:pt x="2607" y="17277"/>
                    <a:pt x="2607" y="18395"/>
                    <a:pt x="3352" y="18767"/>
                  </a:cubicBezTo>
                  <a:cubicBezTo>
                    <a:pt x="4097" y="19140"/>
                    <a:pt x="4841" y="19512"/>
                    <a:pt x="5214" y="18767"/>
                  </a:cubicBezTo>
                  <a:cubicBezTo>
                    <a:pt x="5586" y="18395"/>
                    <a:pt x="6703" y="18767"/>
                    <a:pt x="6703" y="18767"/>
                  </a:cubicBezTo>
                  <a:cubicBezTo>
                    <a:pt x="7076" y="18767"/>
                    <a:pt x="7448" y="19512"/>
                    <a:pt x="7076" y="19884"/>
                  </a:cubicBezTo>
                  <a:cubicBezTo>
                    <a:pt x="7076" y="20629"/>
                    <a:pt x="7448" y="21002"/>
                    <a:pt x="8193" y="21374"/>
                  </a:cubicBezTo>
                  <a:cubicBezTo>
                    <a:pt x="9310" y="21374"/>
                    <a:pt x="9683" y="21002"/>
                    <a:pt x="10055" y="20629"/>
                  </a:cubicBezTo>
                  <a:cubicBezTo>
                    <a:pt x="10055" y="19884"/>
                    <a:pt x="11172" y="19512"/>
                    <a:pt x="11545" y="19512"/>
                  </a:cubicBezTo>
                  <a:cubicBezTo>
                    <a:pt x="11545" y="19512"/>
                    <a:pt x="12290" y="19884"/>
                    <a:pt x="12290" y="20629"/>
                  </a:cubicBezTo>
                  <a:cubicBezTo>
                    <a:pt x="12662" y="21002"/>
                    <a:pt x="13407" y="21374"/>
                    <a:pt x="14152" y="21002"/>
                  </a:cubicBezTo>
                  <a:cubicBezTo>
                    <a:pt x="14897" y="21002"/>
                    <a:pt x="15269" y="20257"/>
                    <a:pt x="14897" y="19512"/>
                  </a:cubicBezTo>
                  <a:cubicBezTo>
                    <a:pt x="14897" y="19140"/>
                    <a:pt x="15641" y="18022"/>
                    <a:pt x="15641" y="18022"/>
                  </a:cubicBezTo>
                  <a:cubicBezTo>
                    <a:pt x="16014" y="17650"/>
                    <a:pt x="16386" y="18022"/>
                    <a:pt x="17131" y="18395"/>
                  </a:cubicBezTo>
                  <a:cubicBezTo>
                    <a:pt x="17503" y="18767"/>
                    <a:pt x="18248" y="18767"/>
                    <a:pt x="18621" y="18022"/>
                  </a:cubicBezTo>
                  <a:cubicBezTo>
                    <a:pt x="19366" y="17277"/>
                    <a:pt x="19366" y="16533"/>
                    <a:pt x="18993" y="16160"/>
                  </a:cubicBezTo>
                  <a:cubicBezTo>
                    <a:pt x="18621" y="15788"/>
                    <a:pt x="18621" y="14671"/>
                    <a:pt x="18621" y="14671"/>
                  </a:cubicBezTo>
                  <a:cubicBezTo>
                    <a:pt x="18993" y="14298"/>
                    <a:pt x="19366" y="13926"/>
                    <a:pt x="20110" y="14298"/>
                  </a:cubicBezTo>
                  <a:cubicBezTo>
                    <a:pt x="20483" y="14298"/>
                    <a:pt x="21228" y="13926"/>
                    <a:pt x="21228" y="12808"/>
                  </a:cubicBezTo>
                  <a:cubicBezTo>
                    <a:pt x="21600" y="12064"/>
                    <a:pt x="21228" y="11319"/>
                    <a:pt x="20483" y="11319"/>
                  </a:cubicBezTo>
                  <a:cubicBezTo>
                    <a:pt x="20110" y="11319"/>
                    <a:pt x="19738" y="10202"/>
                    <a:pt x="19366" y="9829"/>
                  </a:cubicBezTo>
                  <a:cubicBezTo>
                    <a:pt x="19366" y="9457"/>
                    <a:pt x="20110" y="9084"/>
                    <a:pt x="20483" y="9084"/>
                  </a:cubicBezTo>
                  <a:cubicBezTo>
                    <a:pt x="20855" y="8712"/>
                    <a:pt x="21228" y="7967"/>
                    <a:pt x="20855" y="7222"/>
                  </a:cubicBezTo>
                  <a:cubicBezTo>
                    <a:pt x="20855" y="6477"/>
                    <a:pt x="20110" y="6105"/>
                    <a:pt x="19738" y="6477"/>
                  </a:cubicBezTo>
                  <a:cubicBezTo>
                    <a:pt x="18993" y="6477"/>
                    <a:pt x="18248" y="5733"/>
                    <a:pt x="17876" y="5733"/>
                  </a:cubicBezTo>
                  <a:cubicBezTo>
                    <a:pt x="17876" y="5360"/>
                    <a:pt x="17876" y="4615"/>
                    <a:pt x="18248" y="4243"/>
                  </a:cubicBezTo>
                  <a:cubicBezTo>
                    <a:pt x="18621" y="3871"/>
                    <a:pt x="18621" y="3126"/>
                    <a:pt x="17876" y="2753"/>
                  </a:cubicBezTo>
                  <a:cubicBezTo>
                    <a:pt x="17503" y="2008"/>
                    <a:pt x="16759" y="2008"/>
                    <a:pt x="16386" y="2381"/>
                  </a:cubicBezTo>
                  <a:cubicBezTo>
                    <a:pt x="15641" y="2753"/>
                    <a:pt x="14897" y="2753"/>
                    <a:pt x="14524" y="2753"/>
                  </a:cubicBezTo>
                  <a:cubicBezTo>
                    <a:pt x="14152" y="2381"/>
                    <a:pt x="14152" y="2008"/>
                    <a:pt x="14152" y="1264"/>
                  </a:cubicBezTo>
                  <a:cubicBezTo>
                    <a:pt x="14152" y="891"/>
                    <a:pt x="13779" y="146"/>
                    <a:pt x="13034" y="146"/>
                  </a:cubicBezTo>
                  <a:cubicBezTo>
                    <a:pt x="12290" y="-226"/>
                    <a:pt x="11545" y="146"/>
                    <a:pt x="11172" y="891"/>
                  </a:cubicBezTo>
                  <a:cubicBezTo>
                    <a:pt x="11172" y="1264"/>
                    <a:pt x="10428" y="1636"/>
                    <a:pt x="10055" y="1636"/>
                  </a:cubicBezTo>
                  <a:cubicBezTo>
                    <a:pt x="9683" y="2008"/>
                    <a:pt x="9310" y="1264"/>
                    <a:pt x="8938" y="891"/>
                  </a:cubicBezTo>
                  <a:cubicBezTo>
                    <a:pt x="8938" y="146"/>
                    <a:pt x="8193" y="146"/>
                    <a:pt x="7448" y="146"/>
                  </a:cubicBezTo>
                  <a:cubicBezTo>
                    <a:pt x="6703" y="519"/>
                    <a:pt x="5959" y="1264"/>
                    <a:pt x="6331" y="1636"/>
                  </a:cubicBezTo>
                  <a:cubicBezTo>
                    <a:pt x="6331" y="2381"/>
                    <a:pt x="5959" y="3126"/>
                    <a:pt x="5586" y="3498"/>
                  </a:cubicBezTo>
                  <a:cubicBezTo>
                    <a:pt x="5214" y="3498"/>
                    <a:pt x="4841" y="3498"/>
                    <a:pt x="4469" y="3126"/>
                  </a:cubicBezTo>
                  <a:cubicBezTo>
                    <a:pt x="3724" y="2753"/>
                    <a:pt x="2979" y="2753"/>
                    <a:pt x="2607" y="3498"/>
                  </a:cubicBezTo>
                  <a:cubicBezTo>
                    <a:pt x="2234" y="3871"/>
                    <a:pt x="1862" y="4615"/>
                    <a:pt x="2234" y="4988"/>
                  </a:cubicBezTo>
                  <a:close/>
                  <a:moveTo>
                    <a:pt x="8566" y="4615"/>
                  </a:moveTo>
                  <a:cubicBezTo>
                    <a:pt x="11917" y="3498"/>
                    <a:pt x="15641" y="5360"/>
                    <a:pt x="16759" y="8712"/>
                  </a:cubicBezTo>
                  <a:cubicBezTo>
                    <a:pt x="17503" y="12064"/>
                    <a:pt x="16014" y="15415"/>
                    <a:pt x="12662" y="16533"/>
                  </a:cubicBezTo>
                  <a:cubicBezTo>
                    <a:pt x="9310" y="17650"/>
                    <a:pt x="5586" y="15788"/>
                    <a:pt x="4841" y="12436"/>
                  </a:cubicBezTo>
                  <a:cubicBezTo>
                    <a:pt x="3724" y="9457"/>
                    <a:pt x="5586" y="5733"/>
                    <a:pt x="8566" y="4615"/>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sp>
          <p:nvSpPr>
            <p:cNvPr id="862" name="Freeform 302"/>
            <p:cNvSpPr/>
            <p:nvPr/>
          </p:nvSpPr>
          <p:spPr>
            <a:xfrm>
              <a:off x="17" y="0"/>
              <a:ext cx="134052" cy="134051"/>
            </a:xfrm>
            <a:custGeom>
              <a:avLst/>
              <a:gdLst/>
              <a:ahLst/>
              <a:cxnLst>
                <a:cxn ang="0">
                  <a:pos x="wd2" y="hd2"/>
                </a:cxn>
                <a:cxn ang="5400000">
                  <a:pos x="wd2" y="hd2"/>
                </a:cxn>
                <a:cxn ang="10800000">
                  <a:pos x="wd2" y="hd2"/>
                </a:cxn>
                <a:cxn ang="16200000">
                  <a:pos x="wd2" y="hd2"/>
                </a:cxn>
              </a:cxnLst>
              <a:rect l="0" t="0" r="r" b="b"/>
              <a:pathLst>
                <a:path w="21600" h="21600" extrusionOk="0">
                  <a:moveTo>
                    <a:pt x="2335" y="5254"/>
                  </a:moveTo>
                  <a:cubicBezTo>
                    <a:pt x="2919" y="5254"/>
                    <a:pt x="2919" y="6422"/>
                    <a:pt x="2919" y="7005"/>
                  </a:cubicBezTo>
                  <a:cubicBezTo>
                    <a:pt x="2335" y="7005"/>
                    <a:pt x="1751" y="7005"/>
                    <a:pt x="1168" y="7005"/>
                  </a:cubicBezTo>
                  <a:cubicBezTo>
                    <a:pt x="584" y="7005"/>
                    <a:pt x="0" y="7589"/>
                    <a:pt x="0" y="8173"/>
                  </a:cubicBezTo>
                  <a:cubicBezTo>
                    <a:pt x="0" y="9341"/>
                    <a:pt x="0" y="9924"/>
                    <a:pt x="584" y="9924"/>
                  </a:cubicBezTo>
                  <a:cubicBezTo>
                    <a:pt x="1168" y="9924"/>
                    <a:pt x="1751" y="11092"/>
                    <a:pt x="1751" y="11676"/>
                  </a:cubicBezTo>
                  <a:cubicBezTo>
                    <a:pt x="1751" y="11676"/>
                    <a:pt x="1168" y="12259"/>
                    <a:pt x="1168" y="12259"/>
                  </a:cubicBezTo>
                  <a:cubicBezTo>
                    <a:pt x="584" y="12259"/>
                    <a:pt x="0" y="13427"/>
                    <a:pt x="584" y="14011"/>
                  </a:cubicBezTo>
                  <a:cubicBezTo>
                    <a:pt x="584" y="14595"/>
                    <a:pt x="1168" y="15178"/>
                    <a:pt x="1751" y="15178"/>
                  </a:cubicBezTo>
                  <a:cubicBezTo>
                    <a:pt x="2335" y="15178"/>
                    <a:pt x="2919" y="15178"/>
                    <a:pt x="2919" y="15178"/>
                  </a:cubicBezTo>
                  <a:cubicBezTo>
                    <a:pt x="3503" y="15762"/>
                    <a:pt x="3503" y="16346"/>
                    <a:pt x="2919" y="16930"/>
                  </a:cubicBezTo>
                  <a:cubicBezTo>
                    <a:pt x="2919" y="17514"/>
                    <a:pt x="2919" y="18097"/>
                    <a:pt x="3503" y="18681"/>
                  </a:cubicBezTo>
                  <a:cubicBezTo>
                    <a:pt x="4086" y="19265"/>
                    <a:pt x="4670" y="19265"/>
                    <a:pt x="5254" y="19265"/>
                  </a:cubicBezTo>
                  <a:cubicBezTo>
                    <a:pt x="5838" y="18681"/>
                    <a:pt x="6422" y="18681"/>
                    <a:pt x="7005" y="18681"/>
                  </a:cubicBezTo>
                  <a:cubicBezTo>
                    <a:pt x="7005" y="18681"/>
                    <a:pt x="7589" y="19265"/>
                    <a:pt x="7005" y="19849"/>
                  </a:cubicBezTo>
                  <a:cubicBezTo>
                    <a:pt x="7005" y="20432"/>
                    <a:pt x="7589" y="21016"/>
                    <a:pt x="8757" y="21600"/>
                  </a:cubicBezTo>
                  <a:cubicBezTo>
                    <a:pt x="9341" y="21600"/>
                    <a:pt x="9924" y="21016"/>
                    <a:pt x="9924" y="20432"/>
                  </a:cubicBezTo>
                  <a:cubicBezTo>
                    <a:pt x="10508" y="19849"/>
                    <a:pt x="11092" y="19849"/>
                    <a:pt x="11676" y="19849"/>
                  </a:cubicBezTo>
                  <a:cubicBezTo>
                    <a:pt x="11676" y="19849"/>
                    <a:pt x="12259" y="19849"/>
                    <a:pt x="12259" y="20432"/>
                  </a:cubicBezTo>
                  <a:cubicBezTo>
                    <a:pt x="12843" y="21016"/>
                    <a:pt x="13427" y="21600"/>
                    <a:pt x="14011" y="21016"/>
                  </a:cubicBezTo>
                  <a:cubicBezTo>
                    <a:pt x="15178" y="21016"/>
                    <a:pt x="15178" y="20432"/>
                    <a:pt x="15178" y="19849"/>
                  </a:cubicBezTo>
                  <a:cubicBezTo>
                    <a:pt x="15178" y="19265"/>
                    <a:pt x="15762" y="18097"/>
                    <a:pt x="15762" y="18097"/>
                  </a:cubicBezTo>
                  <a:cubicBezTo>
                    <a:pt x="16346" y="18097"/>
                    <a:pt x="16930" y="18097"/>
                    <a:pt x="16930" y="18681"/>
                  </a:cubicBezTo>
                  <a:cubicBezTo>
                    <a:pt x="17514" y="18681"/>
                    <a:pt x="18681" y="18681"/>
                    <a:pt x="18681" y="18097"/>
                  </a:cubicBezTo>
                  <a:cubicBezTo>
                    <a:pt x="19265" y="17514"/>
                    <a:pt x="19849" y="16346"/>
                    <a:pt x="19265" y="16346"/>
                  </a:cubicBezTo>
                  <a:cubicBezTo>
                    <a:pt x="18681" y="15762"/>
                    <a:pt x="18681" y="14595"/>
                    <a:pt x="18681" y="14595"/>
                  </a:cubicBezTo>
                  <a:cubicBezTo>
                    <a:pt x="19265" y="14011"/>
                    <a:pt x="19849" y="14011"/>
                    <a:pt x="20432" y="14011"/>
                  </a:cubicBezTo>
                  <a:cubicBezTo>
                    <a:pt x="21016" y="14011"/>
                    <a:pt x="21600" y="14011"/>
                    <a:pt x="21600" y="12843"/>
                  </a:cubicBezTo>
                  <a:cubicBezTo>
                    <a:pt x="21600" y="12259"/>
                    <a:pt x="21600" y="11676"/>
                    <a:pt x="21016" y="11092"/>
                  </a:cubicBezTo>
                  <a:cubicBezTo>
                    <a:pt x="20432" y="11092"/>
                    <a:pt x="19849" y="10508"/>
                    <a:pt x="19849" y="9924"/>
                  </a:cubicBezTo>
                  <a:cubicBezTo>
                    <a:pt x="19849" y="9341"/>
                    <a:pt x="20432" y="9341"/>
                    <a:pt x="20432" y="8757"/>
                  </a:cubicBezTo>
                  <a:cubicBezTo>
                    <a:pt x="21016" y="8757"/>
                    <a:pt x="21600" y="8173"/>
                    <a:pt x="21016" y="7005"/>
                  </a:cubicBezTo>
                  <a:cubicBezTo>
                    <a:pt x="21016" y="6422"/>
                    <a:pt x="20432" y="5838"/>
                    <a:pt x="19849" y="6422"/>
                  </a:cubicBezTo>
                  <a:cubicBezTo>
                    <a:pt x="19265" y="6422"/>
                    <a:pt x="18097" y="5838"/>
                    <a:pt x="18097" y="5254"/>
                  </a:cubicBezTo>
                  <a:cubicBezTo>
                    <a:pt x="18097" y="5254"/>
                    <a:pt x="18097" y="4670"/>
                    <a:pt x="18681" y="4086"/>
                  </a:cubicBezTo>
                  <a:cubicBezTo>
                    <a:pt x="18681" y="4086"/>
                    <a:pt x="18681" y="2919"/>
                    <a:pt x="18097" y="2335"/>
                  </a:cubicBezTo>
                  <a:cubicBezTo>
                    <a:pt x="17514" y="1751"/>
                    <a:pt x="16930" y="1751"/>
                    <a:pt x="16346" y="2335"/>
                  </a:cubicBezTo>
                  <a:cubicBezTo>
                    <a:pt x="15762" y="2919"/>
                    <a:pt x="15178" y="2919"/>
                    <a:pt x="14595" y="2335"/>
                  </a:cubicBezTo>
                  <a:cubicBezTo>
                    <a:pt x="14595" y="2335"/>
                    <a:pt x="14011" y="1751"/>
                    <a:pt x="14595" y="1168"/>
                  </a:cubicBezTo>
                  <a:cubicBezTo>
                    <a:pt x="14595" y="584"/>
                    <a:pt x="14011" y="0"/>
                    <a:pt x="12843" y="0"/>
                  </a:cubicBezTo>
                  <a:cubicBezTo>
                    <a:pt x="12259" y="0"/>
                    <a:pt x="11676" y="0"/>
                    <a:pt x="11676" y="584"/>
                  </a:cubicBezTo>
                  <a:cubicBezTo>
                    <a:pt x="11092" y="1168"/>
                    <a:pt x="10508" y="1751"/>
                    <a:pt x="9924" y="1751"/>
                  </a:cubicBezTo>
                  <a:cubicBezTo>
                    <a:pt x="9924" y="1751"/>
                    <a:pt x="9341" y="1168"/>
                    <a:pt x="9341" y="584"/>
                  </a:cubicBezTo>
                  <a:cubicBezTo>
                    <a:pt x="8757" y="0"/>
                    <a:pt x="8173" y="0"/>
                    <a:pt x="7589" y="0"/>
                  </a:cubicBezTo>
                  <a:cubicBezTo>
                    <a:pt x="6422" y="584"/>
                    <a:pt x="6422" y="1168"/>
                    <a:pt x="6422" y="1751"/>
                  </a:cubicBezTo>
                  <a:cubicBezTo>
                    <a:pt x="6422" y="2335"/>
                    <a:pt x="5838" y="2919"/>
                    <a:pt x="5838" y="3503"/>
                  </a:cubicBezTo>
                  <a:cubicBezTo>
                    <a:pt x="5254" y="3503"/>
                    <a:pt x="4670" y="3503"/>
                    <a:pt x="4670" y="2919"/>
                  </a:cubicBezTo>
                  <a:cubicBezTo>
                    <a:pt x="4086" y="2335"/>
                    <a:pt x="2919" y="2919"/>
                    <a:pt x="2919" y="3503"/>
                  </a:cubicBezTo>
                  <a:cubicBezTo>
                    <a:pt x="2335" y="4086"/>
                    <a:pt x="1751" y="4670"/>
                    <a:pt x="2335" y="5254"/>
                  </a:cubicBezTo>
                  <a:close/>
                  <a:moveTo>
                    <a:pt x="8757" y="4670"/>
                  </a:moveTo>
                  <a:cubicBezTo>
                    <a:pt x="12259" y="3503"/>
                    <a:pt x="15762" y="5254"/>
                    <a:pt x="16930" y="8757"/>
                  </a:cubicBezTo>
                  <a:cubicBezTo>
                    <a:pt x="18097" y="12259"/>
                    <a:pt x="15762" y="15762"/>
                    <a:pt x="12843" y="16930"/>
                  </a:cubicBezTo>
                  <a:cubicBezTo>
                    <a:pt x="9341" y="17514"/>
                    <a:pt x="5838" y="15762"/>
                    <a:pt x="4670" y="12843"/>
                  </a:cubicBezTo>
                  <a:cubicBezTo>
                    <a:pt x="3503" y="9341"/>
                    <a:pt x="5838" y="5838"/>
                    <a:pt x="8757" y="467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sp>
          <p:nvSpPr>
            <p:cNvPr id="863" name="Freeform 303"/>
            <p:cNvSpPr/>
            <p:nvPr/>
          </p:nvSpPr>
          <p:spPr>
            <a:xfrm>
              <a:off x="0" y="134052"/>
              <a:ext cx="105108" cy="100539"/>
            </a:xfrm>
            <a:custGeom>
              <a:avLst/>
              <a:gdLst/>
              <a:ahLst/>
              <a:cxnLst>
                <a:cxn ang="0">
                  <a:pos x="wd2" y="hd2"/>
                </a:cxn>
                <a:cxn ang="5400000">
                  <a:pos x="wd2" y="hd2"/>
                </a:cxn>
                <a:cxn ang="10800000">
                  <a:pos x="wd2" y="hd2"/>
                </a:cxn>
                <a:cxn ang="16200000">
                  <a:pos x="wd2" y="hd2"/>
                </a:cxn>
              </a:cxnLst>
              <a:rect l="0" t="0" r="r" b="b"/>
              <a:pathLst>
                <a:path w="21600" h="21600" extrusionOk="0">
                  <a:moveTo>
                    <a:pt x="2234" y="5400"/>
                  </a:moveTo>
                  <a:cubicBezTo>
                    <a:pt x="2979" y="5400"/>
                    <a:pt x="2979" y="6943"/>
                    <a:pt x="2979" y="6943"/>
                  </a:cubicBezTo>
                  <a:cubicBezTo>
                    <a:pt x="2979" y="6943"/>
                    <a:pt x="2234" y="7714"/>
                    <a:pt x="1490" y="6943"/>
                  </a:cubicBezTo>
                  <a:cubicBezTo>
                    <a:pt x="745" y="6943"/>
                    <a:pt x="0" y="7714"/>
                    <a:pt x="0" y="8486"/>
                  </a:cubicBezTo>
                  <a:cubicBezTo>
                    <a:pt x="0" y="9257"/>
                    <a:pt x="0" y="10029"/>
                    <a:pt x="745" y="10029"/>
                  </a:cubicBezTo>
                  <a:cubicBezTo>
                    <a:pt x="1490" y="10029"/>
                    <a:pt x="2234" y="11571"/>
                    <a:pt x="2234" y="11571"/>
                  </a:cubicBezTo>
                  <a:cubicBezTo>
                    <a:pt x="2234" y="12343"/>
                    <a:pt x="1490" y="12343"/>
                    <a:pt x="745" y="12343"/>
                  </a:cubicBezTo>
                  <a:cubicBezTo>
                    <a:pt x="745" y="13114"/>
                    <a:pt x="0" y="13886"/>
                    <a:pt x="745" y="14657"/>
                  </a:cubicBezTo>
                  <a:cubicBezTo>
                    <a:pt x="745" y="15429"/>
                    <a:pt x="1490" y="15429"/>
                    <a:pt x="2234" y="15429"/>
                  </a:cubicBezTo>
                  <a:cubicBezTo>
                    <a:pt x="2234" y="15429"/>
                    <a:pt x="2979" y="15429"/>
                    <a:pt x="2979" y="15429"/>
                  </a:cubicBezTo>
                  <a:cubicBezTo>
                    <a:pt x="2979" y="16200"/>
                    <a:pt x="3724" y="16971"/>
                    <a:pt x="2979" y="17743"/>
                  </a:cubicBezTo>
                  <a:cubicBezTo>
                    <a:pt x="2979" y="17743"/>
                    <a:pt x="2979" y="18514"/>
                    <a:pt x="3724" y="19286"/>
                  </a:cubicBezTo>
                  <a:cubicBezTo>
                    <a:pt x="3724" y="20057"/>
                    <a:pt x="5214" y="20057"/>
                    <a:pt x="5214" y="19286"/>
                  </a:cubicBezTo>
                  <a:cubicBezTo>
                    <a:pt x="5959" y="19286"/>
                    <a:pt x="6703" y="19286"/>
                    <a:pt x="6703" y="19286"/>
                  </a:cubicBezTo>
                  <a:cubicBezTo>
                    <a:pt x="7448" y="19286"/>
                    <a:pt x="7448" y="20057"/>
                    <a:pt x="7448" y="20829"/>
                  </a:cubicBezTo>
                  <a:cubicBezTo>
                    <a:pt x="7448" y="20829"/>
                    <a:pt x="7448" y="21600"/>
                    <a:pt x="8193" y="21600"/>
                  </a:cubicBezTo>
                  <a:cubicBezTo>
                    <a:pt x="8938" y="21600"/>
                    <a:pt x="9683" y="21600"/>
                    <a:pt x="9683" y="20829"/>
                  </a:cubicBezTo>
                  <a:cubicBezTo>
                    <a:pt x="10428" y="20829"/>
                    <a:pt x="11172" y="20057"/>
                    <a:pt x="11172" y="20057"/>
                  </a:cubicBezTo>
                  <a:cubicBezTo>
                    <a:pt x="11917" y="20057"/>
                    <a:pt x="11917" y="20057"/>
                    <a:pt x="12662" y="20829"/>
                  </a:cubicBezTo>
                  <a:cubicBezTo>
                    <a:pt x="12662" y="21600"/>
                    <a:pt x="13407" y="21600"/>
                    <a:pt x="14152" y="21600"/>
                  </a:cubicBezTo>
                  <a:cubicBezTo>
                    <a:pt x="14897" y="21600"/>
                    <a:pt x="14897" y="20829"/>
                    <a:pt x="14897" y="20057"/>
                  </a:cubicBezTo>
                  <a:cubicBezTo>
                    <a:pt x="14897" y="19286"/>
                    <a:pt x="15641" y="18514"/>
                    <a:pt x="15641" y="18514"/>
                  </a:cubicBezTo>
                  <a:cubicBezTo>
                    <a:pt x="15641" y="18514"/>
                    <a:pt x="16386" y="18514"/>
                    <a:pt x="17131" y="18514"/>
                  </a:cubicBezTo>
                  <a:cubicBezTo>
                    <a:pt x="17131" y="19286"/>
                    <a:pt x="17876" y="19286"/>
                    <a:pt x="18621" y="18514"/>
                  </a:cubicBezTo>
                  <a:cubicBezTo>
                    <a:pt x="19366" y="17743"/>
                    <a:pt x="19366" y="16971"/>
                    <a:pt x="18621" y="16200"/>
                  </a:cubicBezTo>
                  <a:cubicBezTo>
                    <a:pt x="18621" y="16200"/>
                    <a:pt x="18621" y="15429"/>
                    <a:pt x="18621" y="14657"/>
                  </a:cubicBezTo>
                  <a:cubicBezTo>
                    <a:pt x="18621" y="14657"/>
                    <a:pt x="19366" y="14657"/>
                    <a:pt x="20110" y="14657"/>
                  </a:cubicBezTo>
                  <a:cubicBezTo>
                    <a:pt x="20855" y="14657"/>
                    <a:pt x="20855" y="13886"/>
                    <a:pt x="21600" y="13114"/>
                  </a:cubicBezTo>
                  <a:cubicBezTo>
                    <a:pt x="21600" y="12343"/>
                    <a:pt x="20855" y="11571"/>
                    <a:pt x="20855" y="11571"/>
                  </a:cubicBezTo>
                  <a:cubicBezTo>
                    <a:pt x="20110" y="11571"/>
                    <a:pt x="19366" y="10800"/>
                    <a:pt x="19366" y="10029"/>
                  </a:cubicBezTo>
                  <a:cubicBezTo>
                    <a:pt x="19366" y="10029"/>
                    <a:pt x="20110" y="9257"/>
                    <a:pt x="20110" y="9257"/>
                  </a:cubicBezTo>
                  <a:cubicBezTo>
                    <a:pt x="20855" y="9257"/>
                    <a:pt x="20855" y="8486"/>
                    <a:pt x="20855" y="7714"/>
                  </a:cubicBezTo>
                  <a:cubicBezTo>
                    <a:pt x="20855" y="6943"/>
                    <a:pt x="20110" y="6171"/>
                    <a:pt x="19366" y="6171"/>
                  </a:cubicBezTo>
                  <a:cubicBezTo>
                    <a:pt x="19366" y="6943"/>
                    <a:pt x="17876" y="6171"/>
                    <a:pt x="17876" y="5400"/>
                  </a:cubicBezTo>
                  <a:cubicBezTo>
                    <a:pt x="17876" y="5400"/>
                    <a:pt x="17876" y="4629"/>
                    <a:pt x="18621" y="4629"/>
                  </a:cubicBezTo>
                  <a:cubicBezTo>
                    <a:pt x="18621" y="3857"/>
                    <a:pt x="18621" y="3086"/>
                    <a:pt x="17876" y="2314"/>
                  </a:cubicBezTo>
                  <a:cubicBezTo>
                    <a:pt x="17131" y="2314"/>
                    <a:pt x="16386" y="2314"/>
                    <a:pt x="16386" y="2314"/>
                  </a:cubicBezTo>
                  <a:cubicBezTo>
                    <a:pt x="15641" y="3086"/>
                    <a:pt x="14897" y="3086"/>
                    <a:pt x="14152" y="2314"/>
                  </a:cubicBezTo>
                  <a:cubicBezTo>
                    <a:pt x="14152" y="2314"/>
                    <a:pt x="14152" y="1543"/>
                    <a:pt x="14152" y="1543"/>
                  </a:cubicBezTo>
                  <a:cubicBezTo>
                    <a:pt x="14152" y="771"/>
                    <a:pt x="13407" y="0"/>
                    <a:pt x="12662" y="0"/>
                  </a:cubicBezTo>
                  <a:cubicBezTo>
                    <a:pt x="11917" y="0"/>
                    <a:pt x="11172" y="0"/>
                    <a:pt x="11172" y="771"/>
                  </a:cubicBezTo>
                  <a:cubicBezTo>
                    <a:pt x="11172" y="1543"/>
                    <a:pt x="10428" y="1543"/>
                    <a:pt x="9683" y="1543"/>
                  </a:cubicBezTo>
                  <a:cubicBezTo>
                    <a:pt x="9683" y="1543"/>
                    <a:pt x="8938" y="1543"/>
                    <a:pt x="8938" y="771"/>
                  </a:cubicBezTo>
                  <a:cubicBezTo>
                    <a:pt x="8938" y="0"/>
                    <a:pt x="8193" y="0"/>
                    <a:pt x="7448" y="0"/>
                  </a:cubicBezTo>
                  <a:cubicBezTo>
                    <a:pt x="6703" y="771"/>
                    <a:pt x="5959" y="1543"/>
                    <a:pt x="6703" y="1543"/>
                  </a:cubicBezTo>
                  <a:cubicBezTo>
                    <a:pt x="6703" y="2314"/>
                    <a:pt x="5959" y="3086"/>
                    <a:pt x="5959" y="3086"/>
                  </a:cubicBezTo>
                  <a:cubicBezTo>
                    <a:pt x="5214" y="3857"/>
                    <a:pt x="5214" y="3086"/>
                    <a:pt x="4469" y="3086"/>
                  </a:cubicBezTo>
                  <a:cubicBezTo>
                    <a:pt x="3724" y="2314"/>
                    <a:pt x="2979" y="3086"/>
                    <a:pt x="2979" y="3086"/>
                  </a:cubicBezTo>
                  <a:cubicBezTo>
                    <a:pt x="2234" y="3857"/>
                    <a:pt x="2234" y="4629"/>
                    <a:pt x="2234" y="5400"/>
                  </a:cubicBezTo>
                  <a:close/>
                  <a:moveTo>
                    <a:pt x="8938" y="4629"/>
                  </a:moveTo>
                  <a:cubicBezTo>
                    <a:pt x="11917" y="3857"/>
                    <a:pt x="15641" y="5400"/>
                    <a:pt x="16386" y="9257"/>
                  </a:cubicBezTo>
                  <a:cubicBezTo>
                    <a:pt x="17876" y="12343"/>
                    <a:pt x="15641" y="16200"/>
                    <a:pt x="12662" y="16971"/>
                  </a:cubicBezTo>
                  <a:cubicBezTo>
                    <a:pt x="9683" y="17743"/>
                    <a:pt x="5959" y="16200"/>
                    <a:pt x="4469" y="13114"/>
                  </a:cubicBezTo>
                  <a:cubicBezTo>
                    <a:pt x="3724" y="9257"/>
                    <a:pt x="5214" y="6171"/>
                    <a:pt x="8938" y="4629"/>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grpSp>
      <p:grpSp>
        <p:nvGrpSpPr>
          <p:cNvPr id="867" name="椭圆 13"/>
          <p:cNvGrpSpPr/>
          <p:nvPr/>
        </p:nvGrpSpPr>
        <p:grpSpPr>
          <a:xfrm>
            <a:off x="373582" y="828219"/>
            <a:ext cx="576624" cy="576787"/>
            <a:chOff x="0" y="0"/>
            <a:chExt cx="576622" cy="576786"/>
          </a:xfrm>
        </p:grpSpPr>
        <p:sp>
          <p:nvSpPr>
            <p:cNvPr id="865" name="圆形"/>
            <p:cNvSpPr/>
            <p:nvPr/>
          </p:nvSpPr>
          <p:spPr>
            <a:xfrm>
              <a:off x="-1" y="-1"/>
              <a:ext cx="576624" cy="576788"/>
            </a:xfrm>
            <a:prstGeom prst="ellipse">
              <a:avLst/>
            </a:prstGeom>
            <a:solidFill>
              <a:srgbClr val="46CEAE"/>
            </a:solidFill>
            <a:ln w="12700" cap="flat">
              <a:noFill/>
              <a:miter lim="400000"/>
            </a:ln>
            <a:effectLst/>
          </p:spPr>
          <p:txBody>
            <a:bodyPr wrap="square" lIns="45719" tIns="45719" rIns="45719" bIns="45719" numCol="1" anchor="ctr">
              <a:noAutofit/>
            </a:bodyPr>
            <a:lstStyle/>
            <a:p>
              <a:pPr algn="ctr">
                <a:defRPr>
                  <a:solidFill>
                    <a:srgbClr val="FFFFFF"/>
                  </a:solidFill>
                  <a:latin typeface="Impact MT Std"/>
                  <a:ea typeface="Impact MT Std"/>
                  <a:cs typeface="Impact MT Std"/>
                  <a:sym typeface="Impact MT Std"/>
                </a:defRPr>
              </a:pPr>
            </a:p>
          </p:txBody>
        </p:sp>
        <p:sp>
          <p:nvSpPr>
            <p:cNvPr id="866" name="1"/>
            <p:cNvSpPr txBox="1"/>
            <p:nvPr/>
          </p:nvSpPr>
          <p:spPr>
            <a:xfrm>
              <a:off x="130163" y="102972"/>
              <a:ext cx="316296" cy="370841"/>
            </a:xfrm>
            <a:prstGeom prst="rect">
              <a:avLst/>
            </a:prstGeom>
            <a:noFill/>
            <a:ln w="12700" cap="flat">
              <a:noFill/>
              <a:miter lim="400000"/>
            </a:ln>
            <a:effectLst/>
          </p:spPr>
          <p:txBody>
            <a:bodyPr wrap="square" lIns="45719" tIns="45719" rIns="45719" bIns="45719" numCol="1" anchor="ctr">
              <a:spAutoFit/>
            </a:bodyPr>
            <a:lstStyle>
              <a:lvl1pPr algn="ctr">
                <a:defRPr>
                  <a:solidFill>
                    <a:srgbClr val="FFFFFF"/>
                  </a:solidFill>
                  <a:latin typeface="Impact MT Std"/>
                  <a:ea typeface="Impact MT Std"/>
                  <a:cs typeface="Impact MT Std"/>
                  <a:sym typeface="Impact MT Std"/>
                </a:defRPr>
              </a:lvl1pPr>
            </a:lstStyle>
            <a:p>
              <a:r>
                <a:t>1</a:t>
              </a:r>
            </a:p>
          </p:txBody>
        </p:sp>
      </p:grpSp>
      <p:sp>
        <p:nvSpPr>
          <p:cNvPr id="868" name="直接连接符 14"/>
          <p:cNvSpPr/>
          <p:nvPr/>
        </p:nvSpPr>
        <p:spPr>
          <a:xfrm>
            <a:off x="950721" y="1133051"/>
            <a:ext cx="499397" cy="1"/>
          </a:xfrm>
          <a:prstGeom prst="line">
            <a:avLst/>
          </a:prstGeom>
          <a:ln w="6350">
            <a:solidFill>
              <a:srgbClr val="808080"/>
            </a:solidFill>
            <a:prstDash val="dash"/>
            <a:tailEnd type="oval"/>
          </a:ln>
        </p:spPr>
        <p:txBody>
          <a:bodyPr lIns="45719" rIns="45719"/>
          <a:lstStyle/>
          <a:p/>
        </p:txBody>
      </p:sp>
      <p:sp>
        <p:nvSpPr>
          <p:cNvPr id="869" name="标题 11"/>
          <p:cNvSpPr txBox="1"/>
          <p:nvPr/>
        </p:nvSpPr>
        <p:spPr>
          <a:xfrm>
            <a:off x="1505585" y="913130"/>
            <a:ext cx="1041400" cy="440055"/>
          </a:xfrm>
          <a:prstGeom prst="rect">
            <a:avLst/>
          </a:prstGeom>
          <a:ln w="12700">
            <a:miter lim="400000"/>
          </a:ln>
        </p:spPr>
        <p:txBody>
          <a:bodyPr lIns="45719" rIns="45719">
            <a:normAutofit lnSpcReduction="10000"/>
          </a:bodyPr>
          <a:lstStyle>
            <a:lvl1pPr algn="just">
              <a:lnSpc>
                <a:spcPct val="120000"/>
              </a:lnSpc>
              <a:defRPr sz="2000" b="1">
                <a:solidFill>
                  <a:srgbClr val="46CEAE"/>
                </a:solidFill>
                <a:latin typeface="微软雅黑"/>
                <a:ea typeface="微软雅黑"/>
                <a:cs typeface="微软雅黑"/>
                <a:sym typeface="微软雅黑"/>
              </a:defRPr>
            </a:lvl1pPr>
          </a:lstStyle>
          <a:p>
            <a:r>
              <a:t>输入量</a:t>
            </a:r>
          </a:p>
        </p:txBody>
      </p:sp>
      <p:sp>
        <p:nvSpPr>
          <p:cNvPr id="889" name="本文定义e、ec以及Kp、Ki、Kd三个参数的语言值模糊子集如式1，其中NB中译为负大，NM为负中，NS为负小，ZO为零，PS为正小，PM为正中，PB为正大。"/>
          <p:cNvSpPr txBox="1"/>
          <p:nvPr/>
        </p:nvSpPr>
        <p:spPr>
          <a:xfrm>
            <a:off x="723265" y="1588135"/>
            <a:ext cx="11078845" cy="645160"/>
          </a:xfrm>
          <a:prstGeom prst="rect">
            <a:avLst/>
          </a:prstGeom>
          <a:ln w="12700">
            <a:miter lim="400000"/>
          </a:ln>
        </p:spPr>
        <p:txBody>
          <a:bodyPr wrap="square" lIns="45719" rIns="45719">
            <a:spAutoFit/>
          </a:bodyPr>
          <a:p>
            <a:pPr marL="0" marR="0" indent="0" algn="l" defTabSz="914400" rtl="0" fontAlgn="auto" latinLnBrk="0" hangingPunct="0">
              <a:lnSpc>
                <a:spcPct val="100000"/>
              </a:lnSpc>
              <a:spcBef>
                <a:spcPts val="0"/>
              </a:spcBef>
              <a:spcAft>
                <a:spcPts val="0"/>
              </a:spcAft>
              <a:buClrTx/>
              <a:buSzTx/>
              <a:buFontTx/>
              <a:buNone/>
            </a:pPr>
            <a:r>
              <a:rPr lang="zh-CN" altLang="en-US">
                <a:sym typeface="Calibri"/>
              </a:rPr>
              <a:t>燃气灶排风口正方和侧方各放置烟雾传感器，用来检测两个关键位置的烟雾浓度。并计算油烟吸收效率作为控制关键因素。查阅文献得知油烟吸收效率90%时风机工作效果最佳，同时油烟吸收效率计算如下：</a:t>
            </a:r>
            <a:endParaRPr lang="zh-CN" altLang="en-US">
              <a:sym typeface="Calibri"/>
            </a:endParaRPr>
          </a:p>
        </p:txBody>
      </p:sp>
      <p:sp>
        <p:nvSpPr>
          <p:cNvPr id="4" name="本文定义e、ec以及Kp、Ki、Kd三个参数的语言值模糊子集如式1，其中NB中译为负大，NM为负中，NS为负小，ZO为零，PS为正小，PM为正中，PB为正大。"/>
          <p:cNvSpPr txBox="1"/>
          <p:nvPr/>
        </p:nvSpPr>
        <p:spPr>
          <a:xfrm>
            <a:off x="723265" y="3303270"/>
            <a:ext cx="11078845" cy="645160"/>
          </a:xfrm>
          <a:prstGeom prst="rect">
            <a:avLst/>
          </a:prstGeom>
          <a:ln w="12700">
            <a:miter lim="400000"/>
          </a:ln>
        </p:spPr>
        <p:txBody>
          <a:bodyPr wrap="square" lIns="45719" rIns="45719">
            <a:spAutoFit/>
          </a:bodyPr>
          <a:p>
            <a:pPr marL="0" marR="0" indent="0" algn="l" defTabSz="914400" rtl="0" fontAlgn="auto" latinLnBrk="0" hangingPunct="0">
              <a:lnSpc>
                <a:spcPct val="100000"/>
              </a:lnSpc>
              <a:spcBef>
                <a:spcPts val="0"/>
              </a:spcBef>
              <a:spcAft>
                <a:spcPts val="0"/>
              </a:spcAft>
              <a:buClrTx/>
              <a:buSzTx/>
              <a:buFontTx/>
              <a:buNone/>
            </a:pPr>
            <a:r>
              <a:rPr lang="zh-CN" altLang="en-US">
                <a:sym typeface="Calibri"/>
              </a:rPr>
              <a:t>确定关键因素后，我们就可以选择当前油烟吸收效率与</a:t>
            </a:r>
            <a:r>
              <a:rPr lang="en-US" altLang="zh-CN">
                <a:sym typeface="Calibri"/>
              </a:rPr>
              <a:t>90%</a:t>
            </a:r>
            <a:r>
              <a:rPr lang="zh-CN" altLang="en-US">
                <a:sym typeface="Calibri"/>
              </a:rPr>
              <a:t>目标值的差值作为偏差</a:t>
            </a:r>
            <a:r>
              <a:rPr lang="en-US" altLang="zh-CN">
                <a:sym typeface="Calibri"/>
              </a:rPr>
              <a:t>e</a:t>
            </a:r>
            <a:r>
              <a:rPr lang="zh-CN" altLang="en-US">
                <a:ea typeface="宋体" charset="0"/>
                <a:sym typeface="Calibri"/>
              </a:rPr>
              <a:t>，</a:t>
            </a:r>
            <a:r>
              <a:rPr lang="zh-CN" altLang="en-US">
                <a:sym typeface="Calibri"/>
              </a:rPr>
              <a:t>对偏差e进行微分计算求得偏差变化率ec。然后将偏差</a:t>
            </a:r>
            <a:r>
              <a:rPr lang="en-US" altLang="zh-CN">
                <a:sym typeface="Calibri"/>
              </a:rPr>
              <a:t>e</a:t>
            </a:r>
            <a:r>
              <a:rPr lang="zh-CN" altLang="en-US">
                <a:sym typeface="Calibri"/>
              </a:rPr>
              <a:t>和偏差变化率</a:t>
            </a:r>
            <a:r>
              <a:rPr lang="en-US" altLang="zh-CN">
                <a:sym typeface="Calibri"/>
              </a:rPr>
              <a:t>ec</a:t>
            </a:r>
            <a:r>
              <a:rPr lang="zh-CN" altLang="en-US">
                <a:sym typeface="Calibri"/>
              </a:rPr>
              <a:t>作为模糊</a:t>
            </a:r>
            <a:r>
              <a:rPr lang="en-US" altLang="zh-CN">
                <a:sym typeface="Calibri"/>
              </a:rPr>
              <a:t>PID</a:t>
            </a:r>
            <a:r>
              <a:rPr lang="zh-CN" altLang="en-US">
                <a:sym typeface="Calibri"/>
              </a:rPr>
              <a:t>控制器的输入量。</a:t>
            </a:r>
            <a:endParaRPr lang="zh-CN" altLang="en-US">
              <a:sym typeface="Calibri"/>
            </a:endParaRPr>
          </a:p>
        </p:txBody>
      </p:sp>
      <mc:AlternateContent xmlns:mc="http://schemas.openxmlformats.org/markup-compatibility/2006">
        <mc:Choice xmlns:a14="http://schemas.microsoft.com/office/drawing/2010/main" Requires="a14">
          <p:sp>
            <p:nvSpPr>
              <p:cNvPr id="5" name="文本框 4"/>
              <p:cNvSpPr txBox="1"/>
              <p:nvPr/>
            </p:nvSpPr>
            <p:spPr>
              <a:xfrm>
                <a:off x="4935157" y="2370074"/>
                <a:ext cx="2321560" cy="67627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ctrlPr>
                        </m:sSubPr>
                        <m:e>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𝑃</m:t>
                          </m:r>
                        </m:e>
                        <m:sub>
                          <m:r>
                            <a:rPr kumimoji="0" lang="zh-CN" altLang="en-US"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排出</m:t>
                          </m:r>
                        </m:sub>
                      </m:sSub>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f>
                        <m:fPr>
                          <m:ctrlP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ctrlPr>
                        </m:fPr>
                        <m:num>
                          <m:sSub>
                            <m:sSubPr>
                              <m:ctrlP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ctrlPr>
                            </m:sSubPr>
                            <m:e>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𝐶</m:t>
                              </m:r>
                            </m:e>
                            <m:sub>
                              <m:r>
                                <a:rPr kumimoji="0" lang="zh-CN" altLang="en-US"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正</m:t>
                              </m:r>
                            </m:sub>
                          </m:sSub>
                        </m:num>
                        <m:den>
                          <m:sSub>
                            <m:sSubPr>
                              <m:ctrlP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ctrlPr>
                            </m:sSubPr>
                            <m:e>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𝐶</m:t>
                              </m:r>
                            </m:e>
                            <m:sub>
                              <m:r>
                                <a:rPr kumimoji="0" lang="zh-CN" altLang="en-US"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正</m:t>
                              </m:r>
                            </m:sub>
                          </m:sSub>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sSub>
                            <m:sSubPr>
                              <m:ctrlP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ctrlPr>
                            </m:sSubPr>
                            <m:e>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𝐶</m:t>
                              </m:r>
                            </m:e>
                            <m:sub>
                              <m:r>
                                <a:rPr kumimoji="0" lang="zh-CN" altLang="en-US"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侧</m:t>
                              </m:r>
                            </m:sub>
                          </m:sSub>
                        </m:den>
                      </m:f>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100</m:t>
                      </m:r>
                    </m:oMath>
                  </m:oMathPara>
                </a14:m>
                <a:endParaRPr kumimoji="0" lang="zh-CN" altLang="en-US" sz="1800" b="0" i="0" u="none" strike="noStrike" cap="none" spc="0" normalizeH="0" baseline="0">
                  <a:ln>
                    <a:noFill/>
                  </a:ln>
                  <a:solidFill>
                    <a:srgbClr val="000000"/>
                  </a:solidFill>
                  <a:effectLst/>
                  <a:uFillTx/>
                  <a:latin typeface="+mn-lt"/>
                  <a:ea typeface="+mn-ea"/>
                  <a:cs typeface="+mn-cs"/>
                  <a:sym typeface="Calibri"/>
                </a:endParaRPr>
              </a:p>
            </p:txBody>
          </p:sp>
        </mc:Choice>
        <mc:Fallback>
          <p:sp>
            <p:nvSpPr>
              <p:cNvPr id="5" name="文本框 4"/>
              <p:cNvSpPr txBox="1">
                <a:spLocks noRot="1" noChangeAspect="1" noMove="1" noResize="1" noEditPoints="1" noAdjustHandles="1" noChangeArrowheads="1" noChangeShapeType="1" noTextEdit="1"/>
              </p:cNvSpPr>
              <p:nvPr/>
            </p:nvSpPr>
            <p:spPr>
              <a:xfrm>
                <a:off x="4935157" y="2370074"/>
                <a:ext cx="2321560" cy="676275"/>
              </a:xfrm>
              <a:prstGeom prst="rect">
                <a:avLst/>
              </a:prstGeom>
              <a:blipFill rotWithShape="1">
                <a:blip r:embed="rId1"/>
                <a:stretch>
                  <a:fillRect l="-25" t="-38" r="-1069" b="38"/>
                </a:stretch>
              </a:blipFill>
              <a:ln w="12700" cap="flat">
                <a:noFill/>
                <a:miter lim="400000"/>
              </a:ln>
            </p:spPr>
            <p:style>
              <a:lnRef idx="0">
                <a:srgbClr val="FFFFFF"/>
              </a:lnRef>
              <a:fillRef idx="0">
                <a:srgbClr val="FFFFFF"/>
              </a:fillRef>
              <a:effectRef idx="0">
                <a:srgbClr val="FFFFFF"/>
              </a:effectRef>
              <a:fontRef idx="none"/>
            </p:style>
            <p:txBody>
              <a:bodyPr/>
              <a:lstStyle/>
              <a:p>
                <a:r>
                  <a:rPr lang="zh-CN" altLang="en-US">
                    <a:noFill/>
                  </a:rPr>
                  <a:t> </a:t>
                </a:r>
              </a:p>
            </p:txBody>
          </p:sp>
        </mc:Fallback>
      </mc:AlternateContent>
      <p:grpSp>
        <p:nvGrpSpPr>
          <p:cNvPr id="7" name="椭圆 13"/>
          <p:cNvGrpSpPr/>
          <p:nvPr/>
        </p:nvGrpSpPr>
        <p:grpSpPr>
          <a:xfrm>
            <a:off x="373581" y="4353738"/>
            <a:ext cx="576626" cy="576789"/>
            <a:chOff x="-1" y="-1"/>
            <a:chExt cx="576624" cy="576788"/>
          </a:xfrm>
        </p:grpSpPr>
        <p:sp>
          <p:nvSpPr>
            <p:cNvPr id="8" name="圆形"/>
            <p:cNvSpPr/>
            <p:nvPr/>
          </p:nvSpPr>
          <p:spPr>
            <a:xfrm>
              <a:off x="-1" y="-1"/>
              <a:ext cx="576624" cy="576788"/>
            </a:xfrm>
            <a:prstGeom prst="ellipse">
              <a:avLst/>
            </a:prstGeom>
            <a:solidFill>
              <a:srgbClr val="46CEAE"/>
            </a:solidFill>
            <a:ln w="12700" cap="flat">
              <a:noFill/>
              <a:miter lim="400000"/>
            </a:ln>
            <a:effectLst/>
          </p:spPr>
          <p:txBody>
            <a:bodyPr wrap="square" lIns="45719" tIns="45719" rIns="45719" bIns="45719" numCol="1" anchor="ctr">
              <a:noAutofit/>
            </a:bodyPr>
            <a:lstStyle/>
            <a:p>
              <a:pPr algn="ctr">
                <a:defRPr>
                  <a:solidFill>
                    <a:srgbClr val="FFFFFF"/>
                  </a:solidFill>
                  <a:latin typeface="Impact MT Std"/>
                  <a:ea typeface="Impact MT Std"/>
                  <a:cs typeface="Impact MT Std"/>
                  <a:sym typeface="Impact MT Std"/>
                </a:defRPr>
              </a:pPr>
            </a:p>
          </p:txBody>
        </p:sp>
        <p:sp>
          <p:nvSpPr>
            <p:cNvPr id="9" name="1"/>
            <p:cNvSpPr txBox="1"/>
            <p:nvPr/>
          </p:nvSpPr>
          <p:spPr>
            <a:xfrm>
              <a:off x="130163" y="104878"/>
              <a:ext cx="316296" cy="367029"/>
            </a:xfrm>
            <a:prstGeom prst="rect">
              <a:avLst/>
            </a:prstGeom>
            <a:noFill/>
            <a:ln w="12700" cap="flat">
              <a:noFill/>
              <a:miter lim="400000"/>
            </a:ln>
            <a:effectLst/>
          </p:spPr>
          <p:txBody>
            <a:bodyPr wrap="square" lIns="45719" tIns="45719" rIns="45719" bIns="45719" numCol="1" anchor="ctr">
              <a:spAutoFit/>
            </a:bodyPr>
            <a:lstStyle>
              <a:lvl1pPr algn="ctr">
                <a:defRPr>
                  <a:solidFill>
                    <a:srgbClr val="FFFFFF"/>
                  </a:solidFill>
                  <a:latin typeface="Impact MT Std"/>
                  <a:ea typeface="Impact MT Std"/>
                  <a:cs typeface="Impact MT Std"/>
                  <a:sym typeface="Impact MT Std"/>
                </a:defRPr>
              </a:lvl1pPr>
            </a:lstStyle>
            <a:p>
              <a:r>
                <a:rPr lang="en-US"/>
                <a:t>2</a:t>
              </a:r>
              <a:endParaRPr lang="en-US"/>
            </a:p>
          </p:txBody>
        </p:sp>
      </p:grpSp>
      <p:sp>
        <p:nvSpPr>
          <p:cNvPr id="10" name="直接连接符 14"/>
          <p:cNvSpPr/>
          <p:nvPr/>
        </p:nvSpPr>
        <p:spPr>
          <a:xfrm>
            <a:off x="950721" y="4658571"/>
            <a:ext cx="499397" cy="1"/>
          </a:xfrm>
          <a:prstGeom prst="line">
            <a:avLst/>
          </a:prstGeom>
          <a:ln w="6350">
            <a:solidFill>
              <a:srgbClr val="808080"/>
            </a:solidFill>
            <a:prstDash val="dash"/>
            <a:tailEnd type="oval"/>
          </a:ln>
        </p:spPr>
        <p:txBody>
          <a:bodyPr lIns="45719" rIns="45719"/>
          <a:lstStyle/>
          <a:p/>
        </p:txBody>
      </p:sp>
      <p:sp>
        <p:nvSpPr>
          <p:cNvPr id="11" name="标题 11"/>
          <p:cNvSpPr txBox="1"/>
          <p:nvPr/>
        </p:nvSpPr>
        <p:spPr>
          <a:xfrm>
            <a:off x="1505585" y="4438650"/>
            <a:ext cx="1041400" cy="440055"/>
          </a:xfrm>
          <a:prstGeom prst="rect">
            <a:avLst/>
          </a:prstGeom>
          <a:ln w="12700">
            <a:miter lim="400000"/>
          </a:ln>
        </p:spPr>
        <p:txBody>
          <a:bodyPr lIns="45719" rIns="45719">
            <a:normAutofit fontScale="90000"/>
          </a:bodyPr>
          <a:lstStyle>
            <a:lvl1pPr algn="just">
              <a:lnSpc>
                <a:spcPct val="120000"/>
              </a:lnSpc>
              <a:defRPr sz="2000" b="1">
                <a:solidFill>
                  <a:srgbClr val="46CEAE"/>
                </a:solidFill>
                <a:latin typeface="微软雅黑"/>
                <a:ea typeface="微软雅黑"/>
                <a:cs typeface="微软雅黑"/>
                <a:sym typeface="微软雅黑"/>
              </a:defRPr>
            </a:lvl1pPr>
          </a:lstStyle>
          <a:p>
            <a:r>
              <a:rPr lang="zh-CN"/>
              <a:t>控制</a:t>
            </a:r>
            <a:r>
              <a:t>量</a:t>
            </a:r>
          </a:p>
        </p:txBody>
      </p:sp>
      <p:sp>
        <p:nvSpPr>
          <p:cNvPr id="12" name="本文定义e、ec以及Kp、Ki、Kd三个参数的语言值模糊子集如式1，其中NB中译为负大，NM为负中，NS为负小，ZO为零，PS为正小，PM为正中，PB为正大。"/>
          <p:cNvSpPr txBox="1"/>
          <p:nvPr/>
        </p:nvSpPr>
        <p:spPr>
          <a:xfrm>
            <a:off x="851535" y="5120640"/>
            <a:ext cx="11078845" cy="645160"/>
          </a:xfrm>
          <a:prstGeom prst="rect">
            <a:avLst/>
          </a:prstGeom>
          <a:ln w="12700">
            <a:miter lim="400000"/>
          </a:ln>
        </p:spPr>
        <p:txBody>
          <a:bodyPr wrap="square" lIns="45719" rIns="45719">
            <a:spAutoFit/>
          </a:bodyPr>
          <a:p>
            <a:pPr marL="0" marR="0" indent="0" algn="l" defTabSz="914400" rtl="0" fontAlgn="auto" latinLnBrk="0" hangingPunct="0">
              <a:lnSpc>
                <a:spcPct val="100000"/>
              </a:lnSpc>
              <a:spcBef>
                <a:spcPts val="0"/>
              </a:spcBef>
              <a:spcAft>
                <a:spcPts val="0"/>
              </a:spcAft>
              <a:buClrTx/>
              <a:buSzTx/>
              <a:buFontTx/>
              <a:buNone/>
            </a:pPr>
            <a:r>
              <a:rPr lang="zh-CN" altLang="en-US">
                <a:sym typeface="Calibri"/>
              </a:rPr>
              <a:t>油烟机系统中变频器是控制电机转速、风机风量的唯一手段，通过智能网关远程设置变频器频率即可控制电机转速进而调整风机风速，达到无级变速的目的。因此本文选取变频器频率u作为控制量。</a:t>
            </a:r>
            <a:endParaRPr lang="zh-CN" altLang="en-US">
              <a:sym typeface="Calibri"/>
            </a:endParaRPr>
          </a:p>
        </p:txBody>
      </p:sp>
    </p:spTree>
  </p:cSld>
  <p:clrMapOvr>
    <a:masterClrMapping/>
  </p:clrMapOvr>
  <mc:AlternateContent xmlns:mc="http://schemas.openxmlformats.org/markup-compatibility/2006">
    <mc:Choice xmlns:p14="http://schemas.microsoft.com/office/powerpoint/2010/main" Requires="p14">
      <p:transition spd="slow" p14:dur="1200" advClick="0" advTm="3000">
        <p14:flip dir="r"/>
      </p:transition>
    </mc:Choice>
    <mc:Fallback>
      <p:transition spd="slow" advClick="0" advTm="3000">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afterEffect">
                                  <p:stCondLst>
                                    <p:cond delay="0"/>
                                  </p:stCondLst>
                                  <p:iterate type="el">
                                    <p:tmAbs val="0"/>
                                  </p:iterate>
                                  <p:childTnLst>
                                    <p:set>
                                      <p:cBhvr>
                                        <p:cTn id="6" dur="indefinite" fill="hold"/>
                                        <p:tgtEl>
                                          <p:spTgt spid="854"/>
                                        </p:tgtEl>
                                        <p:attrNameLst>
                                          <p:attrName>style.visibility</p:attrName>
                                        </p:attrNameLst>
                                      </p:cBhvr>
                                      <p:to>
                                        <p:strVal val="visible"/>
                                      </p:to>
                                    </p:set>
                                    <p:animEffect transition="in" filter="dissolve">
                                      <p:cBhvr>
                                        <p:cTn id="7" dur="1250"/>
                                        <p:tgtEl>
                                          <p:spTgt spid="854"/>
                                        </p:tgtEl>
                                      </p:cBhvr>
                                    </p:animEffect>
                                  </p:childTnLst>
                                </p:cTn>
                              </p:par>
                            </p:childTnLst>
                          </p:cTn>
                        </p:par>
                        <p:par>
                          <p:cTn id="8" fill="hold">
                            <p:stCondLst>
                              <p:cond delay="1250"/>
                            </p:stCondLst>
                            <p:childTnLst>
                              <p:par>
                                <p:cTn id="9" presetID="9" presetClass="entr" presetSubtype="0" fill="hold" grpId="2" nodeType="afterEffect">
                                  <p:stCondLst>
                                    <p:cond delay="0"/>
                                  </p:stCondLst>
                                  <p:iterate type="el">
                                    <p:tmAbs val="0"/>
                                  </p:iterate>
                                  <p:childTnLst>
                                    <p:set>
                                      <p:cBhvr>
                                        <p:cTn id="10" dur="indefinite" fill="hold"/>
                                        <p:tgtEl>
                                          <p:spTgt spid="867"/>
                                        </p:tgtEl>
                                        <p:attrNameLst>
                                          <p:attrName>style.visibility</p:attrName>
                                        </p:attrNameLst>
                                      </p:cBhvr>
                                      <p:to>
                                        <p:strVal val="visible"/>
                                      </p:to>
                                    </p:set>
                                    <p:animEffect transition="in" filter="dissolve">
                                      <p:cBhvr>
                                        <p:cTn id="11" dur="500"/>
                                        <p:tgtEl>
                                          <p:spTgt spid="867"/>
                                        </p:tgtEl>
                                      </p:cBhvr>
                                    </p:animEffect>
                                  </p:childTnLst>
                                </p:cTn>
                              </p:par>
                            </p:childTnLst>
                          </p:cTn>
                        </p:par>
                        <p:par>
                          <p:cTn id="12" fill="hold">
                            <p:stCondLst>
                              <p:cond delay="1750"/>
                            </p:stCondLst>
                            <p:childTnLst>
                              <p:par>
                                <p:cTn id="13" presetID="22" presetClass="entr" presetSubtype="8" fill="hold" grpId="3" nodeType="afterEffect">
                                  <p:stCondLst>
                                    <p:cond delay="0"/>
                                  </p:stCondLst>
                                  <p:iterate type="el">
                                    <p:tmAbs val="0"/>
                                  </p:iterate>
                                  <p:childTnLst>
                                    <p:set>
                                      <p:cBhvr>
                                        <p:cTn id="14" dur="indefinite" fill="hold"/>
                                        <p:tgtEl>
                                          <p:spTgt spid="868"/>
                                        </p:tgtEl>
                                        <p:attrNameLst>
                                          <p:attrName>style.visibility</p:attrName>
                                        </p:attrNameLst>
                                      </p:cBhvr>
                                      <p:to>
                                        <p:strVal val="visible"/>
                                      </p:to>
                                    </p:set>
                                    <p:animEffect transition="in" filter="wipe(left)">
                                      <p:cBhvr>
                                        <p:cTn id="15" dur="500"/>
                                        <p:tgtEl>
                                          <p:spTgt spid="868"/>
                                        </p:tgtEl>
                                      </p:cBhvr>
                                    </p:animEffect>
                                  </p:childTnLst>
                                </p:cTn>
                              </p:par>
                            </p:childTnLst>
                          </p:cTn>
                        </p:par>
                        <p:par>
                          <p:cTn id="16" fill="hold">
                            <p:stCondLst>
                              <p:cond delay="2250"/>
                            </p:stCondLst>
                            <p:childTnLst>
                              <p:par>
                                <p:cTn id="17" presetID="23" presetClass="entr" presetSubtype="16" fill="hold" grpId="4" nodeType="afterEffect">
                                  <p:stCondLst>
                                    <p:cond delay="0"/>
                                  </p:stCondLst>
                                  <p:iterate type="el">
                                    <p:tmAbs val="0"/>
                                  </p:iterate>
                                  <p:childTnLst>
                                    <p:set>
                                      <p:cBhvr>
                                        <p:cTn id="18" dur="indefinite" fill="hold"/>
                                        <p:tgtEl>
                                          <p:spTgt spid="869"/>
                                        </p:tgtEl>
                                        <p:attrNameLst>
                                          <p:attrName>style.visibility</p:attrName>
                                        </p:attrNameLst>
                                      </p:cBhvr>
                                      <p:to>
                                        <p:strVal val="visible"/>
                                      </p:to>
                                    </p:set>
                                    <p:anim calcmode="lin" valueType="num">
                                      <p:cBhvr>
                                        <p:cTn id="19" dur="500" fill="hold"/>
                                        <p:tgtEl>
                                          <p:spTgt spid="869"/>
                                        </p:tgtEl>
                                        <p:attrNameLst>
                                          <p:attrName>ppt_w</p:attrName>
                                        </p:attrNameLst>
                                      </p:cBhvr>
                                      <p:tavLst>
                                        <p:tav tm="0">
                                          <p:val>
                                            <p:fltVal val="0"/>
                                          </p:val>
                                        </p:tav>
                                        <p:tav tm="100000">
                                          <p:val>
                                            <p:strVal val="#ppt_w"/>
                                          </p:val>
                                        </p:tav>
                                      </p:tavLst>
                                    </p:anim>
                                    <p:anim calcmode="lin" valueType="num">
                                      <p:cBhvr>
                                        <p:cTn id="20" dur="500" fill="hold"/>
                                        <p:tgtEl>
                                          <p:spTgt spid="869"/>
                                        </p:tgtEl>
                                        <p:attrNameLst>
                                          <p:attrName>ppt_h</p:attrName>
                                        </p:attrNameLst>
                                      </p:cBhvr>
                                      <p:tavLst>
                                        <p:tav tm="0">
                                          <p:val>
                                            <p:fltVal val="0"/>
                                          </p:val>
                                        </p:tav>
                                        <p:tav tm="100000">
                                          <p:val>
                                            <p:strVal val="#ppt_h"/>
                                          </p:val>
                                        </p:tav>
                                      </p:tavLst>
                                    </p:anim>
                                  </p:childTnLst>
                                </p:cTn>
                              </p:par>
                            </p:childTnLst>
                          </p:cTn>
                        </p:par>
                        <p:par>
                          <p:cTn id="21" fill="hold">
                            <p:stCondLst>
                              <p:cond delay="2750"/>
                            </p:stCondLst>
                            <p:childTnLst>
                              <p:par>
                                <p:cTn id="22" presetID="9" presetClass="entr" presetSubtype="0" fill="hold" grpId="2" nodeType="afterEffect">
                                  <p:stCondLst>
                                    <p:cond delay="0"/>
                                  </p:stCondLst>
                                  <p:iterate type="el">
                                    <p:tmAbs val="0"/>
                                  </p:iterate>
                                  <p:childTnLst>
                                    <p:set>
                                      <p:cBhvr>
                                        <p:cTn id="23" dur="indefinite" fill="hold"/>
                                        <p:tgtEl>
                                          <p:spTgt spid="7"/>
                                        </p:tgtEl>
                                        <p:attrNameLst>
                                          <p:attrName>style.visibility</p:attrName>
                                        </p:attrNameLst>
                                      </p:cBhvr>
                                      <p:to>
                                        <p:strVal val="visible"/>
                                      </p:to>
                                    </p:set>
                                    <p:animEffect transition="in" filter="dissolve">
                                      <p:cBhvr>
                                        <p:cTn id="24" dur="500"/>
                                        <p:tgtEl>
                                          <p:spTgt spid="7"/>
                                        </p:tgtEl>
                                      </p:cBhvr>
                                    </p:animEffect>
                                  </p:childTnLst>
                                </p:cTn>
                              </p:par>
                            </p:childTnLst>
                          </p:cTn>
                        </p:par>
                        <p:par>
                          <p:cTn id="25" fill="hold">
                            <p:stCondLst>
                              <p:cond delay="3250"/>
                            </p:stCondLst>
                            <p:childTnLst>
                              <p:par>
                                <p:cTn id="26" presetID="22" presetClass="entr" presetSubtype="8" fill="hold" grpId="3" nodeType="afterEffect">
                                  <p:stCondLst>
                                    <p:cond delay="0"/>
                                  </p:stCondLst>
                                  <p:iterate type="el">
                                    <p:tmAbs val="0"/>
                                  </p:iterate>
                                  <p:childTnLst>
                                    <p:set>
                                      <p:cBhvr>
                                        <p:cTn id="27" dur="indefinite" fill="hold"/>
                                        <p:tgtEl>
                                          <p:spTgt spid="10"/>
                                        </p:tgtEl>
                                        <p:attrNameLst>
                                          <p:attrName>style.visibility</p:attrName>
                                        </p:attrNameLst>
                                      </p:cBhvr>
                                      <p:to>
                                        <p:strVal val="visible"/>
                                      </p:to>
                                    </p:set>
                                    <p:animEffect transition="in" filter="wipe(left)">
                                      <p:cBhvr>
                                        <p:cTn id="28" dur="500"/>
                                        <p:tgtEl>
                                          <p:spTgt spid="10"/>
                                        </p:tgtEl>
                                      </p:cBhvr>
                                    </p:animEffect>
                                  </p:childTnLst>
                                </p:cTn>
                              </p:par>
                            </p:childTnLst>
                          </p:cTn>
                        </p:par>
                        <p:par>
                          <p:cTn id="29" fill="hold">
                            <p:stCondLst>
                              <p:cond delay="3750"/>
                            </p:stCondLst>
                            <p:childTnLst>
                              <p:par>
                                <p:cTn id="30" presetID="23" presetClass="entr" presetSubtype="16" fill="hold" grpId="4" nodeType="afterEffect">
                                  <p:stCondLst>
                                    <p:cond delay="0"/>
                                  </p:stCondLst>
                                  <p:iterate type="el">
                                    <p:tmAbs val="0"/>
                                  </p:iterate>
                                  <p:childTnLst>
                                    <p:set>
                                      <p:cBhvr>
                                        <p:cTn id="31" dur="indefinite" fill="hold"/>
                                        <p:tgtEl>
                                          <p:spTgt spid="11"/>
                                        </p:tgtEl>
                                        <p:attrNameLst>
                                          <p:attrName>style.visibility</p:attrName>
                                        </p:attrNameLst>
                                      </p:cBhvr>
                                      <p:to>
                                        <p:strVal val="visible"/>
                                      </p:to>
                                    </p:set>
                                    <p:anim calcmode="lin" valueType="num">
                                      <p:cBhvr>
                                        <p:cTn id="32" dur="500" fill="hold"/>
                                        <p:tgtEl>
                                          <p:spTgt spid="11"/>
                                        </p:tgtEl>
                                        <p:attrNameLst>
                                          <p:attrName>ppt_w</p:attrName>
                                        </p:attrNameLst>
                                      </p:cBhvr>
                                      <p:tavLst>
                                        <p:tav tm="0">
                                          <p:val>
                                            <p:fltVal val="0"/>
                                          </p:val>
                                        </p:tav>
                                        <p:tav tm="100000">
                                          <p:val>
                                            <p:strVal val="#ppt_w"/>
                                          </p:val>
                                        </p:tav>
                                      </p:tavLst>
                                    </p:anim>
                                    <p:anim calcmode="lin" valueType="num">
                                      <p:cBhvr>
                                        <p:cTn id="33" dur="500" fill="hold"/>
                                        <p:tgtEl>
                                          <p:spTgt spid="1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spid="869" grpId="4" animBg="1" advAuto="0"/>
      <p:bldP spid="868" grpId="3" animBg="1" advAuto="0"/>
      <p:bldP spid="854" grpId="1" animBg="1" advAuto="0"/>
      <p:bldP spid="867" grpId="2" animBg="1" advAuto="0"/>
      <p:bldP spid="11" grpId="4" animBg="1" advAuto="0"/>
      <p:bldP spid="10" grpId="3" bldLvl="0" animBg="1" advAuto="0"/>
      <p:bldP spid="7" grpId="2" bldLvl="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等腰三角形 57"/>
          <p:cNvSpPr/>
          <p:nvPr/>
        </p:nvSpPr>
        <p:spPr>
          <a:xfrm rot="10800000">
            <a:off x="-455141" y="21457"/>
            <a:ext cx="13033448" cy="1895375"/>
          </a:xfrm>
          <a:prstGeom prst="triangle">
            <a:avLst/>
          </a:prstGeom>
          <a:solidFill>
            <a:srgbClr val="D9D9D9"/>
          </a:solidFill>
          <a:ln w="12700">
            <a:miter lim="400000"/>
          </a:ln>
        </p:spPr>
        <p:txBody>
          <a:bodyPr lIns="45719" rIns="45719" anchor="ctr"/>
          <a:lstStyle/>
          <a:p>
            <a:pPr algn="ctr">
              <a:defRPr>
                <a:solidFill>
                  <a:srgbClr val="FFFFFF"/>
                </a:solidFill>
              </a:defRPr>
            </a:pPr>
          </a:p>
        </p:txBody>
      </p:sp>
      <p:sp>
        <p:nvSpPr>
          <p:cNvPr id="131" name="等腰三角形 29"/>
          <p:cNvSpPr/>
          <p:nvPr/>
        </p:nvSpPr>
        <p:spPr>
          <a:xfrm rot="10800000">
            <a:off x="-35212" y="-423"/>
            <a:ext cx="12193590" cy="1773239"/>
          </a:xfrm>
          <a:prstGeom prst="triangle">
            <a:avLst/>
          </a:prstGeom>
          <a:solidFill>
            <a:srgbClr val="46CEAE"/>
          </a:solidFill>
          <a:ln w="12700">
            <a:miter lim="400000"/>
          </a:ln>
        </p:spPr>
        <p:txBody>
          <a:bodyPr lIns="45719" rIns="45719" anchor="ctr"/>
          <a:lstStyle/>
          <a:p>
            <a:pPr algn="ctr">
              <a:defRPr>
                <a:solidFill>
                  <a:srgbClr val="FFFFFF"/>
                </a:solidFill>
              </a:defRPr>
            </a:pPr>
          </a:p>
        </p:txBody>
      </p:sp>
      <p:sp>
        <p:nvSpPr>
          <p:cNvPr id="132" name="Rectangle 45"/>
          <p:cNvSpPr txBox="1"/>
          <p:nvPr/>
        </p:nvSpPr>
        <p:spPr>
          <a:xfrm>
            <a:off x="2325716" y="312164"/>
            <a:ext cx="7588296" cy="635001"/>
          </a:xfrm>
          <a:prstGeom prst="rect">
            <a:avLst/>
          </a:prstGeom>
          <a:ln w="12700">
            <a:miter lim="400000"/>
          </a:ln>
        </p:spPr>
        <p:txBody>
          <a:bodyPr lIns="0" tIns="0" rIns="0" bIns="0" anchor="ctr">
            <a:spAutoFit/>
          </a:bodyPr>
          <a:lstStyle>
            <a:lvl1pPr algn="ctr">
              <a:lnSpc>
                <a:spcPct val="70000"/>
              </a:lnSpc>
              <a:defRPr sz="3600" b="1">
                <a:solidFill>
                  <a:srgbClr val="FFFFFF"/>
                </a:solidFill>
                <a:latin typeface="微软雅黑"/>
                <a:ea typeface="微软雅黑"/>
                <a:cs typeface="微软雅黑"/>
                <a:sym typeface="微软雅黑"/>
              </a:defRPr>
            </a:lvl1pPr>
          </a:lstStyle>
          <a:p>
            <a:r>
              <a:t>目     录</a:t>
            </a:r>
          </a:p>
        </p:txBody>
      </p:sp>
      <p:grpSp>
        <p:nvGrpSpPr>
          <p:cNvPr id="136" name="组合 58"/>
          <p:cNvGrpSpPr/>
          <p:nvPr/>
        </p:nvGrpSpPr>
        <p:grpSpPr>
          <a:xfrm>
            <a:off x="2493616" y="2401396"/>
            <a:ext cx="663126" cy="663127"/>
            <a:chOff x="0" y="0"/>
            <a:chExt cx="663125" cy="663125"/>
          </a:xfrm>
        </p:grpSpPr>
        <p:sp>
          <p:nvSpPr>
            <p:cNvPr id="134" name="椭圆 59"/>
            <p:cNvSpPr/>
            <p:nvPr/>
          </p:nvSpPr>
          <p:spPr>
            <a:xfrm>
              <a:off x="0" y="0"/>
              <a:ext cx="663126" cy="663126"/>
            </a:xfrm>
            <a:prstGeom prst="ellipse">
              <a:avLst/>
            </a:prstGeom>
            <a:solidFill>
              <a:srgbClr val="46CEAE"/>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35" name="Freeform 126"/>
            <p:cNvSpPr/>
            <p:nvPr/>
          </p:nvSpPr>
          <p:spPr>
            <a:xfrm>
              <a:off x="183057" y="145735"/>
              <a:ext cx="297013" cy="371655"/>
            </a:xfrm>
            <a:custGeom>
              <a:avLst/>
              <a:gdLst/>
              <a:ahLst/>
              <a:cxnLst>
                <a:cxn ang="0">
                  <a:pos x="wd2" y="hd2"/>
                </a:cxn>
                <a:cxn ang="5400000">
                  <a:pos x="wd2" y="hd2"/>
                </a:cxn>
                <a:cxn ang="10800000">
                  <a:pos x="wd2" y="hd2"/>
                </a:cxn>
                <a:cxn ang="16200000">
                  <a:pos x="wd2" y="hd2"/>
                </a:cxn>
              </a:cxnLst>
              <a:rect l="0" t="0" r="r" b="b"/>
              <a:pathLst>
                <a:path w="21600" h="21600" extrusionOk="0">
                  <a:moveTo>
                    <a:pt x="1067" y="5774"/>
                  </a:moveTo>
                  <a:cubicBezTo>
                    <a:pt x="12800" y="5774"/>
                    <a:pt x="12800" y="5774"/>
                    <a:pt x="12800" y="5774"/>
                  </a:cubicBezTo>
                  <a:cubicBezTo>
                    <a:pt x="12800" y="10265"/>
                    <a:pt x="12800" y="10265"/>
                    <a:pt x="12800" y="10265"/>
                  </a:cubicBezTo>
                  <a:cubicBezTo>
                    <a:pt x="1067" y="10265"/>
                    <a:pt x="1067" y="10265"/>
                    <a:pt x="1067" y="10265"/>
                  </a:cubicBezTo>
                  <a:cubicBezTo>
                    <a:pt x="533" y="10265"/>
                    <a:pt x="0" y="9838"/>
                    <a:pt x="0" y="9410"/>
                  </a:cubicBezTo>
                  <a:cubicBezTo>
                    <a:pt x="0" y="6630"/>
                    <a:pt x="0" y="6630"/>
                    <a:pt x="0" y="6630"/>
                  </a:cubicBezTo>
                  <a:cubicBezTo>
                    <a:pt x="0" y="6202"/>
                    <a:pt x="533" y="5774"/>
                    <a:pt x="1067" y="5774"/>
                  </a:cubicBezTo>
                  <a:close/>
                  <a:moveTo>
                    <a:pt x="15467" y="19248"/>
                  </a:moveTo>
                  <a:cubicBezTo>
                    <a:pt x="21600" y="19248"/>
                    <a:pt x="21600" y="19248"/>
                    <a:pt x="21600" y="19248"/>
                  </a:cubicBezTo>
                  <a:cubicBezTo>
                    <a:pt x="21600" y="20958"/>
                    <a:pt x="21600" y="20958"/>
                    <a:pt x="21600" y="20958"/>
                  </a:cubicBezTo>
                  <a:cubicBezTo>
                    <a:pt x="15467" y="20958"/>
                    <a:pt x="15467" y="20958"/>
                    <a:pt x="15467" y="20958"/>
                  </a:cubicBezTo>
                  <a:cubicBezTo>
                    <a:pt x="15467" y="19248"/>
                    <a:pt x="15467" y="19248"/>
                    <a:pt x="15467" y="19248"/>
                  </a:cubicBezTo>
                  <a:close/>
                  <a:moveTo>
                    <a:pt x="14133" y="20958"/>
                  </a:moveTo>
                  <a:cubicBezTo>
                    <a:pt x="14133" y="21600"/>
                    <a:pt x="14133" y="21600"/>
                    <a:pt x="14133" y="21600"/>
                  </a:cubicBezTo>
                  <a:cubicBezTo>
                    <a:pt x="7733" y="21600"/>
                    <a:pt x="7733" y="21600"/>
                    <a:pt x="7733" y="21600"/>
                  </a:cubicBezTo>
                  <a:cubicBezTo>
                    <a:pt x="7733" y="20958"/>
                    <a:pt x="7733" y="20958"/>
                    <a:pt x="7733" y="20958"/>
                  </a:cubicBezTo>
                  <a:cubicBezTo>
                    <a:pt x="0" y="20958"/>
                    <a:pt x="0" y="20958"/>
                    <a:pt x="0" y="20958"/>
                  </a:cubicBezTo>
                  <a:cubicBezTo>
                    <a:pt x="0" y="19248"/>
                    <a:pt x="0" y="19248"/>
                    <a:pt x="0" y="19248"/>
                  </a:cubicBezTo>
                  <a:cubicBezTo>
                    <a:pt x="7733" y="19248"/>
                    <a:pt x="7733" y="19248"/>
                    <a:pt x="7733" y="19248"/>
                  </a:cubicBezTo>
                  <a:cubicBezTo>
                    <a:pt x="7733" y="18606"/>
                    <a:pt x="7733" y="18606"/>
                    <a:pt x="7733" y="18606"/>
                  </a:cubicBezTo>
                  <a:cubicBezTo>
                    <a:pt x="10133" y="18606"/>
                    <a:pt x="10133" y="18606"/>
                    <a:pt x="10133" y="18606"/>
                  </a:cubicBezTo>
                  <a:cubicBezTo>
                    <a:pt x="10133" y="16253"/>
                    <a:pt x="10133" y="16253"/>
                    <a:pt x="10133" y="16253"/>
                  </a:cubicBezTo>
                  <a:cubicBezTo>
                    <a:pt x="1067" y="16253"/>
                    <a:pt x="1067" y="16253"/>
                    <a:pt x="1067" y="16253"/>
                  </a:cubicBezTo>
                  <a:cubicBezTo>
                    <a:pt x="533" y="16253"/>
                    <a:pt x="0" y="15826"/>
                    <a:pt x="0" y="15398"/>
                  </a:cubicBezTo>
                  <a:cubicBezTo>
                    <a:pt x="0" y="12404"/>
                    <a:pt x="0" y="12404"/>
                    <a:pt x="0" y="12404"/>
                  </a:cubicBezTo>
                  <a:cubicBezTo>
                    <a:pt x="0" y="11976"/>
                    <a:pt x="533" y="11549"/>
                    <a:pt x="1067" y="11549"/>
                  </a:cubicBezTo>
                  <a:cubicBezTo>
                    <a:pt x="12800" y="11549"/>
                    <a:pt x="12800" y="11549"/>
                    <a:pt x="12800" y="11549"/>
                  </a:cubicBezTo>
                  <a:cubicBezTo>
                    <a:pt x="12800" y="16253"/>
                    <a:pt x="12800" y="16253"/>
                    <a:pt x="12800" y="16253"/>
                  </a:cubicBezTo>
                  <a:cubicBezTo>
                    <a:pt x="11733" y="16253"/>
                    <a:pt x="11733" y="16253"/>
                    <a:pt x="11733" y="16253"/>
                  </a:cubicBezTo>
                  <a:cubicBezTo>
                    <a:pt x="11733" y="18606"/>
                    <a:pt x="11733" y="18606"/>
                    <a:pt x="11733" y="18606"/>
                  </a:cubicBezTo>
                  <a:cubicBezTo>
                    <a:pt x="14133" y="18606"/>
                    <a:pt x="14133" y="18606"/>
                    <a:pt x="14133" y="18606"/>
                  </a:cubicBezTo>
                  <a:cubicBezTo>
                    <a:pt x="14133" y="19248"/>
                    <a:pt x="14133" y="19248"/>
                    <a:pt x="14133" y="19248"/>
                  </a:cubicBezTo>
                  <a:cubicBezTo>
                    <a:pt x="14133" y="20958"/>
                    <a:pt x="14133" y="20958"/>
                    <a:pt x="14133" y="20958"/>
                  </a:cubicBezTo>
                  <a:close/>
                  <a:moveTo>
                    <a:pt x="1067" y="0"/>
                  </a:moveTo>
                  <a:cubicBezTo>
                    <a:pt x="12800" y="0"/>
                    <a:pt x="12800" y="0"/>
                    <a:pt x="12800" y="0"/>
                  </a:cubicBezTo>
                  <a:cubicBezTo>
                    <a:pt x="12800" y="4491"/>
                    <a:pt x="12800" y="4491"/>
                    <a:pt x="12800" y="4491"/>
                  </a:cubicBezTo>
                  <a:cubicBezTo>
                    <a:pt x="1067" y="4491"/>
                    <a:pt x="1067" y="4491"/>
                    <a:pt x="1067" y="4491"/>
                  </a:cubicBezTo>
                  <a:cubicBezTo>
                    <a:pt x="533" y="4491"/>
                    <a:pt x="0" y="4063"/>
                    <a:pt x="0" y="3636"/>
                  </a:cubicBezTo>
                  <a:cubicBezTo>
                    <a:pt x="0" y="855"/>
                    <a:pt x="0" y="855"/>
                    <a:pt x="0" y="855"/>
                  </a:cubicBezTo>
                  <a:cubicBezTo>
                    <a:pt x="0" y="428"/>
                    <a:pt x="533" y="0"/>
                    <a:pt x="1067" y="0"/>
                  </a:cubicBezTo>
                  <a:close/>
                  <a:moveTo>
                    <a:pt x="14133" y="11549"/>
                  </a:moveTo>
                  <a:cubicBezTo>
                    <a:pt x="14133" y="16253"/>
                    <a:pt x="14133" y="16253"/>
                    <a:pt x="14133" y="16253"/>
                  </a:cubicBezTo>
                  <a:cubicBezTo>
                    <a:pt x="20533" y="16253"/>
                    <a:pt x="20533" y="16253"/>
                    <a:pt x="20533" y="16253"/>
                  </a:cubicBezTo>
                  <a:cubicBezTo>
                    <a:pt x="21067" y="16253"/>
                    <a:pt x="21600" y="15826"/>
                    <a:pt x="21600" y="15398"/>
                  </a:cubicBezTo>
                  <a:cubicBezTo>
                    <a:pt x="21600" y="12404"/>
                    <a:pt x="21600" y="12404"/>
                    <a:pt x="21600" y="12404"/>
                  </a:cubicBezTo>
                  <a:cubicBezTo>
                    <a:pt x="21600" y="11976"/>
                    <a:pt x="21067" y="11549"/>
                    <a:pt x="20533" y="11549"/>
                  </a:cubicBezTo>
                  <a:cubicBezTo>
                    <a:pt x="14133" y="11549"/>
                    <a:pt x="14133" y="11549"/>
                    <a:pt x="14133" y="11549"/>
                  </a:cubicBezTo>
                  <a:close/>
                  <a:moveTo>
                    <a:pt x="15733" y="1711"/>
                  </a:moveTo>
                  <a:cubicBezTo>
                    <a:pt x="18400" y="1711"/>
                    <a:pt x="18400" y="1711"/>
                    <a:pt x="18400" y="1711"/>
                  </a:cubicBezTo>
                  <a:cubicBezTo>
                    <a:pt x="18400" y="2780"/>
                    <a:pt x="18400" y="2780"/>
                    <a:pt x="18400" y="2780"/>
                  </a:cubicBezTo>
                  <a:cubicBezTo>
                    <a:pt x="15733" y="2780"/>
                    <a:pt x="15733" y="2780"/>
                    <a:pt x="15733" y="2780"/>
                  </a:cubicBezTo>
                  <a:cubicBezTo>
                    <a:pt x="15733" y="1711"/>
                    <a:pt x="15733" y="1711"/>
                    <a:pt x="15733" y="1711"/>
                  </a:cubicBezTo>
                  <a:close/>
                  <a:moveTo>
                    <a:pt x="15733" y="13473"/>
                  </a:moveTo>
                  <a:cubicBezTo>
                    <a:pt x="18400" y="13473"/>
                    <a:pt x="18400" y="13473"/>
                    <a:pt x="18400" y="13473"/>
                  </a:cubicBezTo>
                  <a:cubicBezTo>
                    <a:pt x="18400" y="14329"/>
                    <a:pt x="18400" y="14329"/>
                    <a:pt x="18400" y="14329"/>
                  </a:cubicBezTo>
                  <a:cubicBezTo>
                    <a:pt x="15733" y="14329"/>
                    <a:pt x="15733" y="14329"/>
                    <a:pt x="15733" y="14329"/>
                  </a:cubicBezTo>
                  <a:cubicBezTo>
                    <a:pt x="15733" y="13473"/>
                    <a:pt x="15733" y="13473"/>
                    <a:pt x="15733" y="13473"/>
                  </a:cubicBezTo>
                  <a:close/>
                  <a:moveTo>
                    <a:pt x="15733" y="7485"/>
                  </a:moveTo>
                  <a:cubicBezTo>
                    <a:pt x="18400" y="7485"/>
                    <a:pt x="18400" y="7485"/>
                    <a:pt x="18400" y="7485"/>
                  </a:cubicBezTo>
                  <a:cubicBezTo>
                    <a:pt x="18400" y="8554"/>
                    <a:pt x="18400" y="8554"/>
                    <a:pt x="18400" y="8554"/>
                  </a:cubicBezTo>
                  <a:cubicBezTo>
                    <a:pt x="15733" y="8554"/>
                    <a:pt x="15733" y="8554"/>
                    <a:pt x="15733" y="8554"/>
                  </a:cubicBezTo>
                  <a:cubicBezTo>
                    <a:pt x="15733" y="7485"/>
                    <a:pt x="15733" y="7485"/>
                    <a:pt x="15733" y="7485"/>
                  </a:cubicBezTo>
                  <a:close/>
                  <a:moveTo>
                    <a:pt x="14133" y="0"/>
                  </a:moveTo>
                  <a:cubicBezTo>
                    <a:pt x="14133" y="4491"/>
                    <a:pt x="14133" y="4491"/>
                    <a:pt x="14133" y="4491"/>
                  </a:cubicBezTo>
                  <a:cubicBezTo>
                    <a:pt x="20533" y="4491"/>
                    <a:pt x="20533" y="4491"/>
                    <a:pt x="20533" y="4491"/>
                  </a:cubicBezTo>
                  <a:cubicBezTo>
                    <a:pt x="21067" y="4491"/>
                    <a:pt x="21600" y="4063"/>
                    <a:pt x="21600" y="3636"/>
                  </a:cubicBezTo>
                  <a:cubicBezTo>
                    <a:pt x="21600" y="855"/>
                    <a:pt x="21600" y="855"/>
                    <a:pt x="21600" y="855"/>
                  </a:cubicBezTo>
                  <a:cubicBezTo>
                    <a:pt x="21600" y="428"/>
                    <a:pt x="21067" y="0"/>
                    <a:pt x="20533" y="0"/>
                  </a:cubicBezTo>
                  <a:cubicBezTo>
                    <a:pt x="14133" y="0"/>
                    <a:pt x="14133" y="0"/>
                    <a:pt x="14133" y="0"/>
                  </a:cubicBezTo>
                  <a:close/>
                  <a:moveTo>
                    <a:pt x="14133" y="5774"/>
                  </a:moveTo>
                  <a:cubicBezTo>
                    <a:pt x="14133" y="10265"/>
                    <a:pt x="14133" y="10265"/>
                    <a:pt x="14133" y="10265"/>
                  </a:cubicBezTo>
                  <a:cubicBezTo>
                    <a:pt x="20533" y="10265"/>
                    <a:pt x="20533" y="10265"/>
                    <a:pt x="20533" y="10265"/>
                  </a:cubicBezTo>
                  <a:cubicBezTo>
                    <a:pt x="21067" y="10265"/>
                    <a:pt x="21600" y="9838"/>
                    <a:pt x="21600" y="9410"/>
                  </a:cubicBezTo>
                  <a:cubicBezTo>
                    <a:pt x="21600" y="6630"/>
                    <a:pt x="21600" y="6630"/>
                    <a:pt x="21600" y="6630"/>
                  </a:cubicBezTo>
                  <a:cubicBezTo>
                    <a:pt x="21600" y="6202"/>
                    <a:pt x="21067" y="5774"/>
                    <a:pt x="20533" y="5774"/>
                  </a:cubicBezTo>
                  <a:lnTo>
                    <a:pt x="14133" y="5774"/>
                  </a:lnTo>
                  <a:close/>
                </a:path>
              </a:pathLst>
            </a:custGeom>
            <a:solidFill>
              <a:srgbClr val="F2F2F2"/>
            </a:solidFill>
            <a:ln w="12700" cap="flat">
              <a:noFill/>
              <a:miter lim="400000"/>
            </a:ln>
            <a:effectLst/>
          </p:spPr>
          <p:txBody>
            <a:bodyPr wrap="square" lIns="45719" tIns="45719" rIns="45719" bIns="45719" numCol="1" anchor="t">
              <a:noAutofit/>
            </a:bodyPr>
            <a:lstStyle/>
            <a:p>
              <a:pPr>
                <a:defRPr>
                  <a:latin typeface="Arial" panose="020B0604020202090204"/>
                  <a:ea typeface="Arial" panose="020B0604020202090204"/>
                  <a:cs typeface="Arial" panose="020B0604020202090204"/>
                  <a:sym typeface="Arial" panose="020B0604020202090204"/>
                </a:defRPr>
              </a:pPr>
            </a:p>
          </p:txBody>
        </p:sp>
      </p:grpSp>
      <p:sp>
        <p:nvSpPr>
          <p:cNvPr id="137" name="矩形 61"/>
          <p:cNvSpPr txBox="1"/>
          <p:nvPr/>
        </p:nvSpPr>
        <p:spPr>
          <a:xfrm>
            <a:off x="3331410" y="2217688"/>
            <a:ext cx="1108710" cy="998220"/>
          </a:xfrm>
          <a:prstGeom prst="rect">
            <a:avLst/>
          </a:prstGeom>
          <a:ln w="12700">
            <a:miter lim="400000"/>
          </a:ln>
        </p:spPr>
        <p:txBody>
          <a:bodyPr wrap="none" lIns="45719" rIns="45719">
            <a:spAutoFit/>
          </a:bodyPr>
          <a:lstStyle/>
          <a:p>
            <a:pPr algn="ctr">
              <a:lnSpc>
                <a:spcPct val="130000"/>
              </a:lnSpc>
              <a:defRPr sz="1600">
                <a:solidFill>
                  <a:srgbClr val="46CEAE"/>
                </a:solidFill>
                <a:latin typeface="微软雅黑"/>
                <a:ea typeface="微软雅黑"/>
                <a:cs typeface="微软雅黑"/>
                <a:sym typeface="微软雅黑"/>
              </a:defRPr>
            </a:pPr>
            <a:r>
              <a:t>PART 01</a:t>
            </a:r>
          </a:p>
          <a:p>
            <a:pPr algn="ctr">
              <a:spcBef>
                <a:spcPts val="500"/>
              </a:spcBef>
              <a:defRPr sz="2000" b="1">
                <a:solidFill>
                  <a:srgbClr val="46CEAE"/>
                </a:solidFill>
                <a:latin typeface="微软雅黑"/>
                <a:ea typeface="微软雅黑"/>
                <a:cs typeface="微软雅黑"/>
                <a:sym typeface="微软雅黑"/>
              </a:defRPr>
            </a:pPr>
            <a:r>
              <a:rPr lang="zh-CN"/>
              <a:t>绪论摘要</a:t>
            </a:r>
            <a:endParaRPr lang="zh-CN"/>
          </a:p>
          <a:p>
            <a:pPr algn="ctr">
              <a:defRPr sz="1400">
                <a:solidFill>
                  <a:srgbClr val="46CEAE"/>
                </a:solidFill>
                <a:latin typeface="Arial" panose="020B0604020202090204"/>
                <a:ea typeface="Arial" panose="020B0604020202090204"/>
                <a:cs typeface="Arial" panose="020B0604020202090204"/>
                <a:sym typeface="Arial" panose="020B0604020202090204"/>
              </a:defRPr>
            </a:pPr>
            <a:r>
              <a:t>Introduction</a:t>
            </a:r>
          </a:p>
        </p:txBody>
      </p:sp>
      <p:grpSp>
        <p:nvGrpSpPr>
          <p:cNvPr id="141" name="组合 63"/>
          <p:cNvGrpSpPr/>
          <p:nvPr/>
        </p:nvGrpSpPr>
        <p:grpSpPr>
          <a:xfrm>
            <a:off x="2498599" y="3934514"/>
            <a:ext cx="663127" cy="663127"/>
            <a:chOff x="0" y="0"/>
            <a:chExt cx="663125" cy="663125"/>
          </a:xfrm>
        </p:grpSpPr>
        <p:sp>
          <p:nvSpPr>
            <p:cNvPr id="139" name="椭圆 64"/>
            <p:cNvSpPr/>
            <p:nvPr/>
          </p:nvSpPr>
          <p:spPr>
            <a:xfrm>
              <a:off x="0" y="0"/>
              <a:ext cx="663126" cy="663126"/>
            </a:xfrm>
            <a:prstGeom prst="ellipse">
              <a:avLst/>
            </a:prstGeom>
            <a:solidFill>
              <a:srgbClr val="46CEAE"/>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40" name="Freeform 261"/>
            <p:cNvSpPr/>
            <p:nvPr/>
          </p:nvSpPr>
          <p:spPr>
            <a:xfrm>
              <a:off x="163744" y="173505"/>
              <a:ext cx="325876" cy="325876"/>
            </a:xfrm>
            <a:custGeom>
              <a:avLst/>
              <a:gdLst/>
              <a:ahLst/>
              <a:cxnLst>
                <a:cxn ang="0">
                  <a:pos x="wd2" y="hd2"/>
                </a:cxn>
                <a:cxn ang="5400000">
                  <a:pos x="wd2" y="hd2"/>
                </a:cxn>
                <a:cxn ang="10800000">
                  <a:pos x="wd2" y="hd2"/>
                </a:cxn>
                <a:cxn ang="16200000">
                  <a:pos x="wd2" y="hd2"/>
                </a:cxn>
              </a:cxnLst>
              <a:rect l="0" t="0" r="r" b="b"/>
              <a:pathLst>
                <a:path w="21600" h="21600" extrusionOk="0">
                  <a:moveTo>
                    <a:pt x="21098" y="3265"/>
                  </a:moveTo>
                  <a:cubicBezTo>
                    <a:pt x="18586" y="251"/>
                    <a:pt x="18586" y="251"/>
                    <a:pt x="18586" y="251"/>
                  </a:cubicBezTo>
                  <a:cubicBezTo>
                    <a:pt x="18335" y="251"/>
                    <a:pt x="18335" y="251"/>
                    <a:pt x="18084" y="251"/>
                  </a:cubicBezTo>
                  <a:cubicBezTo>
                    <a:pt x="18084" y="251"/>
                    <a:pt x="17833" y="251"/>
                    <a:pt x="17833" y="251"/>
                  </a:cubicBezTo>
                  <a:cubicBezTo>
                    <a:pt x="17581" y="502"/>
                    <a:pt x="17330" y="753"/>
                    <a:pt x="17330" y="1005"/>
                  </a:cubicBezTo>
                  <a:cubicBezTo>
                    <a:pt x="17330" y="2512"/>
                    <a:pt x="17330" y="2512"/>
                    <a:pt x="17330" y="2512"/>
                  </a:cubicBezTo>
                  <a:cubicBezTo>
                    <a:pt x="14819" y="2512"/>
                    <a:pt x="14819" y="2512"/>
                    <a:pt x="14819" y="2512"/>
                  </a:cubicBezTo>
                  <a:cubicBezTo>
                    <a:pt x="14819" y="251"/>
                    <a:pt x="14819" y="251"/>
                    <a:pt x="14819" y="251"/>
                  </a:cubicBezTo>
                  <a:cubicBezTo>
                    <a:pt x="14819" y="251"/>
                    <a:pt x="14819" y="0"/>
                    <a:pt x="14567" y="0"/>
                  </a:cubicBezTo>
                  <a:cubicBezTo>
                    <a:pt x="11553" y="0"/>
                    <a:pt x="11553" y="0"/>
                    <a:pt x="11553" y="0"/>
                  </a:cubicBezTo>
                  <a:cubicBezTo>
                    <a:pt x="11302" y="0"/>
                    <a:pt x="11302" y="251"/>
                    <a:pt x="11302" y="251"/>
                  </a:cubicBezTo>
                  <a:cubicBezTo>
                    <a:pt x="11302" y="2512"/>
                    <a:pt x="11302" y="2512"/>
                    <a:pt x="11302" y="2512"/>
                  </a:cubicBezTo>
                  <a:cubicBezTo>
                    <a:pt x="11051" y="2763"/>
                    <a:pt x="11051" y="3014"/>
                    <a:pt x="11051" y="3265"/>
                  </a:cubicBezTo>
                  <a:cubicBezTo>
                    <a:pt x="11051" y="5274"/>
                    <a:pt x="11051" y="5274"/>
                    <a:pt x="11051" y="5274"/>
                  </a:cubicBezTo>
                  <a:cubicBezTo>
                    <a:pt x="11051" y="5526"/>
                    <a:pt x="11051" y="5777"/>
                    <a:pt x="11302" y="6028"/>
                  </a:cubicBezTo>
                  <a:cubicBezTo>
                    <a:pt x="11302" y="6781"/>
                    <a:pt x="11302" y="6781"/>
                    <a:pt x="11302" y="6781"/>
                  </a:cubicBezTo>
                  <a:cubicBezTo>
                    <a:pt x="9293" y="6781"/>
                    <a:pt x="9293" y="6781"/>
                    <a:pt x="9293" y="6781"/>
                  </a:cubicBezTo>
                  <a:cubicBezTo>
                    <a:pt x="9293" y="5274"/>
                    <a:pt x="9293" y="5274"/>
                    <a:pt x="9293" y="5274"/>
                  </a:cubicBezTo>
                  <a:cubicBezTo>
                    <a:pt x="9293" y="5023"/>
                    <a:pt x="9042" y="4772"/>
                    <a:pt x="8540" y="4521"/>
                  </a:cubicBezTo>
                  <a:cubicBezTo>
                    <a:pt x="8540" y="4521"/>
                    <a:pt x="8288" y="4521"/>
                    <a:pt x="8037" y="4521"/>
                  </a:cubicBezTo>
                  <a:cubicBezTo>
                    <a:pt x="7786" y="4521"/>
                    <a:pt x="7535" y="4521"/>
                    <a:pt x="7284" y="4521"/>
                  </a:cubicBezTo>
                  <a:cubicBezTo>
                    <a:pt x="753" y="7535"/>
                    <a:pt x="753" y="7535"/>
                    <a:pt x="753" y="7535"/>
                  </a:cubicBezTo>
                  <a:cubicBezTo>
                    <a:pt x="251" y="7786"/>
                    <a:pt x="0" y="8288"/>
                    <a:pt x="0" y="8540"/>
                  </a:cubicBezTo>
                  <a:cubicBezTo>
                    <a:pt x="0" y="9042"/>
                    <a:pt x="251" y="9544"/>
                    <a:pt x="753" y="9544"/>
                  </a:cubicBezTo>
                  <a:cubicBezTo>
                    <a:pt x="7284" y="12558"/>
                    <a:pt x="7284" y="12558"/>
                    <a:pt x="7284" y="12558"/>
                  </a:cubicBezTo>
                  <a:cubicBezTo>
                    <a:pt x="7284" y="12809"/>
                    <a:pt x="7535" y="12809"/>
                    <a:pt x="7786" y="12809"/>
                  </a:cubicBezTo>
                  <a:cubicBezTo>
                    <a:pt x="8037" y="12809"/>
                    <a:pt x="8288" y="12809"/>
                    <a:pt x="8540" y="12558"/>
                  </a:cubicBezTo>
                  <a:cubicBezTo>
                    <a:pt x="9042" y="12558"/>
                    <a:pt x="9293" y="12056"/>
                    <a:pt x="9293" y="11805"/>
                  </a:cubicBezTo>
                  <a:cubicBezTo>
                    <a:pt x="9293" y="10549"/>
                    <a:pt x="9293" y="10549"/>
                    <a:pt x="9293" y="10549"/>
                  </a:cubicBezTo>
                  <a:cubicBezTo>
                    <a:pt x="11302" y="10549"/>
                    <a:pt x="11302" y="10549"/>
                    <a:pt x="11302" y="10549"/>
                  </a:cubicBezTo>
                  <a:cubicBezTo>
                    <a:pt x="11302" y="21349"/>
                    <a:pt x="11302" y="21349"/>
                    <a:pt x="11302" y="21349"/>
                  </a:cubicBezTo>
                  <a:cubicBezTo>
                    <a:pt x="11302" y="21600"/>
                    <a:pt x="11302" y="21600"/>
                    <a:pt x="11553" y="21600"/>
                  </a:cubicBezTo>
                  <a:cubicBezTo>
                    <a:pt x="14567" y="21600"/>
                    <a:pt x="14567" y="21600"/>
                    <a:pt x="14567" y="21600"/>
                  </a:cubicBezTo>
                  <a:cubicBezTo>
                    <a:pt x="14819" y="21600"/>
                    <a:pt x="14819" y="21600"/>
                    <a:pt x="14819" y="21349"/>
                  </a:cubicBezTo>
                  <a:cubicBezTo>
                    <a:pt x="14819" y="10298"/>
                    <a:pt x="14819" y="10298"/>
                    <a:pt x="14819" y="10298"/>
                  </a:cubicBezTo>
                  <a:cubicBezTo>
                    <a:pt x="15321" y="10298"/>
                    <a:pt x="15572" y="10047"/>
                    <a:pt x="15572" y="9544"/>
                  </a:cubicBezTo>
                  <a:cubicBezTo>
                    <a:pt x="15572" y="7535"/>
                    <a:pt x="15572" y="7535"/>
                    <a:pt x="15572" y="7535"/>
                  </a:cubicBezTo>
                  <a:cubicBezTo>
                    <a:pt x="15572" y="7284"/>
                    <a:pt x="15321" y="7033"/>
                    <a:pt x="14819" y="6781"/>
                  </a:cubicBezTo>
                  <a:cubicBezTo>
                    <a:pt x="14819" y="6279"/>
                    <a:pt x="14819" y="6279"/>
                    <a:pt x="14819" y="6279"/>
                  </a:cubicBezTo>
                  <a:cubicBezTo>
                    <a:pt x="17330" y="6279"/>
                    <a:pt x="17330" y="6279"/>
                    <a:pt x="17330" y="6279"/>
                  </a:cubicBezTo>
                  <a:cubicBezTo>
                    <a:pt x="17330" y="7535"/>
                    <a:pt x="17330" y="7535"/>
                    <a:pt x="17330" y="7535"/>
                  </a:cubicBezTo>
                  <a:cubicBezTo>
                    <a:pt x="17330" y="7786"/>
                    <a:pt x="17581" y="8288"/>
                    <a:pt x="17833" y="8288"/>
                  </a:cubicBezTo>
                  <a:cubicBezTo>
                    <a:pt x="17833" y="8540"/>
                    <a:pt x="18084" y="8540"/>
                    <a:pt x="18335" y="8540"/>
                  </a:cubicBezTo>
                  <a:cubicBezTo>
                    <a:pt x="18335" y="8540"/>
                    <a:pt x="18586" y="8540"/>
                    <a:pt x="18586" y="8288"/>
                  </a:cubicBezTo>
                  <a:cubicBezTo>
                    <a:pt x="21098" y="5274"/>
                    <a:pt x="21098" y="5274"/>
                    <a:pt x="21098" y="5274"/>
                  </a:cubicBezTo>
                  <a:cubicBezTo>
                    <a:pt x="21349" y="5274"/>
                    <a:pt x="21600" y="4772"/>
                    <a:pt x="21600" y="4270"/>
                  </a:cubicBezTo>
                  <a:cubicBezTo>
                    <a:pt x="21600" y="4019"/>
                    <a:pt x="21349" y="3516"/>
                    <a:pt x="21098" y="3265"/>
                  </a:cubicBezTo>
                  <a:close/>
                </a:path>
              </a:pathLst>
            </a:custGeom>
            <a:solidFill>
              <a:srgbClr val="F2F2F2"/>
            </a:solidFill>
            <a:ln w="12700" cap="flat">
              <a:noFill/>
              <a:miter lim="400000"/>
            </a:ln>
            <a:effectLst/>
          </p:spPr>
          <p:txBody>
            <a:bodyPr wrap="square" lIns="45719" tIns="45719" rIns="45719" bIns="45719" numCol="1" anchor="t">
              <a:noAutofit/>
            </a:bodyPr>
            <a:lstStyle/>
            <a:p/>
          </p:txBody>
        </p:sp>
      </p:grpSp>
      <p:sp>
        <p:nvSpPr>
          <p:cNvPr id="142" name="矩形 66"/>
          <p:cNvSpPr txBox="1"/>
          <p:nvPr/>
        </p:nvSpPr>
        <p:spPr>
          <a:xfrm>
            <a:off x="3325807" y="3755072"/>
            <a:ext cx="1120140" cy="1021614"/>
          </a:xfrm>
          <a:prstGeom prst="rect">
            <a:avLst/>
          </a:prstGeom>
          <a:ln w="12700">
            <a:miter lim="400000"/>
          </a:ln>
        </p:spPr>
        <p:txBody>
          <a:bodyPr wrap="none" lIns="45719" rIns="45719">
            <a:spAutoFit/>
          </a:bodyPr>
          <a:lstStyle/>
          <a:p>
            <a:pPr algn="ctr">
              <a:lnSpc>
                <a:spcPct val="130000"/>
              </a:lnSpc>
              <a:defRPr sz="1600">
                <a:solidFill>
                  <a:srgbClr val="46CEAE"/>
                </a:solidFill>
                <a:latin typeface="微软雅黑"/>
                <a:ea typeface="微软雅黑"/>
                <a:cs typeface="微软雅黑"/>
                <a:sym typeface="微软雅黑"/>
              </a:defRPr>
            </a:pPr>
            <a:r>
              <a:t>PART 02</a:t>
            </a:r>
          </a:p>
          <a:p>
            <a:pPr algn="ctr">
              <a:spcBef>
                <a:spcPts val="500"/>
              </a:spcBef>
              <a:defRPr sz="2000" b="1">
                <a:solidFill>
                  <a:srgbClr val="46CEAE"/>
                </a:solidFill>
                <a:latin typeface="微软雅黑"/>
                <a:ea typeface="微软雅黑"/>
                <a:cs typeface="微软雅黑"/>
                <a:sym typeface="微软雅黑"/>
              </a:defRPr>
            </a:pPr>
            <a:r>
              <a:t>系统架构</a:t>
            </a:r>
          </a:p>
          <a:p>
            <a:pPr algn="ctr">
              <a:defRPr sz="1400">
                <a:solidFill>
                  <a:srgbClr val="46CEAE"/>
                </a:solidFill>
                <a:latin typeface="Arial" panose="020B0604020202090204"/>
                <a:ea typeface="Arial" panose="020B0604020202090204"/>
                <a:cs typeface="Arial" panose="020B0604020202090204"/>
                <a:sym typeface="Arial" panose="020B0604020202090204"/>
              </a:defRPr>
            </a:pPr>
            <a:r>
              <a:t>Background</a:t>
            </a:r>
          </a:p>
        </p:txBody>
      </p:sp>
      <p:grpSp>
        <p:nvGrpSpPr>
          <p:cNvPr id="148" name="组合 68"/>
          <p:cNvGrpSpPr/>
          <p:nvPr/>
        </p:nvGrpSpPr>
        <p:grpSpPr>
          <a:xfrm>
            <a:off x="2534607" y="5417988"/>
            <a:ext cx="663127" cy="663126"/>
            <a:chOff x="0" y="0"/>
            <a:chExt cx="663125" cy="663125"/>
          </a:xfrm>
        </p:grpSpPr>
        <p:sp>
          <p:nvSpPr>
            <p:cNvPr id="143" name="椭圆 69"/>
            <p:cNvSpPr/>
            <p:nvPr/>
          </p:nvSpPr>
          <p:spPr>
            <a:xfrm>
              <a:off x="0" y="0"/>
              <a:ext cx="663126" cy="663126"/>
            </a:xfrm>
            <a:prstGeom prst="ellipse">
              <a:avLst/>
            </a:prstGeom>
            <a:solidFill>
              <a:srgbClr val="46CEAE"/>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nvGrpSpPr>
            <p:cNvPr id="147" name="组合 70"/>
            <p:cNvGrpSpPr/>
            <p:nvPr/>
          </p:nvGrpSpPr>
          <p:grpSpPr>
            <a:xfrm>
              <a:off x="127969" y="148545"/>
              <a:ext cx="423706" cy="366035"/>
              <a:chOff x="0" y="0"/>
              <a:chExt cx="423705" cy="366034"/>
            </a:xfrm>
          </p:grpSpPr>
          <p:sp>
            <p:nvSpPr>
              <p:cNvPr id="144" name="Freeform 301"/>
              <p:cNvSpPr/>
              <p:nvPr/>
            </p:nvSpPr>
            <p:spPr>
              <a:xfrm>
                <a:off x="140156" y="82484"/>
                <a:ext cx="283550" cy="283551"/>
              </a:xfrm>
              <a:custGeom>
                <a:avLst/>
                <a:gdLst/>
                <a:ahLst/>
                <a:cxnLst>
                  <a:cxn ang="0">
                    <a:pos x="wd2" y="hd2"/>
                  </a:cxn>
                  <a:cxn ang="5400000">
                    <a:pos x="wd2" y="hd2"/>
                  </a:cxn>
                  <a:cxn ang="10800000">
                    <a:pos x="wd2" y="hd2"/>
                  </a:cxn>
                  <a:cxn ang="16200000">
                    <a:pos x="wd2" y="hd2"/>
                  </a:cxn>
                </a:cxnLst>
                <a:rect l="0" t="0" r="r" b="b"/>
                <a:pathLst>
                  <a:path w="21374" h="21374" extrusionOk="0">
                    <a:moveTo>
                      <a:pt x="2234" y="4988"/>
                    </a:moveTo>
                    <a:cubicBezTo>
                      <a:pt x="2979" y="5360"/>
                      <a:pt x="2607" y="6477"/>
                      <a:pt x="2607" y="6850"/>
                    </a:cubicBezTo>
                    <a:cubicBezTo>
                      <a:pt x="2607" y="7222"/>
                      <a:pt x="1862" y="7222"/>
                      <a:pt x="1490" y="7222"/>
                    </a:cubicBezTo>
                    <a:cubicBezTo>
                      <a:pt x="745" y="7222"/>
                      <a:pt x="0" y="7595"/>
                      <a:pt x="0" y="8340"/>
                    </a:cubicBezTo>
                    <a:cubicBezTo>
                      <a:pt x="0" y="9084"/>
                      <a:pt x="0" y="9829"/>
                      <a:pt x="745" y="9829"/>
                    </a:cubicBezTo>
                    <a:cubicBezTo>
                      <a:pt x="1117" y="10202"/>
                      <a:pt x="1862" y="10946"/>
                      <a:pt x="1862" y="11319"/>
                    </a:cubicBezTo>
                    <a:cubicBezTo>
                      <a:pt x="1862" y="11691"/>
                      <a:pt x="1490" y="12064"/>
                      <a:pt x="745" y="12436"/>
                    </a:cubicBezTo>
                    <a:cubicBezTo>
                      <a:pt x="372" y="12436"/>
                      <a:pt x="0" y="13181"/>
                      <a:pt x="372" y="13926"/>
                    </a:cubicBezTo>
                    <a:cubicBezTo>
                      <a:pt x="372" y="14671"/>
                      <a:pt x="1117" y="15415"/>
                      <a:pt x="1862" y="15043"/>
                    </a:cubicBezTo>
                    <a:cubicBezTo>
                      <a:pt x="2234" y="15043"/>
                      <a:pt x="2979" y="15043"/>
                      <a:pt x="2979" y="15415"/>
                    </a:cubicBezTo>
                    <a:cubicBezTo>
                      <a:pt x="3352" y="15415"/>
                      <a:pt x="3352" y="16533"/>
                      <a:pt x="2979" y="16905"/>
                    </a:cubicBezTo>
                    <a:cubicBezTo>
                      <a:pt x="2607" y="17277"/>
                      <a:pt x="2607" y="18395"/>
                      <a:pt x="3352" y="18767"/>
                    </a:cubicBezTo>
                    <a:cubicBezTo>
                      <a:pt x="4097" y="19140"/>
                      <a:pt x="4841" y="19512"/>
                      <a:pt x="5214" y="18767"/>
                    </a:cubicBezTo>
                    <a:cubicBezTo>
                      <a:pt x="5586" y="18395"/>
                      <a:pt x="6703" y="18767"/>
                      <a:pt x="6703" y="18767"/>
                    </a:cubicBezTo>
                    <a:cubicBezTo>
                      <a:pt x="7076" y="18767"/>
                      <a:pt x="7448" y="19512"/>
                      <a:pt x="7076" y="19884"/>
                    </a:cubicBezTo>
                    <a:cubicBezTo>
                      <a:pt x="7076" y="20629"/>
                      <a:pt x="7448" y="21002"/>
                      <a:pt x="8193" y="21374"/>
                    </a:cubicBezTo>
                    <a:cubicBezTo>
                      <a:pt x="9310" y="21374"/>
                      <a:pt x="9683" y="21002"/>
                      <a:pt x="10055" y="20629"/>
                    </a:cubicBezTo>
                    <a:cubicBezTo>
                      <a:pt x="10055" y="19884"/>
                      <a:pt x="11172" y="19512"/>
                      <a:pt x="11545" y="19512"/>
                    </a:cubicBezTo>
                    <a:cubicBezTo>
                      <a:pt x="11545" y="19512"/>
                      <a:pt x="12290" y="19884"/>
                      <a:pt x="12290" y="20629"/>
                    </a:cubicBezTo>
                    <a:cubicBezTo>
                      <a:pt x="12662" y="21002"/>
                      <a:pt x="13407" y="21374"/>
                      <a:pt x="14152" y="21002"/>
                    </a:cubicBezTo>
                    <a:cubicBezTo>
                      <a:pt x="14897" y="21002"/>
                      <a:pt x="15269" y="20257"/>
                      <a:pt x="14897" y="19512"/>
                    </a:cubicBezTo>
                    <a:cubicBezTo>
                      <a:pt x="14897" y="19140"/>
                      <a:pt x="15641" y="18022"/>
                      <a:pt x="15641" y="18022"/>
                    </a:cubicBezTo>
                    <a:cubicBezTo>
                      <a:pt x="16014" y="17650"/>
                      <a:pt x="16386" y="18022"/>
                      <a:pt x="17131" y="18395"/>
                    </a:cubicBezTo>
                    <a:cubicBezTo>
                      <a:pt x="17503" y="18767"/>
                      <a:pt x="18248" y="18767"/>
                      <a:pt x="18621" y="18022"/>
                    </a:cubicBezTo>
                    <a:cubicBezTo>
                      <a:pt x="19366" y="17277"/>
                      <a:pt x="19366" y="16533"/>
                      <a:pt x="18993" y="16160"/>
                    </a:cubicBezTo>
                    <a:cubicBezTo>
                      <a:pt x="18621" y="15788"/>
                      <a:pt x="18621" y="14671"/>
                      <a:pt x="18621" y="14671"/>
                    </a:cubicBezTo>
                    <a:cubicBezTo>
                      <a:pt x="18993" y="14298"/>
                      <a:pt x="19366" y="13926"/>
                      <a:pt x="20110" y="14298"/>
                    </a:cubicBezTo>
                    <a:cubicBezTo>
                      <a:pt x="20483" y="14298"/>
                      <a:pt x="21228" y="13926"/>
                      <a:pt x="21228" y="12808"/>
                    </a:cubicBezTo>
                    <a:cubicBezTo>
                      <a:pt x="21600" y="12064"/>
                      <a:pt x="21228" y="11319"/>
                      <a:pt x="20483" y="11319"/>
                    </a:cubicBezTo>
                    <a:cubicBezTo>
                      <a:pt x="20110" y="11319"/>
                      <a:pt x="19738" y="10202"/>
                      <a:pt x="19366" y="9829"/>
                    </a:cubicBezTo>
                    <a:cubicBezTo>
                      <a:pt x="19366" y="9457"/>
                      <a:pt x="20110" y="9084"/>
                      <a:pt x="20483" y="9084"/>
                    </a:cubicBezTo>
                    <a:cubicBezTo>
                      <a:pt x="20855" y="8712"/>
                      <a:pt x="21228" y="7967"/>
                      <a:pt x="20855" y="7222"/>
                    </a:cubicBezTo>
                    <a:cubicBezTo>
                      <a:pt x="20855" y="6477"/>
                      <a:pt x="20110" y="6105"/>
                      <a:pt x="19738" y="6477"/>
                    </a:cubicBezTo>
                    <a:cubicBezTo>
                      <a:pt x="18993" y="6477"/>
                      <a:pt x="18248" y="5733"/>
                      <a:pt x="17876" y="5733"/>
                    </a:cubicBezTo>
                    <a:cubicBezTo>
                      <a:pt x="17876" y="5360"/>
                      <a:pt x="17876" y="4615"/>
                      <a:pt x="18248" y="4243"/>
                    </a:cubicBezTo>
                    <a:cubicBezTo>
                      <a:pt x="18621" y="3871"/>
                      <a:pt x="18621" y="3126"/>
                      <a:pt x="17876" y="2753"/>
                    </a:cubicBezTo>
                    <a:cubicBezTo>
                      <a:pt x="17503" y="2008"/>
                      <a:pt x="16759" y="2008"/>
                      <a:pt x="16386" y="2381"/>
                    </a:cubicBezTo>
                    <a:cubicBezTo>
                      <a:pt x="15641" y="2753"/>
                      <a:pt x="14897" y="2753"/>
                      <a:pt x="14524" y="2753"/>
                    </a:cubicBezTo>
                    <a:cubicBezTo>
                      <a:pt x="14152" y="2381"/>
                      <a:pt x="14152" y="2008"/>
                      <a:pt x="14152" y="1264"/>
                    </a:cubicBezTo>
                    <a:cubicBezTo>
                      <a:pt x="14152" y="891"/>
                      <a:pt x="13779" y="146"/>
                      <a:pt x="13034" y="146"/>
                    </a:cubicBezTo>
                    <a:cubicBezTo>
                      <a:pt x="12290" y="-226"/>
                      <a:pt x="11545" y="146"/>
                      <a:pt x="11172" y="891"/>
                    </a:cubicBezTo>
                    <a:cubicBezTo>
                      <a:pt x="11172" y="1264"/>
                      <a:pt x="10428" y="1636"/>
                      <a:pt x="10055" y="1636"/>
                    </a:cubicBezTo>
                    <a:cubicBezTo>
                      <a:pt x="9683" y="2008"/>
                      <a:pt x="9310" y="1264"/>
                      <a:pt x="8938" y="891"/>
                    </a:cubicBezTo>
                    <a:cubicBezTo>
                      <a:pt x="8938" y="146"/>
                      <a:pt x="8193" y="146"/>
                      <a:pt x="7448" y="146"/>
                    </a:cubicBezTo>
                    <a:cubicBezTo>
                      <a:pt x="6703" y="519"/>
                      <a:pt x="5959" y="1264"/>
                      <a:pt x="6331" y="1636"/>
                    </a:cubicBezTo>
                    <a:cubicBezTo>
                      <a:pt x="6331" y="2381"/>
                      <a:pt x="5959" y="3126"/>
                      <a:pt x="5586" y="3498"/>
                    </a:cubicBezTo>
                    <a:cubicBezTo>
                      <a:pt x="5214" y="3498"/>
                      <a:pt x="4841" y="3498"/>
                      <a:pt x="4469" y="3126"/>
                    </a:cubicBezTo>
                    <a:cubicBezTo>
                      <a:pt x="3724" y="2753"/>
                      <a:pt x="2979" y="2753"/>
                      <a:pt x="2607" y="3498"/>
                    </a:cubicBezTo>
                    <a:cubicBezTo>
                      <a:pt x="2234" y="3871"/>
                      <a:pt x="1862" y="4615"/>
                      <a:pt x="2234" y="4988"/>
                    </a:cubicBezTo>
                    <a:close/>
                    <a:moveTo>
                      <a:pt x="8566" y="4615"/>
                    </a:moveTo>
                    <a:cubicBezTo>
                      <a:pt x="11917" y="3498"/>
                      <a:pt x="15641" y="5360"/>
                      <a:pt x="16759" y="8712"/>
                    </a:cubicBezTo>
                    <a:cubicBezTo>
                      <a:pt x="17503" y="12064"/>
                      <a:pt x="16014" y="15415"/>
                      <a:pt x="12662" y="16533"/>
                    </a:cubicBezTo>
                    <a:cubicBezTo>
                      <a:pt x="9310" y="17650"/>
                      <a:pt x="5586" y="15788"/>
                      <a:pt x="4841" y="12436"/>
                    </a:cubicBezTo>
                    <a:cubicBezTo>
                      <a:pt x="3724" y="9457"/>
                      <a:pt x="5586" y="5733"/>
                      <a:pt x="8566" y="4615"/>
                    </a:cubicBezTo>
                    <a:close/>
                  </a:path>
                </a:pathLst>
              </a:custGeom>
              <a:solidFill>
                <a:srgbClr val="F2F2F2"/>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45" name="Freeform 302"/>
              <p:cNvSpPr/>
              <p:nvPr/>
            </p:nvSpPr>
            <p:spPr>
              <a:xfrm>
                <a:off x="23" y="0"/>
                <a:ext cx="184064" cy="184063"/>
              </a:xfrm>
              <a:custGeom>
                <a:avLst/>
                <a:gdLst/>
                <a:ahLst/>
                <a:cxnLst>
                  <a:cxn ang="0">
                    <a:pos x="wd2" y="hd2"/>
                  </a:cxn>
                  <a:cxn ang="5400000">
                    <a:pos x="wd2" y="hd2"/>
                  </a:cxn>
                  <a:cxn ang="10800000">
                    <a:pos x="wd2" y="hd2"/>
                  </a:cxn>
                  <a:cxn ang="16200000">
                    <a:pos x="wd2" y="hd2"/>
                  </a:cxn>
                </a:cxnLst>
                <a:rect l="0" t="0" r="r" b="b"/>
                <a:pathLst>
                  <a:path w="21600" h="21600" extrusionOk="0">
                    <a:moveTo>
                      <a:pt x="2335" y="5254"/>
                    </a:moveTo>
                    <a:cubicBezTo>
                      <a:pt x="2919" y="5254"/>
                      <a:pt x="2919" y="6422"/>
                      <a:pt x="2919" y="7005"/>
                    </a:cubicBezTo>
                    <a:cubicBezTo>
                      <a:pt x="2335" y="7005"/>
                      <a:pt x="1751" y="7005"/>
                      <a:pt x="1168" y="7005"/>
                    </a:cubicBezTo>
                    <a:cubicBezTo>
                      <a:pt x="584" y="7005"/>
                      <a:pt x="0" y="7589"/>
                      <a:pt x="0" y="8173"/>
                    </a:cubicBezTo>
                    <a:cubicBezTo>
                      <a:pt x="0" y="9341"/>
                      <a:pt x="0" y="9924"/>
                      <a:pt x="584" y="9924"/>
                    </a:cubicBezTo>
                    <a:cubicBezTo>
                      <a:pt x="1168" y="9924"/>
                      <a:pt x="1751" y="11092"/>
                      <a:pt x="1751" y="11676"/>
                    </a:cubicBezTo>
                    <a:cubicBezTo>
                      <a:pt x="1751" y="11676"/>
                      <a:pt x="1168" y="12259"/>
                      <a:pt x="1168" y="12259"/>
                    </a:cubicBezTo>
                    <a:cubicBezTo>
                      <a:pt x="584" y="12259"/>
                      <a:pt x="0" y="13427"/>
                      <a:pt x="584" y="14011"/>
                    </a:cubicBezTo>
                    <a:cubicBezTo>
                      <a:pt x="584" y="14595"/>
                      <a:pt x="1168" y="15178"/>
                      <a:pt x="1751" y="15178"/>
                    </a:cubicBezTo>
                    <a:cubicBezTo>
                      <a:pt x="2335" y="15178"/>
                      <a:pt x="2919" y="15178"/>
                      <a:pt x="2919" y="15178"/>
                    </a:cubicBezTo>
                    <a:cubicBezTo>
                      <a:pt x="3503" y="15762"/>
                      <a:pt x="3503" y="16346"/>
                      <a:pt x="2919" y="16930"/>
                    </a:cubicBezTo>
                    <a:cubicBezTo>
                      <a:pt x="2919" y="17514"/>
                      <a:pt x="2919" y="18097"/>
                      <a:pt x="3503" y="18681"/>
                    </a:cubicBezTo>
                    <a:cubicBezTo>
                      <a:pt x="4086" y="19265"/>
                      <a:pt x="4670" y="19265"/>
                      <a:pt x="5254" y="19265"/>
                    </a:cubicBezTo>
                    <a:cubicBezTo>
                      <a:pt x="5838" y="18681"/>
                      <a:pt x="6422" y="18681"/>
                      <a:pt x="7005" y="18681"/>
                    </a:cubicBezTo>
                    <a:cubicBezTo>
                      <a:pt x="7005" y="18681"/>
                      <a:pt x="7589" y="19265"/>
                      <a:pt x="7005" y="19849"/>
                    </a:cubicBezTo>
                    <a:cubicBezTo>
                      <a:pt x="7005" y="20432"/>
                      <a:pt x="7589" y="21016"/>
                      <a:pt x="8757" y="21600"/>
                    </a:cubicBezTo>
                    <a:cubicBezTo>
                      <a:pt x="9341" y="21600"/>
                      <a:pt x="9924" y="21016"/>
                      <a:pt x="9924" y="20432"/>
                    </a:cubicBezTo>
                    <a:cubicBezTo>
                      <a:pt x="10508" y="19849"/>
                      <a:pt x="11092" y="19849"/>
                      <a:pt x="11676" y="19849"/>
                    </a:cubicBezTo>
                    <a:cubicBezTo>
                      <a:pt x="11676" y="19849"/>
                      <a:pt x="12259" y="19849"/>
                      <a:pt x="12259" y="20432"/>
                    </a:cubicBezTo>
                    <a:cubicBezTo>
                      <a:pt x="12843" y="21016"/>
                      <a:pt x="13427" y="21600"/>
                      <a:pt x="14011" y="21016"/>
                    </a:cubicBezTo>
                    <a:cubicBezTo>
                      <a:pt x="15178" y="21016"/>
                      <a:pt x="15178" y="20432"/>
                      <a:pt x="15178" y="19849"/>
                    </a:cubicBezTo>
                    <a:cubicBezTo>
                      <a:pt x="15178" y="19265"/>
                      <a:pt x="15762" y="18097"/>
                      <a:pt x="15762" y="18097"/>
                    </a:cubicBezTo>
                    <a:cubicBezTo>
                      <a:pt x="16346" y="18097"/>
                      <a:pt x="16930" y="18097"/>
                      <a:pt x="16930" y="18681"/>
                    </a:cubicBezTo>
                    <a:cubicBezTo>
                      <a:pt x="17514" y="18681"/>
                      <a:pt x="18681" y="18681"/>
                      <a:pt x="18681" y="18097"/>
                    </a:cubicBezTo>
                    <a:cubicBezTo>
                      <a:pt x="19265" y="17514"/>
                      <a:pt x="19849" y="16346"/>
                      <a:pt x="19265" y="16346"/>
                    </a:cubicBezTo>
                    <a:cubicBezTo>
                      <a:pt x="18681" y="15762"/>
                      <a:pt x="18681" y="14595"/>
                      <a:pt x="18681" y="14595"/>
                    </a:cubicBezTo>
                    <a:cubicBezTo>
                      <a:pt x="19265" y="14011"/>
                      <a:pt x="19849" y="14011"/>
                      <a:pt x="20432" y="14011"/>
                    </a:cubicBezTo>
                    <a:cubicBezTo>
                      <a:pt x="21016" y="14011"/>
                      <a:pt x="21600" y="14011"/>
                      <a:pt x="21600" y="12843"/>
                    </a:cubicBezTo>
                    <a:cubicBezTo>
                      <a:pt x="21600" y="12259"/>
                      <a:pt x="21600" y="11676"/>
                      <a:pt x="21016" y="11092"/>
                    </a:cubicBezTo>
                    <a:cubicBezTo>
                      <a:pt x="20432" y="11092"/>
                      <a:pt x="19849" y="10508"/>
                      <a:pt x="19849" y="9924"/>
                    </a:cubicBezTo>
                    <a:cubicBezTo>
                      <a:pt x="19849" y="9341"/>
                      <a:pt x="20432" y="9341"/>
                      <a:pt x="20432" y="8757"/>
                    </a:cubicBezTo>
                    <a:cubicBezTo>
                      <a:pt x="21016" y="8757"/>
                      <a:pt x="21600" y="8173"/>
                      <a:pt x="21016" y="7005"/>
                    </a:cubicBezTo>
                    <a:cubicBezTo>
                      <a:pt x="21016" y="6422"/>
                      <a:pt x="20432" y="5838"/>
                      <a:pt x="19849" y="6422"/>
                    </a:cubicBezTo>
                    <a:cubicBezTo>
                      <a:pt x="19265" y="6422"/>
                      <a:pt x="18097" y="5838"/>
                      <a:pt x="18097" y="5254"/>
                    </a:cubicBezTo>
                    <a:cubicBezTo>
                      <a:pt x="18097" y="5254"/>
                      <a:pt x="18097" y="4670"/>
                      <a:pt x="18681" y="4086"/>
                    </a:cubicBezTo>
                    <a:cubicBezTo>
                      <a:pt x="18681" y="4086"/>
                      <a:pt x="18681" y="2919"/>
                      <a:pt x="18097" y="2335"/>
                    </a:cubicBezTo>
                    <a:cubicBezTo>
                      <a:pt x="17514" y="1751"/>
                      <a:pt x="16930" y="1751"/>
                      <a:pt x="16346" y="2335"/>
                    </a:cubicBezTo>
                    <a:cubicBezTo>
                      <a:pt x="15762" y="2919"/>
                      <a:pt x="15178" y="2919"/>
                      <a:pt x="14595" y="2335"/>
                    </a:cubicBezTo>
                    <a:cubicBezTo>
                      <a:pt x="14595" y="2335"/>
                      <a:pt x="14011" y="1751"/>
                      <a:pt x="14595" y="1168"/>
                    </a:cubicBezTo>
                    <a:cubicBezTo>
                      <a:pt x="14595" y="584"/>
                      <a:pt x="14011" y="0"/>
                      <a:pt x="12843" y="0"/>
                    </a:cubicBezTo>
                    <a:cubicBezTo>
                      <a:pt x="12259" y="0"/>
                      <a:pt x="11676" y="0"/>
                      <a:pt x="11676" y="584"/>
                    </a:cubicBezTo>
                    <a:cubicBezTo>
                      <a:pt x="11092" y="1168"/>
                      <a:pt x="10508" y="1751"/>
                      <a:pt x="9924" y="1751"/>
                    </a:cubicBezTo>
                    <a:cubicBezTo>
                      <a:pt x="9924" y="1751"/>
                      <a:pt x="9341" y="1168"/>
                      <a:pt x="9341" y="584"/>
                    </a:cubicBezTo>
                    <a:cubicBezTo>
                      <a:pt x="8757" y="0"/>
                      <a:pt x="8173" y="0"/>
                      <a:pt x="7589" y="0"/>
                    </a:cubicBezTo>
                    <a:cubicBezTo>
                      <a:pt x="6422" y="584"/>
                      <a:pt x="6422" y="1168"/>
                      <a:pt x="6422" y="1751"/>
                    </a:cubicBezTo>
                    <a:cubicBezTo>
                      <a:pt x="6422" y="2335"/>
                      <a:pt x="5838" y="2919"/>
                      <a:pt x="5838" y="3503"/>
                    </a:cubicBezTo>
                    <a:cubicBezTo>
                      <a:pt x="5254" y="3503"/>
                      <a:pt x="4670" y="3503"/>
                      <a:pt x="4670" y="2919"/>
                    </a:cubicBezTo>
                    <a:cubicBezTo>
                      <a:pt x="4086" y="2335"/>
                      <a:pt x="2919" y="2919"/>
                      <a:pt x="2919" y="3503"/>
                    </a:cubicBezTo>
                    <a:cubicBezTo>
                      <a:pt x="2335" y="4086"/>
                      <a:pt x="1751" y="4670"/>
                      <a:pt x="2335" y="5254"/>
                    </a:cubicBezTo>
                    <a:close/>
                    <a:moveTo>
                      <a:pt x="8757" y="4670"/>
                    </a:moveTo>
                    <a:cubicBezTo>
                      <a:pt x="12259" y="3503"/>
                      <a:pt x="15762" y="5254"/>
                      <a:pt x="16930" y="8757"/>
                    </a:cubicBezTo>
                    <a:cubicBezTo>
                      <a:pt x="18097" y="12259"/>
                      <a:pt x="15762" y="15762"/>
                      <a:pt x="12843" y="16930"/>
                    </a:cubicBezTo>
                    <a:cubicBezTo>
                      <a:pt x="9341" y="17514"/>
                      <a:pt x="5838" y="15762"/>
                      <a:pt x="4670" y="12843"/>
                    </a:cubicBezTo>
                    <a:cubicBezTo>
                      <a:pt x="3503" y="9341"/>
                      <a:pt x="5838" y="5838"/>
                      <a:pt x="8757" y="4670"/>
                    </a:cubicBezTo>
                    <a:close/>
                  </a:path>
                </a:pathLst>
              </a:custGeom>
              <a:solidFill>
                <a:srgbClr val="F2F2F2"/>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46" name="Freeform 303"/>
              <p:cNvSpPr/>
              <p:nvPr/>
            </p:nvSpPr>
            <p:spPr>
              <a:xfrm>
                <a:off x="0" y="184065"/>
                <a:ext cx="144322" cy="138048"/>
              </a:xfrm>
              <a:custGeom>
                <a:avLst/>
                <a:gdLst/>
                <a:ahLst/>
                <a:cxnLst>
                  <a:cxn ang="0">
                    <a:pos x="wd2" y="hd2"/>
                  </a:cxn>
                  <a:cxn ang="5400000">
                    <a:pos x="wd2" y="hd2"/>
                  </a:cxn>
                  <a:cxn ang="10800000">
                    <a:pos x="wd2" y="hd2"/>
                  </a:cxn>
                  <a:cxn ang="16200000">
                    <a:pos x="wd2" y="hd2"/>
                  </a:cxn>
                </a:cxnLst>
                <a:rect l="0" t="0" r="r" b="b"/>
                <a:pathLst>
                  <a:path w="21600" h="21600" extrusionOk="0">
                    <a:moveTo>
                      <a:pt x="2234" y="5400"/>
                    </a:moveTo>
                    <a:cubicBezTo>
                      <a:pt x="2979" y="5400"/>
                      <a:pt x="2979" y="6943"/>
                      <a:pt x="2979" y="6943"/>
                    </a:cubicBezTo>
                    <a:cubicBezTo>
                      <a:pt x="2979" y="6943"/>
                      <a:pt x="2234" y="7714"/>
                      <a:pt x="1490" y="6943"/>
                    </a:cubicBezTo>
                    <a:cubicBezTo>
                      <a:pt x="745" y="6943"/>
                      <a:pt x="0" y="7714"/>
                      <a:pt x="0" y="8486"/>
                    </a:cubicBezTo>
                    <a:cubicBezTo>
                      <a:pt x="0" y="9257"/>
                      <a:pt x="0" y="10029"/>
                      <a:pt x="745" y="10029"/>
                    </a:cubicBezTo>
                    <a:cubicBezTo>
                      <a:pt x="1490" y="10029"/>
                      <a:pt x="2234" y="11571"/>
                      <a:pt x="2234" y="11571"/>
                    </a:cubicBezTo>
                    <a:cubicBezTo>
                      <a:pt x="2234" y="12343"/>
                      <a:pt x="1490" y="12343"/>
                      <a:pt x="745" y="12343"/>
                    </a:cubicBezTo>
                    <a:cubicBezTo>
                      <a:pt x="745" y="13114"/>
                      <a:pt x="0" y="13886"/>
                      <a:pt x="745" y="14657"/>
                    </a:cubicBezTo>
                    <a:cubicBezTo>
                      <a:pt x="745" y="15429"/>
                      <a:pt x="1490" y="15429"/>
                      <a:pt x="2234" y="15429"/>
                    </a:cubicBezTo>
                    <a:cubicBezTo>
                      <a:pt x="2234" y="15429"/>
                      <a:pt x="2979" y="15429"/>
                      <a:pt x="2979" y="15429"/>
                    </a:cubicBezTo>
                    <a:cubicBezTo>
                      <a:pt x="2979" y="16200"/>
                      <a:pt x="3724" y="16971"/>
                      <a:pt x="2979" y="17743"/>
                    </a:cubicBezTo>
                    <a:cubicBezTo>
                      <a:pt x="2979" y="17743"/>
                      <a:pt x="2979" y="18514"/>
                      <a:pt x="3724" y="19286"/>
                    </a:cubicBezTo>
                    <a:cubicBezTo>
                      <a:pt x="3724" y="20057"/>
                      <a:pt x="5214" y="20057"/>
                      <a:pt x="5214" y="19286"/>
                    </a:cubicBezTo>
                    <a:cubicBezTo>
                      <a:pt x="5959" y="19286"/>
                      <a:pt x="6703" y="19286"/>
                      <a:pt x="6703" y="19286"/>
                    </a:cubicBezTo>
                    <a:cubicBezTo>
                      <a:pt x="7448" y="19286"/>
                      <a:pt x="7448" y="20057"/>
                      <a:pt x="7448" y="20829"/>
                    </a:cubicBezTo>
                    <a:cubicBezTo>
                      <a:pt x="7448" y="20829"/>
                      <a:pt x="7448" y="21600"/>
                      <a:pt x="8193" y="21600"/>
                    </a:cubicBezTo>
                    <a:cubicBezTo>
                      <a:pt x="8938" y="21600"/>
                      <a:pt x="9683" y="21600"/>
                      <a:pt x="9683" y="20829"/>
                    </a:cubicBezTo>
                    <a:cubicBezTo>
                      <a:pt x="10428" y="20829"/>
                      <a:pt x="11172" y="20057"/>
                      <a:pt x="11172" y="20057"/>
                    </a:cubicBezTo>
                    <a:cubicBezTo>
                      <a:pt x="11917" y="20057"/>
                      <a:pt x="11917" y="20057"/>
                      <a:pt x="12662" y="20829"/>
                    </a:cubicBezTo>
                    <a:cubicBezTo>
                      <a:pt x="12662" y="21600"/>
                      <a:pt x="13407" y="21600"/>
                      <a:pt x="14152" y="21600"/>
                    </a:cubicBezTo>
                    <a:cubicBezTo>
                      <a:pt x="14897" y="21600"/>
                      <a:pt x="14897" y="20829"/>
                      <a:pt x="14897" y="20057"/>
                    </a:cubicBezTo>
                    <a:cubicBezTo>
                      <a:pt x="14897" y="19286"/>
                      <a:pt x="15641" y="18514"/>
                      <a:pt x="15641" y="18514"/>
                    </a:cubicBezTo>
                    <a:cubicBezTo>
                      <a:pt x="15641" y="18514"/>
                      <a:pt x="16386" y="18514"/>
                      <a:pt x="17131" y="18514"/>
                    </a:cubicBezTo>
                    <a:cubicBezTo>
                      <a:pt x="17131" y="19286"/>
                      <a:pt x="17876" y="19286"/>
                      <a:pt x="18621" y="18514"/>
                    </a:cubicBezTo>
                    <a:cubicBezTo>
                      <a:pt x="19366" y="17743"/>
                      <a:pt x="19366" y="16971"/>
                      <a:pt x="18621" y="16200"/>
                    </a:cubicBezTo>
                    <a:cubicBezTo>
                      <a:pt x="18621" y="16200"/>
                      <a:pt x="18621" y="15429"/>
                      <a:pt x="18621" y="14657"/>
                    </a:cubicBezTo>
                    <a:cubicBezTo>
                      <a:pt x="18621" y="14657"/>
                      <a:pt x="19366" y="14657"/>
                      <a:pt x="20110" y="14657"/>
                    </a:cubicBezTo>
                    <a:cubicBezTo>
                      <a:pt x="20855" y="14657"/>
                      <a:pt x="20855" y="13886"/>
                      <a:pt x="21600" y="13114"/>
                    </a:cubicBezTo>
                    <a:cubicBezTo>
                      <a:pt x="21600" y="12343"/>
                      <a:pt x="20855" y="11571"/>
                      <a:pt x="20855" y="11571"/>
                    </a:cubicBezTo>
                    <a:cubicBezTo>
                      <a:pt x="20110" y="11571"/>
                      <a:pt x="19366" y="10800"/>
                      <a:pt x="19366" y="10029"/>
                    </a:cubicBezTo>
                    <a:cubicBezTo>
                      <a:pt x="19366" y="10029"/>
                      <a:pt x="20110" y="9257"/>
                      <a:pt x="20110" y="9257"/>
                    </a:cubicBezTo>
                    <a:cubicBezTo>
                      <a:pt x="20855" y="9257"/>
                      <a:pt x="20855" y="8486"/>
                      <a:pt x="20855" y="7714"/>
                    </a:cubicBezTo>
                    <a:cubicBezTo>
                      <a:pt x="20855" y="6943"/>
                      <a:pt x="20110" y="6171"/>
                      <a:pt x="19366" y="6171"/>
                    </a:cubicBezTo>
                    <a:cubicBezTo>
                      <a:pt x="19366" y="6943"/>
                      <a:pt x="17876" y="6171"/>
                      <a:pt x="17876" y="5400"/>
                    </a:cubicBezTo>
                    <a:cubicBezTo>
                      <a:pt x="17876" y="5400"/>
                      <a:pt x="17876" y="4629"/>
                      <a:pt x="18621" y="4629"/>
                    </a:cubicBezTo>
                    <a:cubicBezTo>
                      <a:pt x="18621" y="3857"/>
                      <a:pt x="18621" y="3086"/>
                      <a:pt x="17876" y="2314"/>
                    </a:cubicBezTo>
                    <a:cubicBezTo>
                      <a:pt x="17131" y="2314"/>
                      <a:pt x="16386" y="2314"/>
                      <a:pt x="16386" y="2314"/>
                    </a:cubicBezTo>
                    <a:cubicBezTo>
                      <a:pt x="15641" y="3086"/>
                      <a:pt x="14897" y="3086"/>
                      <a:pt x="14152" y="2314"/>
                    </a:cubicBezTo>
                    <a:cubicBezTo>
                      <a:pt x="14152" y="2314"/>
                      <a:pt x="14152" y="1543"/>
                      <a:pt x="14152" y="1543"/>
                    </a:cubicBezTo>
                    <a:cubicBezTo>
                      <a:pt x="14152" y="771"/>
                      <a:pt x="13407" y="0"/>
                      <a:pt x="12662" y="0"/>
                    </a:cubicBezTo>
                    <a:cubicBezTo>
                      <a:pt x="11917" y="0"/>
                      <a:pt x="11172" y="0"/>
                      <a:pt x="11172" y="771"/>
                    </a:cubicBezTo>
                    <a:cubicBezTo>
                      <a:pt x="11172" y="1543"/>
                      <a:pt x="10428" y="1543"/>
                      <a:pt x="9683" y="1543"/>
                    </a:cubicBezTo>
                    <a:cubicBezTo>
                      <a:pt x="9683" y="1543"/>
                      <a:pt x="8938" y="1543"/>
                      <a:pt x="8938" y="771"/>
                    </a:cubicBezTo>
                    <a:cubicBezTo>
                      <a:pt x="8938" y="0"/>
                      <a:pt x="8193" y="0"/>
                      <a:pt x="7448" y="0"/>
                    </a:cubicBezTo>
                    <a:cubicBezTo>
                      <a:pt x="6703" y="771"/>
                      <a:pt x="5959" y="1543"/>
                      <a:pt x="6703" y="1543"/>
                    </a:cubicBezTo>
                    <a:cubicBezTo>
                      <a:pt x="6703" y="2314"/>
                      <a:pt x="5959" y="3086"/>
                      <a:pt x="5959" y="3086"/>
                    </a:cubicBezTo>
                    <a:cubicBezTo>
                      <a:pt x="5214" y="3857"/>
                      <a:pt x="5214" y="3086"/>
                      <a:pt x="4469" y="3086"/>
                    </a:cubicBezTo>
                    <a:cubicBezTo>
                      <a:pt x="3724" y="2314"/>
                      <a:pt x="2979" y="3086"/>
                      <a:pt x="2979" y="3086"/>
                    </a:cubicBezTo>
                    <a:cubicBezTo>
                      <a:pt x="2234" y="3857"/>
                      <a:pt x="2234" y="4629"/>
                      <a:pt x="2234" y="5400"/>
                    </a:cubicBezTo>
                    <a:close/>
                    <a:moveTo>
                      <a:pt x="8938" y="4629"/>
                    </a:moveTo>
                    <a:cubicBezTo>
                      <a:pt x="11917" y="3857"/>
                      <a:pt x="15641" y="5400"/>
                      <a:pt x="16386" y="9257"/>
                    </a:cubicBezTo>
                    <a:cubicBezTo>
                      <a:pt x="17876" y="12343"/>
                      <a:pt x="15641" y="16200"/>
                      <a:pt x="12662" y="16971"/>
                    </a:cubicBezTo>
                    <a:cubicBezTo>
                      <a:pt x="9683" y="17743"/>
                      <a:pt x="5959" y="16200"/>
                      <a:pt x="4469" y="13114"/>
                    </a:cubicBezTo>
                    <a:cubicBezTo>
                      <a:pt x="3724" y="9257"/>
                      <a:pt x="5214" y="6171"/>
                      <a:pt x="8938" y="4629"/>
                    </a:cubicBezTo>
                    <a:close/>
                  </a:path>
                </a:pathLst>
              </a:custGeom>
              <a:solidFill>
                <a:srgbClr val="F2F2F2"/>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sp>
        <p:nvSpPr>
          <p:cNvPr id="149" name="矩形 74"/>
          <p:cNvSpPr txBox="1"/>
          <p:nvPr/>
        </p:nvSpPr>
        <p:spPr>
          <a:xfrm>
            <a:off x="3090863" y="5308670"/>
            <a:ext cx="1602740" cy="998220"/>
          </a:xfrm>
          <a:prstGeom prst="rect">
            <a:avLst/>
          </a:prstGeom>
          <a:ln w="12700">
            <a:miter lim="400000"/>
          </a:ln>
        </p:spPr>
        <p:txBody>
          <a:bodyPr wrap="none" lIns="45719" rIns="45719">
            <a:spAutoFit/>
          </a:bodyPr>
          <a:lstStyle/>
          <a:p>
            <a:pPr algn="ctr">
              <a:lnSpc>
                <a:spcPct val="130000"/>
              </a:lnSpc>
              <a:defRPr sz="1600">
                <a:solidFill>
                  <a:srgbClr val="46CEAE"/>
                </a:solidFill>
                <a:latin typeface="微软雅黑"/>
                <a:ea typeface="微软雅黑"/>
                <a:cs typeface="微软雅黑"/>
                <a:sym typeface="微软雅黑"/>
              </a:defRPr>
            </a:pPr>
            <a:r>
              <a:t>PART 03</a:t>
            </a:r>
          </a:p>
          <a:p>
            <a:pPr algn="ctr">
              <a:spcBef>
                <a:spcPts val="500"/>
              </a:spcBef>
              <a:defRPr sz="2000" b="1">
                <a:solidFill>
                  <a:srgbClr val="46CEAE"/>
                </a:solidFill>
                <a:latin typeface="微软雅黑"/>
                <a:ea typeface="微软雅黑"/>
                <a:cs typeface="微软雅黑"/>
                <a:sym typeface="微软雅黑"/>
              </a:defRPr>
            </a:pPr>
            <a:r>
              <a:rPr lang="zh-CN"/>
              <a:t>创新点</a:t>
            </a:r>
            <a:endParaRPr lang="zh-CN"/>
          </a:p>
          <a:p>
            <a:pPr algn="ctr">
              <a:defRPr sz="1400">
                <a:solidFill>
                  <a:srgbClr val="46CEAE"/>
                </a:solidFill>
                <a:latin typeface="Arial" panose="020B0604020202090204"/>
                <a:ea typeface="Arial" panose="020B0604020202090204"/>
                <a:cs typeface="Arial" panose="020B0604020202090204"/>
                <a:sym typeface="Arial" panose="020B0604020202090204"/>
              </a:defRPr>
            </a:pPr>
            <a:r>
              <a:t> Thesis Description</a:t>
            </a:r>
          </a:p>
        </p:txBody>
      </p:sp>
      <p:sp>
        <p:nvSpPr>
          <p:cNvPr id="153" name="矩形 79"/>
          <p:cNvSpPr txBox="1"/>
          <p:nvPr/>
        </p:nvSpPr>
        <p:spPr>
          <a:xfrm>
            <a:off x="7671698" y="2226220"/>
            <a:ext cx="1411597" cy="1013590"/>
          </a:xfrm>
          <a:prstGeom prst="rect">
            <a:avLst/>
          </a:prstGeom>
          <a:ln w="12700">
            <a:miter lim="400000"/>
          </a:ln>
        </p:spPr>
        <p:txBody>
          <a:bodyPr wrap="none" lIns="45719" rIns="45719">
            <a:spAutoFit/>
          </a:bodyPr>
          <a:p>
            <a:pPr algn="ctr">
              <a:lnSpc>
                <a:spcPct val="130000"/>
              </a:lnSpc>
              <a:defRPr sz="1600">
                <a:solidFill>
                  <a:srgbClr val="46CEAE"/>
                </a:solidFill>
                <a:latin typeface="微软雅黑"/>
                <a:ea typeface="微软雅黑"/>
                <a:cs typeface="微软雅黑"/>
                <a:sym typeface="微软雅黑"/>
              </a:defRPr>
            </a:pPr>
            <a:r>
              <a:t>PART 04</a:t>
            </a:r>
          </a:p>
          <a:p>
            <a:pPr algn="ctr">
              <a:spcBef>
                <a:spcPts val="500"/>
              </a:spcBef>
              <a:defRPr sz="2000" b="1">
                <a:solidFill>
                  <a:srgbClr val="46CEAE"/>
                </a:solidFill>
                <a:latin typeface="微软雅黑"/>
                <a:ea typeface="微软雅黑"/>
                <a:cs typeface="微软雅黑"/>
                <a:sym typeface="微软雅黑"/>
              </a:defRPr>
            </a:pPr>
            <a:r>
              <a:t>成果应用</a:t>
            </a:r>
          </a:p>
          <a:p>
            <a:pPr algn="ctr">
              <a:defRPr sz="1400" b="1">
                <a:solidFill>
                  <a:srgbClr val="46CEAE"/>
                </a:solidFill>
                <a:latin typeface="+mj-lt"/>
                <a:ea typeface="+mj-ea"/>
                <a:cs typeface="+mj-cs"/>
                <a:sym typeface="Helvetica"/>
              </a:defRPr>
            </a:pPr>
            <a:r>
              <a:t>THE APPLICATION</a:t>
            </a:r>
          </a:p>
        </p:txBody>
      </p:sp>
      <p:grpSp>
        <p:nvGrpSpPr>
          <p:cNvPr id="157" name="组合 76"/>
          <p:cNvGrpSpPr/>
          <p:nvPr/>
        </p:nvGrpSpPr>
        <p:grpSpPr>
          <a:xfrm>
            <a:off x="6987414" y="2401352"/>
            <a:ext cx="663127" cy="663126"/>
            <a:chOff x="0" y="0"/>
            <a:chExt cx="663125" cy="663125"/>
          </a:xfrm>
        </p:grpSpPr>
        <p:sp>
          <p:nvSpPr>
            <p:cNvPr id="155" name="椭圆 77"/>
            <p:cNvSpPr/>
            <p:nvPr/>
          </p:nvSpPr>
          <p:spPr>
            <a:xfrm>
              <a:off x="0" y="0"/>
              <a:ext cx="663126" cy="663126"/>
            </a:xfrm>
            <a:prstGeom prst="ellipse">
              <a:avLst/>
            </a:prstGeom>
            <a:solidFill>
              <a:srgbClr val="46CEAE"/>
            </a:solidFill>
            <a:ln w="12700" cap="flat">
              <a:noFill/>
              <a:miter lim="400000"/>
            </a:ln>
            <a:effectLst/>
          </p:spPr>
          <p:txBody>
            <a:bodyPr wrap="square" lIns="45719" tIns="45719" rIns="45719" bIns="45719" numCol="1" anchor="ctr">
              <a:noAutofit/>
            </a:bodyPr>
            <a:p>
              <a:pPr algn="ctr">
                <a:defRPr>
                  <a:solidFill>
                    <a:srgbClr val="FFFFFF"/>
                  </a:solidFill>
                </a:defRPr>
              </a:pPr>
            </a:p>
          </p:txBody>
        </p:sp>
        <p:sp>
          <p:nvSpPr>
            <p:cNvPr id="156" name="Freeform 9"/>
            <p:cNvSpPr/>
            <p:nvPr/>
          </p:nvSpPr>
          <p:spPr>
            <a:xfrm rot="19469485">
              <a:off x="147259" y="125095"/>
              <a:ext cx="378368" cy="403174"/>
            </a:xfrm>
            <a:custGeom>
              <a:avLst/>
              <a:gdLst/>
              <a:ahLst/>
              <a:cxnLst>
                <a:cxn ang="0">
                  <a:pos x="wd2" y="hd2"/>
                </a:cxn>
                <a:cxn ang="5400000">
                  <a:pos x="wd2" y="hd2"/>
                </a:cxn>
                <a:cxn ang="10800000">
                  <a:pos x="wd2" y="hd2"/>
                </a:cxn>
                <a:cxn ang="16200000">
                  <a:pos x="wd2" y="hd2"/>
                </a:cxn>
              </a:cxnLst>
              <a:rect l="0" t="0" r="r" b="b"/>
              <a:pathLst>
                <a:path w="21600" h="21600" extrusionOk="0">
                  <a:moveTo>
                    <a:pt x="13689" y="18790"/>
                  </a:moveTo>
                  <a:cubicBezTo>
                    <a:pt x="13689" y="19030"/>
                    <a:pt x="13422" y="19271"/>
                    <a:pt x="13067" y="19271"/>
                  </a:cubicBezTo>
                  <a:cubicBezTo>
                    <a:pt x="8533" y="19271"/>
                    <a:pt x="8533" y="19271"/>
                    <a:pt x="8533" y="19271"/>
                  </a:cubicBezTo>
                  <a:cubicBezTo>
                    <a:pt x="8178" y="19271"/>
                    <a:pt x="8000" y="19030"/>
                    <a:pt x="8000" y="18790"/>
                  </a:cubicBezTo>
                  <a:cubicBezTo>
                    <a:pt x="8000" y="18468"/>
                    <a:pt x="8178" y="18228"/>
                    <a:pt x="8533" y="18228"/>
                  </a:cubicBezTo>
                  <a:cubicBezTo>
                    <a:pt x="13067" y="18228"/>
                    <a:pt x="13067" y="18228"/>
                    <a:pt x="13067" y="18228"/>
                  </a:cubicBezTo>
                  <a:cubicBezTo>
                    <a:pt x="13422" y="18228"/>
                    <a:pt x="13689" y="18468"/>
                    <a:pt x="13689" y="18790"/>
                  </a:cubicBezTo>
                  <a:close/>
                  <a:moveTo>
                    <a:pt x="13067" y="19512"/>
                  </a:moveTo>
                  <a:cubicBezTo>
                    <a:pt x="8533" y="19512"/>
                    <a:pt x="8533" y="19512"/>
                    <a:pt x="8533" y="19512"/>
                  </a:cubicBezTo>
                  <a:cubicBezTo>
                    <a:pt x="8178" y="19512"/>
                    <a:pt x="7911" y="19833"/>
                    <a:pt x="8000" y="20235"/>
                  </a:cubicBezTo>
                  <a:cubicBezTo>
                    <a:pt x="8089" y="20396"/>
                    <a:pt x="8267" y="20556"/>
                    <a:pt x="8533" y="20556"/>
                  </a:cubicBezTo>
                  <a:cubicBezTo>
                    <a:pt x="8533" y="20556"/>
                    <a:pt x="8533" y="20556"/>
                    <a:pt x="8533" y="20556"/>
                  </a:cubicBezTo>
                  <a:cubicBezTo>
                    <a:pt x="8889" y="20556"/>
                    <a:pt x="9156" y="20717"/>
                    <a:pt x="9333" y="20958"/>
                  </a:cubicBezTo>
                  <a:cubicBezTo>
                    <a:pt x="9333" y="21038"/>
                    <a:pt x="9333" y="21038"/>
                    <a:pt x="9333" y="21038"/>
                  </a:cubicBezTo>
                  <a:cubicBezTo>
                    <a:pt x="9511" y="21359"/>
                    <a:pt x="9956" y="21600"/>
                    <a:pt x="10400" y="21600"/>
                  </a:cubicBezTo>
                  <a:cubicBezTo>
                    <a:pt x="11200" y="21600"/>
                    <a:pt x="11200" y="21600"/>
                    <a:pt x="11200" y="21600"/>
                  </a:cubicBezTo>
                  <a:cubicBezTo>
                    <a:pt x="11644" y="21600"/>
                    <a:pt x="12089" y="21359"/>
                    <a:pt x="12267" y="21038"/>
                  </a:cubicBezTo>
                  <a:cubicBezTo>
                    <a:pt x="12267" y="20958"/>
                    <a:pt x="12267" y="20958"/>
                    <a:pt x="12267" y="20958"/>
                  </a:cubicBezTo>
                  <a:cubicBezTo>
                    <a:pt x="12444" y="20717"/>
                    <a:pt x="12711" y="20556"/>
                    <a:pt x="13067" y="20556"/>
                  </a:cubicBezTo>
                  <a:cubicBezTo>
                    <a:pt x="13067" y="20556"/>
                    <a:pt x="13067" y="20556"/>
                    <a:pt x="13067" y="20556"/>
                  </a:cubicBezTo>
                  <a:cubicBezTo>
                    <a:pt x="13333" y="20556"/>
                    <a:pt x="13511" y="20396"/>
                    <a:pt x="13600" y="20235"/>
                  </a:cubicBezTo>
                  <a:cubicBezTo>
                    <a:pt x="13778" y="19833"/>
                    <a:pt x="13422" y="19512"/>
                    <a:pt x="13067" y="19512"/>
                  </a:cubicBezTo>
                  <a:close/>
                  <a:moveTo>
                    <a:pt x="10844" y="3051"/>
                  </a:moveTo>
                  <a:cubicBezTo>
                    <a:pt x="11111" y="3051"/>
                    <a:pt x="11378" y="2891"/>
                    <a:pt x="11378" y="2570"/>
                  </a:cubicBezTo>
                  <a:cubicBezTo>
                    <a:pt x="11378" y="482"/>
                    <a:pt x="11378" y="482"/>
                    <a:pt x="11378" y="482"/>
                  </a:cubicBezTo>
                  <a:cubicBezTo>
                    <a:pt x="11378" y="241"/>
                    <a:pt x="11111" y="0"/>
                    <a:pt x="10844" y="0"/>
                  </a:cubicBezTo>
                  <a:cubicBezTo>
                    <a:pt x="10489" y="0"/>
                    <a:pt x="10222" y="241"/>
                    <a:pt x="10222" y="482"/>
                  </a:cubicBezTo>
                  <a:cubicBezTo>
                    <a:pt x="10222" y="2570"/>
                    <a:pt x="10222" y="2570"/>
                    <a:pt x="10222" y="2570"/>
                  </a:cubicBezTo>
                  <a:cubicBezTo>
                    <a:pt x="10222" y="2891"/>
                    <a:pt x="10489" y="3051"/>
                    <a:pt x="10844" y="3051"/>
                  </a:cubicBezTo>
                  <a:close/>
                  <a:moveTo>
                    <a:pt x="4800" y="5059"/>
                  </a:moveTo>
                  <a:cubicBezTo>
                    <a:pt x="4889" y="5139"/>
                    <a:pt x="5067" y="5219"/>
                    <a:pt x="5156" y="5219"/>
                  </a:cubicBezTo>
                  <a:cubicBezTo>
                    <a:pt x="5333" y="5219"/>
                    <a:pt x="5511" y="5139"/>
                    <a:pt x="5600" y="5059"/>
                  </a:cubicBezTo>
                  <a:cubicBezTo>
                    <a:pt x="5778" y="4818"/>
                    <a:pt x="5778" y="4497"/>
                    <a:pt x="5600" y="4336"/>
                  </a:cubicBezTo>
                  <a:cubicBezTo>
                    <a:pt x="4000" y="2891"/>
                    <a:pt x="4000" y="2891"/>
                    <a:pt x="4000" y="2891"/>
                  </a:cubicBezTo>
                  <a:cubicBezTo>
                    <a:pt x="3733" y="2650"/>
                    <a:pt x="3378" y="2650"/>
                    <a:pt x="3200" y="2891"/>
                  </a:cubicBezTo>
                  <a:cubicBezTo>
                    <a:pt x="2933" y="3051"/>
                    <a:pt x="2933" y="3372"/>
                    <a:pt x="3200" y="3613"/>
                  </a:cubicBezTo>
                  <a:lnTo>
                    <a:pt x="4800" y="5059"/>
                  </a:lnTo>
                  <a:close/>
                  <a:moveTo>
                    <a:pt x="3378" y="9796"/>
                  </a:moveTo>
                  <a:cubicBezTo>
                    <a:pt x="3378" y="9475"/>
                    <a:pt x="3200" y="9234"/>
                    <a:pt x="2844" y="9234"/>
                  </a:cubicBezTo>
                  <a:cubicBezTo>
                    <a:pt x="533" y="9234"/>
                    <a:pt x="533" y="9234"/>
                    <a:pt x="533" y="9234"/>
                  </a:cubicBezTo>
                  <a:cubicBezTo>
                    <a:pt x="267" y="9234"/>
                    <a:pt x="0" y="9475"/>
                    <a:pt x="0" y="9796"/>
                  </a:cubicBezTo>
                  <a:cubicBezTo>
                    <a:pt x="0" y="10037"/>
                    <a:pt x="267" y="10278"/>
                    <a:pt x="533" y="10278"/>
                  </a:cubicBezTo>
                  <a:cubicBezTo>
                    <a:pt x="2844" y="10278"/>
                    <a:pt x="2844" y="10278"/>
                    <a:pt x="2844" y="10278"/>
                  </a:cubicBezTo>
                  <a:cubicBezTo>
                    <a:pt x="3200" y="10278"/>
                    <a:pt x="3378" y="10037"/>
                    <a:pt x="3378" y="9796"/>
                  </a:cubicBezTo>
                  <a:close/>
                  <a:moveTo>
                    <a:pt x="4800" y="14454"/>
                  </a:moveTo>
                  <a:cubicBezTo>
                    <a:pt x="3200" y="15979"/>
                    <a:pt x="3200" y="15979"/>
                    <a:pt x="3200" y="15979"/>
                  </a:cubicBezTo>
                  <a:cubicBezTo>
                    <a:pt x="2933" y="16140"/>
                    <a:pt x="2933" y="16461"/>
                    <a:pt x="3200" y="16702"/>
                  </a:cubicBezTo>
                  <a:cubicBezTo>
                    <a:pt x="3289" y="16782"/>
                    <a:pt x="3467" y="16782"/>
                    <a:pt x="3556" y="16782"/>
                  </a:cubicBezTo>
                  <a:cubicBezTo>
                    <a:pt x="3733" y="16782"/>
                    <a:pt x="3822" y="16782"/>
                    <a:pt x="4000" y="16702"/>
                  </a:cubicBezTo>
                  <a:cubicBezTo>
                    <a:pt x="5600" y="15176"/>
                    <a:pt x="5600" y="15176"/>
                    <a:pt x="5600" y="15176"/>
                  </a:cubicBezTo>
                  <a:cubicBezTo>
                    <a:pt x="5778" y="15016"/>
                    <a:pt x="5778" y="14694"/>
                    <a:pt x="5600" y="14454"/>
                  </a:cubicBezTo>
                  <a:cubicBezTo>
                    <a:pt x="5333" y="14293"/>
                    <a:pt x="4978" y="14293"/>
                    <a:pt x="4800" y="14454"/>
                  </a:cubicBezTo>
                  <a:close/>
                  <a:moveTo>
                    <a:pt x="16800" y="14454"/>
                  </a:moveTo>
                  <a:cubicBezTo>
                    <a:pt x="16622" y="14293"/>
                    <a:pt x="16267" y="14293"/>
                    <a:pt x="16000" y="14454"/>
                  </a:cubicBezTo>
                  <a:cubicBezTo>
                    <a:pt x="15822" y="14694"/>
                    <a:pt x="15822" y="15016"/>
                    <a:pt x="16000" y="15176"/>
                  </a:cubicBezTo>
                  <a:cubicBezTo>
                    <a:pt x="17689" y="16702"/>
                    <a:pt x="17689" y="16702"/>
                    <a:pt x="17689" y="16702"/>
                  </a:cubicBezTo>
                  <a:cubicBezTo>
                    <a:pt x="17778" y="16782"/>
                    <a:pt x="17867" y="16782"/>
                    <a:pt x="18044" y="16782"/>
                  </a:cubicBezTo>
                  <a:cubicBezTo>
                    <a:pt x="18222" y="16782"/>
                    <a:pt x="18311" y="16782"/>
                    <a:pt x="18489" y="16702"/>
                  </a:cubicBezTo>
                  <a:cubicBezTo>
                    <a:pt x="18667" y="16461"/>
                    <a:pt x="18667" y="16140"/>
                    <a:pt x="18489" y="15979"/>
                  </a:cubicBezTo>
                  <a:lnTo>
                    <a:pt x="16800" y="14454"/>
                  </a:lnTo>
                  <a:close/>
                  <a:moveTo>
                    <a:pt x="21067" y="9234"/>
                  </a:moveTo>
                  <a:cubicBezTo>
                    <a:pt x="18756" y="9234"/>
                    <a:pt x="18756" y="9234"/>
                    <a:pt x="18756" y="9234"/>
                  </a:cubicBezTo>
                  <a:cubicBezTo>
                    <a:pt x="18489" y="9234"/>
                    <a:pt x="18222" y="9475"/>
                    <a:pt x="18222" y="9796"/>
                  </a:cubicBezTo>
                  <a:cubicBezTo>
                    <a:pt x="18222" y="10037"/>
                    <a:pt x="18489" y="10278"/>
                    <a:pt x="18756" y="10278"/>
                  </a:cubicBezTo>
                  <a:cubicBezTo>
                    <a:pt x="21067" y="10278"/>
                    <a:pt x="21067" y="10278"/>
                    <a:pt x="21067" y="10278"/>
                  </a:cubicBezTo>
                  <a:cubicBezTo>
                    <a:pt x="21333" y="10278"/>
                    <a:pt x="21600" y="10037"/>
                    <a:pt x="21600" y="9796"/>
                  </a:cubicBezTo>
                  <a:cubicBezTo>
                    <a:pt x="21600" y="9475"/>
                    <a:pt x="21333" y="9234"/>
                    <a:pt x="21067" y="9234"/>
                  </a:cubicBezTo>
                  <a:close/>
                  <a:moveTo>
                    <a:pt x="16444" y="5219"/>
                  </a:moveTo>
                  <a:cubicBezTo>
                    <a:pt x="16622" y="5219"/>
                    <a:pt x="16711" y="5139"/>
                    <a:pt x="16800" y="5059"/>
                  </a:cubicBezTo>
                  <a:cubicBezTo>
                    <a:pt x="18489" y="3613"/>
                    <a:pt x="18489" y="3613"/>
                    <a:pt x="18489" y="3613"/>
                  </a:cubicBezTo>
                  <a:cubicBezTo>
                    <a:pt x="18667" y="3372"/>
                    <a:pt x="18667" y="3051"/>
                    <a:pt x="18489" y="2891"/>
                  </a:cubicBezTo>
                  <a:cubicBezTo>
                    <a:pt x="18222" y="2650"/>
                    <a:pt x="17867" y="2650"/>
                    <a:pt x="17689" y="2891"/>
                  </a:cubicBezTo>
                  <a:cubicBezTo>
                    <a:pt x="16000" y="4336"/>
                    <a:pt x="16000" y="4336"/>
                    <a:pt x="16000" y="4336"/>
                  </a:cubicBezTo>
                  <a:cubicBezTo>
                    <a:pt x="15822" y="4497"/>
                    <a:pt x="15822" y="4818"/>
                    <a:pt x="16000" y="5059"/>
                  </a:cubicBezTo>
                  <a:cubicBezTo>
                    <a:pt x="16178" y="5139"/>
                    <a:pt x="16267" y="5219"/>
                    <a:pt x="16444" y="5219"/>
                  </a:cubicBezTo>
                  <a:close/>
                  <a:moveTo>
                    <a:pt x="13689" y="17505"/>
                  </a:moveTo>
                  <a:cubicBezTo>
                    <a:pt x="13689" y="17746"/>
                    <a:pt x="13422" y="17987"/>
                    <a:pt x="13067" y="17987"/>
                  </a:cubicBezTo>
                  <a:cubicBezTo>
                    <a:pt x="8533" y="17987"/>
                    <a:pt x="8533" y="17987"/>
                    <a:pt x="8533" y="17987"/>
                  </a:cubicBezTo>
                  <a:cubicBezTo>
                    <a:pt x="8178" y="17987"/>
                    <a:pt x="8000" y="17746"/>
                    <a:pt x="8000" y="17505"/>
                  </a:cubicBezTo>
                  <a:cubicBezTo>
                    <a:pt x="8000" y="17184"/>
                    <a:pt x="8178" y="16943"/>
                    <a:pt x="8533" y="16943"/>
                  </a:cubicBezTo>
                  <a:cubicBezTo>
                    <a:pt x="8178" y="14052"/>
                    <a:pt x="4800" y="13410"/>
                    <a:pt x="4800" y="10037"/>
                  </a:cubicBezTo>
                  <a:cubicBezTo>
                    <a:pt x="4800" y="7066"/>
                    <a:pt x="7467" y="4657"/>
                    <a:pt x="10844" y="4657"/>
                  </a:cubicBezTo>
                  <a:cubicBezTo>
                    <a:pt x="14133" y="4657"/>
                    <a:pt x="16800" y="7066"/>
                    <a:pt x="16800" y="10037"/>
                  </a:cubicBezTo>
                  <a:cubicBezTo>
                    <a:pt x="16800" y="13410"/>
                    <a:pt x="13511" y="14052"/>
                    <a:pt x="13156" y="16943"/>
                  </a:cubicBezTo>
                  <a:cubicBezTo>
                    <a:pt x="13422" y="16943"/>
                    <a:pt x="13689" y="17184"/>
                    <a:pt x="13689" y="17505"/>
                  </a:cubicBezTo>
                  <a:close/>
                  <a:moveTo>
                    <a:pt x="9511" y="6103"/>
                  </a:moveTo>
                  <a:cubicBezTo>
                    <a:pt x="9422" y="5862"/>
                    <a:pt x="9156" y="5781"/>
                    <a:pt x="8978" y="5862"/>
                  </a:cubicBezTo>
                  <a:cubicBezTo>
                    <a:pt x="7467" y="6424"/>
                    <a:pt x="6400" y="7548"/>
                    <a:pt x="5956" y="8913"/>
                  </a:cubicBezTo>
                  <a:cubicBezTo>
                    <a:pt x="5956" y="9074"/>
                    <a:pt x="6044" y="9314"/>
                    <a:pt x="6311" y="9395"/>
                  </a:cubicBezTo>
                  <a:cubicBezTo>
                    <a:pt x="6311" y="9395"/>
                    <a:pt x="6400" y="9395"/>
                    <a:pt x="6400" y="9395"/>
                  </a:cubicBezTo>
                  <a:cubicBezTo>
                    <a:pt x="6578" y="9395"/>
                    <a:pt x="6756" y="9234"/>
                    <a:pt x="6844" y="9074"/>
                  </a:cubicBezTo>
                  <a:cubicBezTo>
                    <a:pt x="7111" y="7949"/>
                    <a:pt x="8089" y="6986"/>
                    <a:pt x="9244" y="6584"/>
                  </a:cubicBezTo>
                  <a:cubicBezTo>
                    <a:pt x="9511" y="6504"/>
                    <a:pt x="9600" y="6263"/>
                    <a:pt x="9511" y="6103"/>
                  </a:cubicBezTo>
                  <a:close/>
                </a:path>
              </a:pathLst>
            </a:custGeom>
            <a:solidFill>
              <a:srgbClr val="F2F2F2"/>
            </a:solidFill>
            <a:ln w="12700" cap="flat">
              <a:noFill/>
              <a:miter lim="400000"/>
            </a:ln>
            <a:effectLst/>
          </p:spPr>
          <p:txBody>
            <a:bodyPr wrap="square" lIns="45719" tIns="45719" rIns="45719" bIns="45719" numCol="1" anchor="t">
              <a:noAutofit/>
            </a:bodyPr>
            <a:p/>
          </p:txBody>
        </p:sp>
      </p:grpSp>
      <p:grpSp>
        <p:nvGrpSpPr>
          <p:cNvPr id="160" name="组合 81"/>
          <p:cNvGrpSpPr/>
          <p:nvPr/>
        </p:nvGrpSpPr>
        <p:grpSpPr>
          <a:xfrm>
            <a:off x="6987414" y="3939555"/>
            <a:ext cx="663127" cy="663127"/>
            <a:chOff x="0" y="0"/>
            <a:chExt cx="663125" cy="663125"/>
          </a:xfrm>
        </p:grpSpPr>
        <p:sp>
          <p:nvSpPr>
            <p:cNvPr id="158" name="椭圆 86"/>
            <p:cNvSpPr/>
            <p:nvPr/>
          </p:nvSpPr>
          <p:spPr>
            <a:xfrm>
              <a:off x="0" y="0"/>
              <a:ext cx="663126" cy="663126"/>
            </a:xfrm>
            <a:prstGeom prst="ellipse">
              <a:avLst/>
            </a:prstGeom>
            <a:solidFill>
              <a:srgbClr val="46CEAE"/>
            </a:solidFill>
            <a:ln w="12700" cap="flat">
              <a:noFill/>
              <a:miter lim="400000"/>
            </a:ln>
            <a:effectLst/>
          </p:spPr>
          <p:txBody>
            <a:bodyPr wrap="square" lIns="45719" tIns="45719" rIns="45719" bIns="45719" numCol="1" anchor="ctr">
              <a:noAutofit/>
            </a:bodyPr>
            <a:p>
              <a:pPr algn="ctr">
                <a:defRPr>
                  <a:solidFill>
                    <a:srgbClr val="FFFFFF"/>
                  </a:solidFill>
                </a:defRPr>
              </a:pPr>
            </a:p>
          </p:txBody>
        </p:sp>
        <p:sp>
          <p:nvSpPr>
            <p:cNvPr id="159" name="Freeform 206"/>
            <p:cNvSpPr/>
            <p:nvPr/>
          </p:nvSpPr>
          <p:spPr>
            <a:xfrm>
              <a:off x="184131" y="142570"/>
              <a:ext cx="304624" cy="368225"/>
            </a:xfrm>
            <a:custGeom>
              <a:avLst/>
              <a:gdLst/>
              <a:ahLst/>
              <a:cxnLst>
                <a:cxn ang="0">
                  <a:pos x="wd2" y="hd2"/>
                </a:cxn>
                <a:cxn ang="5400000">
                  <a:pos x="wd2" y="hd2"/>
                </a:cxn>
                <a:cxn ang="10800000">
                  <a:pos x="wd2" y="hd2"/>
                </a:cxn>
                <a:cxn ang="16200000">
                  <a:pos x="wd2" y="hd2"/>
                </a:cxn>
              </a:cxnLst>
              <a:rect l="0" t="0" r="r" b="b"/>
              <a:pathLst>
                <a:path w="21600" h="21600" extrusionOk="0">
                  <a:moveTo>
                    <a:pt x="842" y="20439"/>
                  </a:moveTo>
                  <a:cubicBezTo>
                    <a:pt x="561" y="20206"/>
                    <a:pt x="281" y="19974"/>
                    <a:pt x="0" y="19742"/>
                  </a:cubicBezTo>
                  <a:cubicBezTo>
                    <a:pt x="0" y="16723"/>
                    <a:pt x="0" y="13471"/>
                    <a:pt x="0" y="10452"/>
                  </a:cubicBezTo>
                  <a:cubicBezTo>
                    <a:pt x="3366" y="9290"/>
                    <a:pt x="5891" y="7432"/>
                    <a:pt x="8416" y="4645"/>
                  </a:cubicBezTo>
                  <a:cubicBezTo>
                    <a:pt x="10660" y="6039"/>
                    <a:pt x="10660" y="6039"/>
                    <a:pt x="10660" y="6039"/>
                  </a:cubicBezTo>
                  <a:cubicBezTo>
                    <a:pt x="10660" y="6039"/>
                    <a:pt x="10660" y="6039"/>
                    <a:pt x="10660" y="6039"/>
                  </a:cubicBezTo>
                  <a:cubicBezTo>
                    <a:pt x="10660" y="6271"/>
                    <a:pt x="10660" y="6271"/>
                    <a:pt x="10660" y="6271"/>
                  </a:cubicBezTo>
                  <a:cubicBezTo>
                    <a:pt x="10940" y="6271"/>
                    <a:pt x="10940" y="6271"/>
                    <a:pt x="10940" y="6271"/>
                  </a:cubicBezTo>
                  <a:cubicBezTo>
                    <a:pt x="10940" y="6271"/>
                    <a:pt x="10940" y="6271"/>
                    <a:pt x="10940" y="6271"/>
                  </a:cubicBezTo>
                  <a:cubicBezTo>
                    <a:pt x="10940" y="6271"/>
                    <a:pt x="10940" y="6271"/>
                    <a:pt x="10940" y="6271"/>
                  </a:cubicBezTo>
                  <a:cubicBezTo>
                    <a:pt x="10940" y="6271"/>
                    <a:pt x="10940" y="6271"/>
                    <a:pt x="10940" y="6271"/>
                  </a:cubicBezTo>
                  <a:cubicBezTo>
                    <a:pt x="11221" y="6271"/>
                    <a:pt x="11221" y="6271"/>
                    <a:pt x="11221" y="6271"/>
                  </a:cubicBezTo>
                  <a:cubicBezTo>
                    <a:pt x="11221" y="6271"/>
                    <a:pt x="11221" y="6271"/>
                    <a:pt x="11221" y="6271"/>
                  </a:cubicBezTo>
                  <a:cubicBezTo>
                    <a:pt x="11221" y="6503"/>
                    <a:pt x="11221" y="6503"/>
                    <a:pt x="11221" y="6503"/>
                  </a:cubicBezTo>
                  <a:cubicBezTo>
                    <a:pt x="11221" y="6503"/>
                    <a:pt x="11221" y="6503"/>
                    <a:pt x="11221" y="6503"/>
                  </a:cubicBezTo>
                  <a:cubicBezTo>
                    <a:pt x="11221" y="6503"/>
                    <a:pt x="11221" y="6503"/>
                    <a:pt x="11221" y="6503"/>
                  </a:cubicBezTo>
                  <a:cubicBezTo>
                    <a:pt x="11501" y="6503"/>
                    <a:pt x="11501" y="6503"/>
                    <a:pt x="11501" y="6503"/>
                  </a:cubicBezTo>
                  <a:cubicBezTo>
                    <a:pt x="11501" y="6503"/>
                    <a:pt x="11501" y="6503"/>
                    <a:pt x="11501" y="6503"/>
                  </a:cubicBezTo>
                  <a:cubicBezTo>
                    <a:pt x="11501" y="6503"/>
                    <a:pt x="11501" y="6503"/>
                    <a:pt x="11501" y="6503"/>
                  </a:cubicBezTo>
                  <a:cubicBezTo>
                    <a:pt x="11501" y="6735"/>
                    <a:pt x="11501" y="6735"/>
                    <a:pt x="11501" y="6735"/>
                  </a:cubicBezTo>
                  <a:cubicBezTo>
                    <a:pt x="11782" y="6735"/>
                    <a:pt x="11782" y="6735"/>
                    <a:pt x="11782" y="6735"/>
                  </a:cubicBezTo>
                  <a:cubicBezTo>
                    <a:pt x="11782" y="6735"/>
                    <a:pt x="11782" y="6735"/>
                    <a:pt x="11782" y="6735"/>
                  </a:cubicBezTo>
                  <a:cubicBezTo>
                    <a:pt x="11782" y="6735"/>
                    <a:pt x="11782" y="6735"/>
                    <a:pt x="11782" y="6735"/>
                  </a:cubicBezTo>
                  <a:cubicBezTo>
                    <a:pt x="11782" y="6735"/>
                    <a:pt x="11782" y="6735"/>
                    <a:pt x="11782" y="6735"/>
                  </a:cubicBezTo>
                  <a:cubicBezTo>
                    <a:pt x="11782" y="6735"/>
                    <a:pt x="11782" y="6735"/>
                    <a:pt x="11782" y="6735"/>
                  </a:cubicBezTo>
                  <a:cubicBezTo>
                    <a:pt x="12062" y="6735"/>
                    <a:pt x="12062" y="6735"/>
                    <a:pt x="12062" y="6735"/>
                  </a:cubicBezTo>
                  <a:cubicBezTo>
                    <a:pt x="12062" y="6968"/>
                    <a:pt x="12062" y="6968"/>
                    <a:pt x="12062" y="6968"/>
                  </a:cubicBezTo>
                  <a:cubicBezTo>
                    <a:pt x="12062" y="6968"/>
                    <a:pt x="12062" y="6968"/>
                    <a:pt x="12062" y="6968"/>
                  </a:cubicBezTo>
                  <a:cubicBezTo>
                    <a:pt x="12062" y="6968"/>
                    <a:pt x="12062" y="6968"/>
                    <a:pt x="12062" y="6968"/>
                  </a:cubicBezTo>
                  <a:cubicBezTo>
                    <a:pt x="12062" y="6968"/>
                    <a:pt x="12062" y="6968"/>
                    <a:pt x="12062" y="6968"/>
                  </a:cubicBezTo>
                  <a:cubicBezTo>
                    <a:pt x="12343" y="6968"/>
                    <a:pt x="12343" y="6968"/>
                    <a:pt x="12343" y="6968"/>
                  </a:cubicBezTo>
                  <a:cubicBezTo>
                    <a:pt x="13465" y="7665"/>
                    <a:pt x="13465" y="7665"/>
                    <a:pt x="13465" y="7665"/>
                  </a:cubicBezTo>
                  <a:cubicBezTo>
                    <a:pt x="13465" y="7665"/>
                    <a:pt x="13465" y="7665"/>
                    <a:pt x="13465" y="7665"/>
                  </a:cubicBezTo>
                  <a:cubicBezTo>
                    <a:pt x="13465" y="7665"/>
                    <a:pt x="13465" y="7665"/>
                    <a:pt x="13465" y="7665"/>
                  </a:cubicBezTo>
                  <a:cubicBezTo>
                    <a:pt x="13465" y="7897"/>
                    <a:pt x="13465" y="7897"/>
                    <a:pt x="13465" y="7897"/>
                  </a:cubicBezTo>
                  <a:cubicBezTo>
                    <a:pt x="13745" y="7897"/>
                    <a:pt x="13745" y="7897"/>
                    <a:pt x="13745" y="7897"/>
                  </a:cubicBezTo>
                  <a:cubicBezTo>
                    <a:pt x="13745" y="7897"/>
                    <a:pt x="13745" y="7897"/>
                    <a:pt x="13745" y="7897"/>
                  </a:cubicBezTo>
                  <a:cubicBezTo>
                    <a:pt x="13745" y="7897"/>
                    <a:pt x="13745" y="7897"/>
                    <a:pt x="13745" y="7897"/>
                  </a:cubicBezTo>
                  <a:cubicBezTo>
                    <a:pt x="13745" y="7897"/>
                    <a:pt x="13745" y="7897"/>
                    <a:pt x="13745" y="7897"/>
                  </a:cubicBezTo>
                  <a:cubicBezTo>
                    <a:pt x="14026" y="7897"/>
                    <a:pt x="14026" y="7897"/>
                    <a:pt x="14026" y="7897"/>
                  </a:cubicBezTo>
                  <a:cubicBezTo>
                    <a:pt x="14026" y="8129"/>
                    <a:pt x="14026" y="8129"/>
                    <a:pt x="14026" y="8129"/>
                  </a:cubicBezTo>
                  <a:cubicBezTo>
                    <a:pt x="14026" y="8129"/>
                    <a:pt x="14026" y="8129"/>
                    <a:pt x="14026" y="8129"/>
                  </a:cubicBezTo>
                  <a:cubicBezTo>
                    <a:pt x="14026" y="8129"/>
                    <a:pt x="14026" y="8129"/>
                    <a:pt x="14026" y="8129"/>
                  </a:cubicBezTo>
                  <a:cubicBezTo>
                    <a:pt x="14026" y="8129"/>
                    <a:pt x="14026" y="8129"/>
                    <a:pt x="14026" y="8129"/>
                  </a:cubicBezTo>
                  <a:cubicBezTo>
                    <a:pt x="14306" y="8129"/>
                    <a:pt x="14306" y="8129"/>
                    <a:pt x="14306" y="8129"/>
                  </a:cubicBezTo>
                  <a:cubicBezTo>
                    <a:pt x="14306" y="8129"/>
                    <a:pt x="14306" y="8129"/>
                    <a:pt x="14306" y="8129"/>
                  </a:cubicBezTo>
                  <a:cubicBezTo>
                    <a:pt x="14306" y="8129"/>
                    <a:pt x="14306" y="8129"/>
                    <a:pt x="14306" y="8129"/>
                  </a:cubicBezTo>
                  <a:cubicBezTo>
                    <a:pt x="14306" y="8361"/>
                    <a:pt x="14306" y="8361"/>
                    <a:pt x="14306" y="8361"/>
                  </a:cubicBezTo>
                  <a:cubicBezTo>
                    <a:pt x="14587" y="8361"/>
                    <a:pt x="14587" y="8361"/>
                    <a:pt x="14587" y="8361"/>
                  </a:cubicBezTo>
                  <a:cubicBezTo>
                    <a:pt x="14587" y="8361"/>
                    <a:pt x="14587" y="8361"/>
                    <a:pt x="14587" y="8361"/>
                  </a:cubicBezTo>
                  <a:cubicBezTo>
                    <a:pt x="14587" y="8361"/>
                    <a:pt x="14587" y="8361"/>
                    <a:pt x="14587" y="8361"/>
                  </a:cubicBezTo>
                  <a:cubicBezTo>
                    <a:pt x="14587" y="8361"/>
                    <a:pt x="14587" y="8361"/>
                    <a:pt x="14587" y="8361"/>
                  </a:cubicBezTo>
                  <a:cubicBezTo>
                    <a:pt x="14587" y="8361"/>
                    <a:pt x="14587" y="8361"/>
                    <a:pt x="14587" y="8361"/>
                  </a:cubicBezTo>
                  <a:cubicBezTo>
                    <a:pt x="14868" y="8594"/>
                    <a:pt x="14868" y="8594"/>
                    <a:pt x="14868" y="8594"/>
                  </a:cubicBezTo>
                  <a:cubicBezTo>
                    <a:pt x="14868" y="8594"/>
                    <a:pt x="14868" y="8594"/>
                    <a:pt x="14868" y="8594"/>
                  </a:cubicBezTo>
                  <a:cubicBezTo>
                    <a:pt x="14868" y="8594"/>
                    <a:pt x="14868" y="8594"/>
                    <a:pt x="14868" y="8594"/>
                  </a:cubicBezTo>
                  <a:cubicBezTo>
                    <a:pt x="17392" y="9987"/>
                    <a:pt x="17392" y="9987"/>
                    <a:pt x="17392" y="9987"/>
                  </a:cubicBezTo>
                  <a:cubicBezTo>
                    <a:pt x="14868" y="12774"/>
                    <a:pt x="13745" y="15561"/>
                    <a:pt x="13465" y="18348"/>
                  </a:cubicBezTo>
                  <a:cubicBezTo>
                    <a:pt x="10099" y="19510"/>
                    <a:pt x="6452" y="20439"/>
                    <a:pt x="3086" y="21600"/>
                  </a:cubicBezTo>
                  <a:cubicBezTo>
                    <a:pt x="2525" y="21368"/>
                    <a:pt x="2244" y="21135"/>
                    <a:pt x="1964" y="21135"/>
                  </a:cubicBezTo>
                  <a:cubicBezTo>
                    <a:pt x="6452" y="15794"/>
                    <a:pt x="6452" y="15794"/>
                    <a:pt x="6452" y="15794"/>
                  </a:cubicBezTo>
                  <a:cubicBezTo>
                    <a:pt x="7574" y="16026"/>
                    <a:pt x="8977" y="15794"/>
                    <a:pt x="9818" y="14865"/>
                  </a:cubicBezTo>
                  <a:cubicBezTo>
                    <a:pt x="10660" y="13935"/>
                    <a:pt x="10379" y="12542"/>
                    <a:pt x="8977" y="11845"/>
                  </a:cubicBezTo>
                  <a:cubicBezTo>
                    <a:pt x="7855" y="10916"/>
                    <a:pt x="6171" y="11381"/>
                    <a:pt x="5330" y="12310"/>
                  </a:cubicBezTo>
                  <a:cubicBezTo>
                    <a:pt x="4488" y="13239"/>
                    <a:pt x="4488" y="14400"/>
                    <a:pt x="5330" y="15097"/>
                  </a:cubicBezTo>
                  <a:cubicBezTo>
                    <a:pt x="842" y="20439"/>
                    <a:pt x="842" y="20439"/>
                    <a:pt x="842" y="20439"/>
                  </a:cubicBezTo>
                  <a:close/>
                  <a:moveTo>
                    <a:pt x="7574" y="21600"/>
                  </a:moveTo>
                  <a:cubicBezTo>
                    <a:pt x="20478" y="21600"/>
                    <a:pt x="20478" y="21600"/>
                    <a:pt x="20478" y="21600"/>
                  </a:cubicBezTo>
                  <a:cubicBezTo>
                    <a:pt x="20478" y="19277"/>
                    <a:pt x="20478" y="19277"/>
                    <a:pt x="20478" y="19277"/>
                  </a:cubicBezTo>
                  <a:cubicBezTo>
                    <a:pt x="15148" y="19277"/>
                    <a:pt x="15148" y="19277"/>
                    <a:pt x="15148" y="19277"/>
                  </a:cubicBezTo>
                  <a:cubicBezTo>
                    <a:pt x="7574" y="21600"/>
                    <a:pt x="7574" y="21600"/>
                    <a:pt x="7574" y="21600"/>
                  </a:cubicBezTo>
                  <a:close/>
                  <a:moveTo>
                    <a:pt x="19356" y="9755"/>
                  </a:moveTo>
                  <a:cubicBezTo>
                    <a:pt x="21600" y="7200"/>
                    <a:pt x="21600" y="7200"/>
                    <a:pt x="21600" y="7200"/>
                  </a:cubicBezTo>
                  <a:cubicBezTo>
                    <a:pt x="9538" y="0"/>
                    <a:pt x="9538" y="0"/>
                    <a:pt x="9538" y="0"/>
                  </a:cubicBezTo>
                  <a:cubicBezTo>
                    <a:pt x="7294" y="2787"/>
                    <a:pt x="7294" y="2787"/>
                    <a:pt x="7294" y="2787"/>
                  </a:cubicBezTo>
                  <a:lnTo>
                    <a:pt x="19356" y="9755"/>
                  </a:lnTo>
                  <a:close/>
                </a:path>
              </a:pathLst>
            </a:custGeom>
            <a:solidFill>
              <a:srgbClr val="F2F2F2"/>
            </a:solidFill>
            <a:ln w="12700" cap="flat">
              <a:noFill/>
              <a:miter lim="400000"/>
            </a:ln>
            <a:effectLst/>
          </p:spPr>
          <p:txBody>
            <a:bodyPr wrap="square" lIns="45719" tIns="45719" rIns="45719" bIns="45719" numCol="1" anchor="t">
              <a:noAutofit/>
            </a:bodyPr>
            <a:p>
              <a:pPr>
                <a:defRPr>
                  <a:latin typeface="Arial" panose="020B0604020202090204"/>
                  <a:ea typeface="Arial" panose="020B0604020202090204"/>
                  <a:cs typeface="Arial" panose="020B0604020202090204"/>
                  <a:sym typeface="Arial" panose="020B0604020202090204"/>
                </a:defRPr>
              </a:pPr>
            </a:p>
          </p:txBody>
        </p:sp>
      </p:grpSp>
      <p:sp>
        <p:nvSpPr>
          <p:cNvPr id="161" name="矩形 88"/>
          <p:cNvSpPr txBox="1"/>
          <p:nvPr/>
        </p:nvSpPr>
        <p:spPr>
          <a:xfrm>
            <a:off x="7766432" y="3803889"/>
            <a:ext cx="1220600" cy="1021615"/>
          </a:xfrm>
          <a:prstGeom prst="rect">
            <a:avLst/>
          </a:prstGeom>
          <a:ln w="12700">
            <a:miter lim="400000"/>
          </a:ln>
        </p:spPr>
        <p:txBody>
          <a:bodyPr wrap="none" lIns="45719" rIns="45719">
            <a:spAutoFit/>
          </a:bodyPr>
          <a:p>
            <a:pPr algn="ctr">
              <a:lnSpc>
                <a:spcPct val="130000"/>
              </a:lnSpc>
              <a:defRPr sz="1600">
                <a:solidFill>
                  <a:srgbClr val="46CEAE"/>
                </a:solidFill>
                <a:latin typeface="微软雅黑"/>
                <a:ea typeface="微软雅黑"/>
                <a:cs typeface="微软雅黑"/>
                <a:sym typeface="微软雅黑"/>
              </a:defRPr>
            </a:pPr>
            <a:r>
              <a:t>PART 05</a:t>
            </a:r>
          </a:p>
          <a:p>
            <a:pPr algn="ctr">
              <a:spcBef>
                <a:spcPts val="500"/>
              </a:spcBef>
              <a:defRPr sz="2000" b="1">
                <a:solidFill>
                  <a:srgbClr val="46CEAE"/>
                </a:solidFill>
                <a:latin typeface="微软雅黑"/>
                <a:ea typeface="微软雅黑"/>
                <a:cs typeface="微软雅黑"/>
                <a:sym typeface="微软雅黑"/>
              </a:defRPr>
            </a:pPr>
            <a:r>
              <a:t>论文总结</a:t>
            </a:r>
          </a:p>
          <a:p>
            <a:pPr algn="ctr">
              <a:defRPr sz="1400">
                <a:solidFill>
                  <a:srgbClr val="46CEAE"/>
                </a:solidFill>
                <a:latin typeface="Arial" panose="020B0604020202090204"/>
                <a:ea typeface="Arial" panose="020B0604020202090204"/>
                <a:cs typeface="Arial" panose="020B0604020202090204"/>
                <a:sym typeface="Arial" panose="020B0604020202090204"/>
              </a:defRPr>
            </a:pPr>
            <a:r>
              <a:t>The Summary</a:t>
            </a:r>
          </a:p>
        </p:txBody>
      </p:sp>
    </p:spTree>
  </p:cSld>
  <p:clrMapOvr>
    <a:masterClrMapping/>
  </p:clrMapOvr>
  <mc:AlternateContent xmlns:mc="http://schemas.openxmlformats.org/markup-compatibility/2006">
    <mc:Choice xmlns:p14="http://schemas.microsoft.com/office/powerpoint/2010/main" Requires="p14">
      <p:transition spd="slow" p14:dur="1200" advClick="0" advTm="3000">
        <p:push dir="u"/>
      </p:transition>
    </mc:Choice>
    <mc:Fallback>
      <p:transition spd="slow" advClick="0" advTm="3000">
        <p:push dir="u"/>
      </p:transition>
    </mc:Fallback>
  </mc:AlternateContent>
  <p:timing>
    <p:tnLst>
      <p:par>
        <p:cTn id="1" dur="indefinite" restart="never" fill="hold"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1" name="文本框 9"/>
          <p:cNvSpPr txBox="1"/>
          <p:nvPr/>
        </p:nvSpPr>
        <p:spPr>
          <a:xfrm>
            <a:off x="971013" y="162807"/>
            <a:ext cx="1803630" cy="345440"/>
          </a:xfrm>
          <a:prstGeom prst="rect">
            <a:avLst/>
          </a:prstGeom>
          <a:ln w="12700">
            <a:miter lim="400000"/>
          </a:ln>
        </p:spPr>
        <p:txBody>
          <a:bodyPr lIns="34290" tIns="34290" rIns="34290" bIns="34290">
            <a:spAutoFit/>
          </a:bodyPr>
          <a:lstStyle/>
          <a:p>
            <a:pPr lvl="1" indent="0">
              <a:defRPr>
                <a:solidFill>
                  <a:srgbClr val="595959"/>
                </a:solidFill>
                <a:latin typeface="微软雅黑"/>
                <a:ea typeface="微软雅黑"/>
                <a:cs typeface="微软雅黑"/>
                <a:sym typeface="微软雅黑"/>
              </a:defRPr>
            </a:pPr>
            <a:r>
              <a:rPr>
                <a:sym typeface="+mn-ea"/>
              </a:rPr>
              <a:t>模糊化</a:t>
            </a:r>
            <a:endParaRPr>
              <a:sym typeface="+mn-ea"/>
            </a:endParaRPr>
          </a:p>
        </p:txBody>
      </p:sp>
      <p:sp>
        <p:nvSpPr>
          <p:cNvPr id="872" name="直接连接符 55"/>
          <p:cNvSpPr/>
          <p:nvPr/>
        </p:nvSpPr>
        <p:spPr>
          <a:xfrm>
            <a:off x="841002" y="505763"/>
            <a:ext cx="8571842" cy="1"/>
          </a:xfrm>
          <a:prstGeom prst="line">
            <a:avLst/>
          </a:prstGeom>
          <a:ln>
            <a:solidFill>
              <a:srgbClr val="808080"/>
            </a:solidFill>
            <a:prstDash val="dash"/>
          </a:ln>
        </p:spPr>
        <p:txBody>
          <a:bodyPr lIns="45719" rIns="45719"/>
          <a:lstStyle/>
          <a:p/>
        </p:txBody>
      </p:sp>
      <p:sp>
        <p:nvSpPr>
          <p:cNvPr id="873" name="TextBox 36"/>
          <p:cNvSpPr txBox="1"/>
          <p:nvPr/>
        </p:nvSpPr>
        <p:spPr>
          <a:xfrm>
            <a:off x="10655710" y="7812196"/>
            <a:ext cx="789941" cy="408941"/>
          </a:xfrm>
          <a:prstGeom prst="rect">
            <a:avLst/>
          </a:prstGeom>
          <a:ln w="12700">
            <a:miter lim="400000"/>
          </a:ln>
        </p:spPr>
        <p:txBody>
          <a:bodyPr wrap="none" lIns="45719" rIns="45719">
            <a:spAutoFit/>
          </a:bodyPr>
          <a:lstStyle>
            <a:lvl1pPr>
              <a:defRPr>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延时符</a:t>
            </a:r>
            <a:endParaRPr>
              <a:latin typeface="+mj-lt"/>
              <a:ea typeface="+mj-ea"/>
              <a:cs typeface="+mj-cs"/>
              <a:sym typeface="Helvetica"/>
            </a:endParaRPr>
          </a:p>
        </p:txBody>
      </p:sp>
      <p:sp>
        <p:nvSpPr>
          <p:cNvPr id="874" name="六边形 31"/>
          <p:cNvSpPr/>
          <p:nvPr/>
        </p:nvSpPr>
        <p:spPr>
          <a:xfrm>
            <a:off x="241895" y="125397"/>
            <a:ext cx="481346" cy="41495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25400">
            <a:solidFill>
              <a:srgbClr val="46CEAE"/>
            </a:solidFill>
          </a:ln>
        </p:spPr>
        <p:txBody>
          <a:bodyPr lIns="45719" rIns="45719" anchor="ctr"/>
          <a:lstStyle/>
          <a:p>
            <a:pPr algn="ctr">
              <a:defRPr>
                <a:solidFill>
                  <a:srgbClr val="FFFFFF"/>
                </a:solidFill>
              </a:defRPr>
            </a:pPr>
          </a:p>
        </p:txBody>
      </p:sp>
      <p:sp>
        <p:nvSpPr>
          <p:cNvPr id="875" name="矩形 37"/>
          <p:cNvSpPr/>
          <p:nvPr/>
        </p:nvSpPr>
        <p:spPr>
          <a:xfrm>
            <a:off x="9412843" y="188638"/>
            <a:ext cx="933217" cy="334418"/>
          </a:xfrm>
          <a:prstGeom prst="rect">
            <a:avLst/>
          </a:prstGeom>
          <a:solidFill>
            <a:srgbClr val="46CEAE"/>
          </a:solidFill>
          <a:ln w="12700">
            <a:miter lim="400000"/>
          </a:ln>
        </p:spPr>
        <p:txBody>
          <a:bodyPr lIns="45719" rIns="45719" anchor="ctr"/>
          <a:lstStyle/>
          <a:p>
            <a:pPr algn="ctr">
              <a:defRPr sz="1400">
                <a:solidFill>
                  <a:srgbClr val="FFFFFF"/>
                </a:solidFill>
              </a:defRPr>
            </a:pPr>
          </a:p>
        </p:txBody>
      </p:sp>
      <p:sp>
        <p:nvSpPr>
          <p:cNvPr id="876" name="矩形 38"/>
          <p:cNvSpPr/>
          <p:nvPr/>
        </p:nvSpPr>
        <p:spPr>
          <a:xfrm>
            <a:off x="10347503" y="187548"/>
            <a:ext cx="1582733" cy="334419"/>
          </a:xfrm>
          <a:prstGeom prst="rect">
            <a:avLst/>
          </a:prstGeom>
          <a:solidFill>
            <a:srgbClr val="46CEAE">
              <a:alpha val="60000"/>
            </a:srgbClr>
          </a:solidFill>
          <a:ln w="12700">
            <a:miter lim="400000"/>
          </a:ln>
        </p:spPr>
        <p:txBody>
          <a:bodyPr lIns="45719" rIns="45719" anchor="ctr"/>
          <a:lstStyle/>
          <a:p>
            <a:pPr algn="ctr">
              <a:defRPr sz="1600">
                <a:solidFill>
                  <a:srgbClr val="FFFFFF"/>
                </a:solidFill>
              </a:defRPr>
            </a:pPr>
          </a:p>
        </p:txBody>
      </p:sp>
      <p:sp>
        <p:nvSpPr>
          <p:cNvPr id="877" name="六边形 39"/>
          <p:cNvSpPr/>
          <p:nvPr/>
        </p:nvSpPr>
        <p:spPr>
          <a:xfrm>
            <a:off x="624979" y="392471"/>
            <a:ext cx="261791" cy="22568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12700">
            <a:solidFill>
              <a:srgbClr val="FFFFFF"/>
            </a:solidFill>
          </a:ln>
        </p:spPr>
        <p:txBody>
          <a:bodyPr lIns="45719" rIns="45719" anchor="ctr"/>
          <a:lstStyle/>
          <a:p>
            <a:pPr algn="ctr">
              <a:defRPr>
                <a:solidFill>
                  <a:srgbClr val="FFFFFF"/>
                </a:solidFill>
              </a:defRPr>
            </a:pPr>
          </a:p>
        </p:txBody>
      </p:sp>
      <p:sp>
        <p:nvSpPr>
          <p:cNvPr id="878" name="文本框 9"/>
          <p:cNvSpPr txBox="1"/>
          <p:nvPr/>
        </p:nvSpPr>
        <p:spPr>
          <a:xfrm>
            <a:off x="9447133" y="221071"/>
            <a:ext cx="864637" cy="322581"/>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t>第三章</a:t>
            </a:r>
          </a:p>
        </p:txBody>
      </p:sp>
      <p:sp>
        <p:nvSpPr>
          <p:cNvPr id="879" name="文本框 9"/>
          <p:cNvSpPr txBox="1"/>
          <p:nvPr/>
        </p:nvSpPr>
        <p:spPr>
          <a:xfrm>
            <a:off x="10372920" y="213500"/>
            <a:ext cx="1515597" cy="283845"/>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rPr lang="zh-CN">
                <a:sym typeface="+mn-ea"/>
              </a:rPr>
              <a:t>创新点</a:t>
            </a:r>
            <a:endParaRPr lang="zh-CN">
              <a:sym typeface="+mn-ea"/>
            </a:endParaRPr>
          </a:p>
        </p:txBody>
      </p:sp>
      <p:grpSp>
        <p:nvGrpSpPr>
          <p:cNvPr id="883" name="组合 42"/>
          <p:cNvGrpSpPr/>
          <p:nvPr/>
        </p:nvGrpSpPr>
        <p:grpSpPr>
          <a:xfrm>
            <a:off x="330915" y="199584"/>
            <a:ext cx="308582" cy="266579"/>
            <a:chOff x="0" y="0"/>
            <a:chExt cx="308580" cy="266578"/>
          </a:xfrm>
        </p:grpSpPr>
        <p:sp>
          <p:nvSpPr>
            <p:cNvPr id="880" name="Freeform 301"/>
            <p:cNvSpPr/>
            <p:nvPr/>
          </p:nvSpPr>
          <p:spPr>
            <a:xfrm>
              <a:off x="102074" y="60072"/>
              <a:ext cx="206507" cy="206507"/>
            </a:xfrm>
            <a:custGeom>
              <a:avLst/>
              <a:gdLst/>
              <a:ahLst/>
              <a:cxnLst>
                <a:cxn ang="0">
                  <a:pos x="wd2" y="hd2"/>
                </a:cxn>
                <a:cxn ang="5400000">
                  <a:pos x="wd2" y="hd2"/>
                </a:cxn>
                <a:cxn ang="10800000">
                  <a:pos x="wd2" y="hd2"/>
                </a:cxn>
                <a:cxn ang="16200000">
                  <a:pos x="wd2" y="hd2"/>
                </a:cxn>
              </a:cxnLst>
              <a:rect l="0" t="0" r="r" b="b"/>
              <a:pathLst>
                <a:path w="21374" h="21374" extrusionOk="0">
                  <a:moveTo>
                    <a:pt x="2234" y="4988"/>
                  </a:moveTo>
                  <a:cubicBezTo>
                    <a:pt x="2979" y="5360"/>
                    <a:pt x="2607" y="6477"/>
                    <a:pt x="2607" y="6850"/>
                  </a:cubicBezTo>
                  <a:cubicBezTo>
                    <a:pt x="2607" y="7222"/>
                    <a:pt x="1862" y="7222"/>
                    <a:pt x="1490" y="7222"/>
                  </a:cubicBezTo>
                  <a:cubicBezTo>
                    <a:pt x="745" y="7222"/>
                    <a:pt x="0" y="7595"/>
                    <a:pt x="0" y="8340"/>
                  </a:cubicBezTo>
                  <a:cubicBezTo>
                    <a:pt x="0" y="9084"/>
                    <a:pt x="0" y="9829"/>
                    <a:pt x="745" y="9829"/>
                  </a:cubicBezTo>
                  <a:cubicBezTo>
                    <a:pt x="1117" y="10202"/>
                    <a:pt x="1862" y="10946"/>
                    <a:pt x="1862" y="11319"/>
                  </a:cubicBezTo>
                  <a:cubicBezTo>
                    <a:pt x="1862" y="11691"/>
                    <a:pt x="1490" y="12064"/>
                    <a:pt x="745" y="12436"/>
                  </a:cubicBezTo>
                  <a:cubicBezTo>
                    <a:pt x="372" y="12436"/>
                    <a:pt x="0" y="13181"/>
                    <a:pt x="372" y="13926"/>
                  </a:cubicBezTo>
                  <a:cubicBezTo>
                    <a:pt x="372" y="14671"/>
                    <a:pt x="1117" y="15415"/>
                    <a:pt x="1862" y="15043"/>
                  </a:cubicBezTo>
                  <a:cubicBezTo>
                    <a:pt x="2234" y="15043"/>
                    <a:pt x="2979" y="15043"/>
                    <a:pt x="2979" y="15415"/>
                  </a:cubicBezTo>
                  <a:cubicBezTo>
                    <a:pt x="3352" y="15415"/>
                    <a:pt x="3352" y="16533"/>
                    <a:pt x="2979" y="16905"/>
                  </a:cubicBezTo>
                  <a:cubicBezTo>
                    <a:pt x="2607" y="17277"/>
                    <a:pt x="2607" y="18395"/>
                    <a:pt x="3352" y="18767"/>
                  </a:cubicBezTo>
                  <a:cubicBezTo>
                    <a:pt x="4097" y="19140"/>
                    <a:pt x="4841" y="19512"/>
                    <a:pt x="5214" y="18767"/>
                  </a:cubicBezTo>
                  <a:cubicBezTo>
                    <a:pt x="5586" y="18395"/>
                    <a:pt x="6703" y="18767"/>
                    <a:pt x="6703" y="18767"/>
                  </a:cubicBezTo>
                  <a:cubicBezTo>
                    <a:pt x="7076" y="18767"/>
                    <a:pt x="7448" y="19512"/>
                    <a:pt x="7076" y="19884"/>
                  </a:cubicBezTo>
                  <a:cubicBezTo>
                    <a:pt x="7076" y="20629"/>
                    <a:pt x="7448" y="21002"/>
                    <a:pt x="8193" y="21374"/>
                  </a:cubicBezTo>
                  <a:cubicBezTo>
                    <a:pt x="9310" y="21374"/>
                    <a:pt x="9683" y="21002"/>
                    <a:pt x="10055" y="20629"/>
                  </a:cubicBezTo>
                  <a:cubicBezTo>
                    <a:pt x="10055" y="19884"/>
                    <a:pt x="11172" y="19512"/>
                    <a:pt x="11545" y="19512"/>
                  </a:cubicBezTo>
                  <a:cubicBezTo>
                    <a:pt x="11545" y="19512"/>
                    <a:pt x="12290" y="19884"/>
                    <a:pt x="12290" y="20629"/>
                  </a:cubicBezTo>
                  <a:cubicBezTo>
                    <a:pt x="12662" y="21002"/>
                    <a:pt x="13407" y="21374"/>
                    <a:pt x="14152" y="21002"/>
                  </a:cubicBezTo>
                  <a:cubicBezTo>
                    <a:pt x="14897" y="21002"/>
                    <a:pt x="15269" y="20257"/>
                    <a:pt x="14897" y="19512"/>
                  </a:cubicBezTo>
                  <a:cubicBezTo>
                    <a:pt x="14897" y="19140"/>
                    <a:pt x="15641" y="18022"/>
                    <a:pt x="15641" y="18022"/>
                  </a:cubicBezTo>
                  <a:cubicBezTo>
                    <a:pt x="16014" y="17650"/>
                    <a:pt x="16386" y="18022"/>
                    <a:pt x="17131" y="18395"/>
                  </a:cubicBezTo>
                  <a:cubicBezTo>
                    <a:pt x="17503" y="18767"/>
                    <a:pt x="18248" y="18767"/>
                    <a:pt x="18621" y="18022"/>
                  </a:cubicBezTo>
                  <a:cubicBezTo>
                    <a:pt x="19366" y="17277"/>
                    <a:pt x="19366" y="16533"/>
                    <a:pt x="18993" y="16160"/>
                  </a:cubicBezTo>
                  <a:cubicBezTo>
                    <a:pt x="18621" y="15788"/>
                    <a:pt x="18621" y="14671"/>
                    <a:pt x="18621" y="14671"/>
                  </a:cubicBezTo>
                  <a:cubicBezTo>
                    <a:pt x="18993" y="14298"/>
                    <a:pt x="19366" y="13926"/>
                    <a:pt x="20110" y="14298"/>
                  </a:cubicBezTo>
                  <a:cubicBezTo>
                    <a:pt x="20483" y="14298"/>
                    <a:pt x="21228" y="13926"/>
                    <a:pt x="21228" y="12808"/>
                  </a:cubicBezTo>
                  <a:cubicBezTo>
                    <a:pt x="21600" y="12064"/>
                    <a:pt x="21228" y="11319"/>
                    <a:pt x="20483" y="11319"/>
                  </a:cubicBezTo>
                  <a:cubicBezTo>
                    <a:pt x="20110" y="11319"/>
                    <a:pt x="19738" y="10202"/>
                    <a:pt x="19366" y="9829"/>
                  </a:cubicBezTo>
                  <a:cubicBezTo>
                    <a:pt x="19366" y="9457"/>
                    <a:pt x="20110" y="9084"/>
                    <a:pt x="20483" y="9084"/>
                  </a:cubicBezTo>
                  <a:cubicBezTo>
                    <a:pt x="20855" y="8712"/>
                    <a:pt x="21228" y="7967"/>
                    <a:pt x="20855" y="7222"/>
                  </a:cubicBezTo>
                  <a:cubicBezTo>
                    <a:pt x="20855" y="6477"/>
                    <a:pt x="20110" y="6105"/>
                    <a:pt x="19738" y="6477"/>
                  </a:cubicBezTo>
                  <a:cubicBezTo>
                    <a:pt x="18993" y="6477"/>
                    <a:pt x="18248" y="5733"/>
                    <a:pt x="17876" y="5733"/>
                  </a:cubicBezTo>
                  <a:cubicBezTo>
                    <a:pt x="17876" y="5360"/>
                    <a:pt x="17876" y="4615"/>
                    <a:pt x="18248" y="4243"/>
                  </a:cubicBezTo>
                  <a:cubicBezTo>
                    <a:pt x="18621" y="3871"/>
                    <a:pt x="18621" y="3126"/>
                    <a:pt x="17876" y="2753"/>
                  </a:cubicBezTo>
                  <a:cubicBezTo>
                    <a:pt x="17503" y="2008"/>
                    <a:pt x="16759" y="2008"/>
                    <a:pt x="16386" y="2381"/>
                  </a:cubicBezTo>
                  <a:cubicBezTo>
                    <a:pt x="15641" y="2753"/>
                    <a:pt x="14897" y="2753"/>
                    <a:pt x="14524" y="2753"/>
                  </a:cubicBezTo>
                  <a:cubicBezTo>
                    <a:pt x="14152" y="2381"/>
                    <a:pt x="14152" y="2008"/>
                    <a:pt x="14152" y="1264"/>
                  </a:cubicBezTo>
                  <a:cubicBezTo>
                    <a:pt x="14152" y="891"/>
                    <a:pt x="13779" y="146"/>
                    <a:pt x="13034" y="146"/>
                  </a:cubicBezTo>
                  <a:cubicBezTo>
                    <a:pt x="12290" y="-226"/>
                    <a:pt x="11545" y="146"/>
                    <a:pt x="11172" y="891"/>
                  </a:cubicBezTo>
                  <a:cubicBezTo>
                    <a:pt x="11172" y="1264"/>
                    <a:pt x="10428" y="1636"/>
                    <a:pt x="10055" y="1636"/>
                  </a:cubicBezTo>
                  <a:cubicBezTo>
                    <a:pt x="9683" y="2008"/>
                    <a:pt x="9310" y="1264"/>
                    <a:pt x="8938" y="891"/>
                  </a:cubicBezTo>
                  <a:cubicBezTo>
                    <a:pt x="8938" y="146"/>
                    <a:pt x="8193" y="146"/>
                    <a:pt x="7448" y="146"/>
                  </a:cubicBezTo>
                  <a:cubicBezTo>
                    <a:pt x="6703" y="519"/>
                    <a:pt x="5959" y="1264"/>
                    <a:pt x="6331" y="1636"/>
                  </a:cubicBezTo>
                  <a:cubicBezTo>
                    <a:pt x="6331" y="2381"/>
                    <a:pt x="5959" y="3126"/>
                    <a:pt x="5586" y="3498"/>
                  </a:cubicBezTo>
                  <a:cubicBezTo>
                    <a:pt x="5214" y="3498"/>
                    <a:pt x="4841" y="3498"/>
                    <a:pt x="4469" y="3126"/>
                  </a:cubicBezTo>
                  <a:cubicBezTo>
                    <a:pt x="3724" y="2753"/>
                    <a:pt x="2979" y="2753"/>
                    <a:pt x="2607" y="3498"/>
                  </a:cubicBezTo>
                  <a:cubicBezTo>
                    <a:pt x="2234" y="3871"/>
                    <a:pt x="1862" y="4615"/>
                    <a:pt x="2234" y="4988"/>
                  </a:cubicBezTo>
                  <a:close/>
                  <a:moveTo>
                    <a:pt x="8566" y="4615"/>
                  </a:moveTo>
                  <a:cubicBezTo>
                    <a:pt x="11917" y="3498"/>
                    <a:pt x="15641" y="5360"/>
                    <a:pt x="16759" y="8712"/>
                  </a:cubicBezTo>
                  <a:cubicBezTo>
                    <a:pt x="17503" y="12064"/>
                    <a:pt x="16014" y="15415"/>
                    <a:pt x="12662" y="16533"/>
                  </a:cubicBezTo>
                  <a:cubicBezTo>
                    <a:pt x="9310" y="17650"/>
                    <a:pt x="5586" y="15788"/>
                    <a:pt x="4841" y="12436"/>
                  </a:cubicBezTo>
                  <a:cubicBezTo>
                    <a:pt x="3724" y="9457"/>
                    <a:pt x="5586" y="5733"/>
                    <a:pt x="8566" y="4615"/>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sp>
          <p:nvSpPr>
            <p:cNvPr id="881" name="Freeform 302"/>
            <p:cNvSpPr/>
            <p:nvPr/>
          </p:nvSpPr>
          <p:spPr>
            <a:xfrm>
              <a:off x="17" y="0"/>
              <a:ext cx="134052" cy="134051"/>
            </a:xfrm>
            <a:custGeom>
              <a:avLst/>
              <a:gdLst/>
              <a:ahLst/>
              <a:cxnLst>
                <a:cxn ang="0">
                  <a:pos x="wd2" y="hd2"/>
                </a:cxn>
                <a:cxn ang="5400000">
                  <a:pos x="wd2" y="hd2"/>
                </a:cxn>
                <a:cxn ang="10800000">
                  <a:pos x="wd2" y="hd2"/>
                </a:cxn>
                <a:cxn ang="16200000">
                  <a:pos x="wd2" y="hd2"/>
                </a:cxn>
              </a:cxnLst>
              <a:rect l="0" t="0" r="r" b="b"/>
              <a:pathLst>
                <a:path w="21600" h="21600" extrusionOk="0">
                  <a:moveTo>
                    <a:pt x="2335" y="5254"/>
                  </a:moveTo>
                  <a:cubicBezTo>
                    <a:pt x="2919" y="5254"/>
                    <a:pt x="2919" y="6422"/>
                    <a:pt x="2919" y="7005"/>
                  </a:cubicBezTo>
                  <a:cubicBezTo>
                    <a:pt x="2335" y="7005"/>
                    <a:pt x="1751" y="7005"/>
                    <a:pt x="1168" y="7005"/>
                  </a:cubicBezTo>
                  <a:cubicBezTo>
                    <a:pt x="584" y="7005"/>
                    <a:pt x="0" y="7589"/>
                    <a:pt x="0" y="8173"/>
                  </a:cubicBezTo>
                  <a:cubicBezTo>
                    <a:pt x="0" y="9341"/>
                    <a:pt x="0" y="9924"/>
                    <a:pt x="584" y="9924"/>
                  </a:cubicBezTo>
                  <a:cubicBezTo>
                    <a:pt x="1168" y="9924"/>
                    <a:pt x="1751" y="11092"/>
                    <a:pt x="1751" y="11676"/>
                  </a:cubicBezTo>
                  <a:cubicBezTo>
                    <a:pt x="1751" y="11676"/>
                    <a:pt x="1168" y="12259"/>
                    <a:pt x="1168" y="12259"/>
                  </a:cubicBezTo>
                  <a:cubicBezTo>
                    <a:pt x="584" y="12259"/>
                    <a:pt x="0" y="13427"/>
                    <a:pt x="584" y="14011"/>
                  </a:cubicBezTo>
                  <a:cubicBezTo>
                    <a:pt x="584" y="14595"/>
                    <a:pt x="1168" y="15178"/>
                    <a:pt x="1751" y="15178"/>
                  </a:cubicBezTo>
                  <a:cubicBezTo>
                    <a:pt x="2335" y="15178"/>
                    <a:pt x="2919" y="15178"/>
                    <a:pt x="2919" y="15178"/>
                  </a:cubicBezTo>
                  <a:cubicBezTo>
                    <a:pt x="3503" y="15762"/>
                    <a:pt x="3503" y="16346"/>
                    <a:pt x="2919" y="16930"/>
                  </a:cubicBezTo>
                  <a:cubicBezTo>
                    <a:pt x="2919" y="17514"/>
                    <a:pt x="2919" y="18097"/>
                    <a:pt x="3503" y="18681"/>
                  </a:cubicBezTo>
                  <a:cubicBezTo>
                    <a:pt x="4086" y="19265"/>
                    <a:pt x="4670" y="19265"/>
                    <a:pt x="5254" y="19265"/>
                  </a:cubicBezTo>
                  <a:cubicBezTo>
                    <a:pt x="5838" y="18681"/>
                    <a:pt x="6422" y="18681"/>
                    <a:pt x="7005" y="18681"/>
                  </a:cubicBezTo>
                  <a:cubicBezTo>
                    <a:pt x="7005" y="18681"/>
                    <a:pt x="7589" y="19265"/>
                    <a:pt x="7005" y="19849"/>
                  </a:cubicBezTo>
                  <a:cubicBezTo>
                    <a:pt x="7005" y="20432"/>
                    <a:pt x="7589" y="21016"/>
                    <a:pt x="8757" y="21600"/>
                  </a:cubicBezTo>
                  <a:cubicBezTo>
                    <a:pt x="9341" y="21600"/>
                    <a:pt x="9924" y="21016"/>
                    <a:pt x="9924" y="20432"/>
                  </a:cubicBezTo>
                  <a:cubicBezTo>
                    <a:pt x="10508" y="19849"/>
                    <a:pt x="11092" y="19849"/>
                    <a:pt x="11676" y="19849"/>
                  </a:cubicBezTo>
                  <a:cubicBezTo>
                    <a:pt x="11676" y="19849"/>
                    <a:pt x="12259" y="19849"/>
                    <a:pt x="12259" y="20432"/>
                  </a:cubicBezTo>
                  <a:cubicBezTo>
                    <a:pt x="12843" y="21016"/>
                    <a:pt x="13427" y="21600"/>
                    <a:pt x="14011" y="21016"/>
                  </a:cubicBezTo>
                  <a:cubicBezTo>
                    <a:pt x="15178" y="21016"/>
                    <a:pt x="15178" y="20432"/>
                    <a:pt x="15178" y="19849"/>
                  </a:cubicBezTo>
                  <a:cubicBezTo>
                    <a:pt x="15178" y="19265"/>
                    <a:pt x="15762" y="18097"/>
                    <a:pt x="15762" y="18097"/>
                  </a:cubicBezTo>
                  <a:cubicBezTo>
                    <a:pt x="16346" y="18097"/>
                    <a:pt x="16930" y="18097"/>
                    <a:pt x="16930" y="18681"/>
                  </a:cubicBezTo>
                  <a:cubicBezTo>
                    <a:pt x="17514" y="18681"/>
                    <a:pt x="18681" y="18681"/>
                    <a:pt x="18681" y="18097"/>
                  </a:cubicBezTo>
                  <a:cubicBezTo>
                    <a:pt x="19265" y="17514"/>
                    <a:pt x="19849" y="16346"/>
                    <a:pt x="19265" y="16346"/>
                  </a:cubicBezTo>
                  <a:cubicBezTo>
                    <a:pt x="18681" y="15762"/>
                    <a:pt x="18681" y="14595"/>
                    <a:pt x="18681" y="14595"/>
                  </a:cubicBezTo>
                  <a:cubicBezTo>
                    <a:pt x="19265" y="14011"/>
                    <a:pt x="19849" y="14011"/>
                    <a:pt x="20432" y="14011"/>
                  </a:cubicBezTo>
                  <a:cubicBezTo>
                    <a:pt x="21016" y="14011"/>
                    <a:pt x="21600" y="14011"/>
                    <a:pt x="21600" y="12843"/>
                  </a:cubicBezTo>
                  <a:cubicBezTo>
                    <a:pt x="21600" y="12259"/>
                    <a:pt x="21600" y="11676"/>
                    <a:pt x="21016" y="11092"/>
                  </a:cubicBezTo>
                  <a:cubicBezTo>
                    <a:pt x="20432" y="11092"/>
                    <a:pt x="19849" y="10508"/>
                    <a:pt x="19849" y="9924"/>
                  </a:cubicBezTo>
                  <a:cubicBezTo>
                    <a:pt x="19849" y="9341"/>
                    <a:pt x="20432" y="9341"/>
                    <a:pt x="20432" y="8757"/>
                  </a:cubicBezTo>
                  <a:cubicBezTo>
                    <a:pt x="21016" y="8757"/>
                    <a:pt x="21600" y="8173"/>
                    <a:pt x="21016" y="7005"/>
                  </a:cubicBezTo>
                  <a:cubicBezTo>
                    <a:pt x="21016" y="6422"/>
                    <a:pt x="20432" y="5838"/>
                    <a:pt x="19849" y="6422"/>
                  </a:cubicBezTo>
                  <a:cubicBezTo>
                    <a:pt x="19265" y="6422"/>
                    <a:pt x="18097" y="5838"/>
                    <a:pt x="18097" y="5254"/>
                  </a:cubicBezTo>
                  <a:cubicBezTo>
                    <a:pt x="18097" y="5254"/>
                    <a:pt x="18097" y="4670"/>
                    <a:pt x="18681" y="4086"/>
                  </a:cubicBezTo>
                  <a:cubicBezTo>
                    <a:pt x="18681" y="4086"/>
                    <a:pt x="18681" y="2919"/>
                    <a:pt x="18097" y="2335"/>
                  </a:cubicBezTo>
                  <a:cubicBezTo>
                    <a:pt x="17514" y="1751"/>
                    <a:pt x="16930" y="1751"/>
                    <a:pt x="16346" y="2335"/>
                  </a:cubicBezTo>
                  <a:cubicBezTo>
                    <a:pt x="15762" y="2919"/>
                    <a:pt x="15178" y="2919"/>
                    <a:pt x="14595" y="2335"/>
                  </a:cubicBezTo>
                  <a:cubicBezTo>
                    <a:pt x="14595" y="2335"/>
                    <a:pt x="14011" y="1751"/>
                    <a:pt x="14595" y="1168"/>
                  </a:cubicBezTo>
                  <a:cubicBezTo>
                    <a:pt x="14595" y="584"/>
                    <a:pt x="14011" y="0"/>
                    <a:pt x="12843" y="0"/>
                  </a:cubicBezTo>
                  <a:cubicBezTo>
                    <a:pt x="12259" y="0"/>
                    <a:pt x="11676" y="0"/>
                    <a:pt x="11676" y="584"/>
                  </a:cubicBezTo>
                  <a:cubicBezTo>
                    <a:pt x="11092" y="1168"/>
                    <a:pt x="10508" y="1751"/>
                    <a:pt x="9924" y="1751"/>
                  </a:cubicBezTo>
                  <a:cubicBezTo>
                    <a:pt x="9924" y="1751"/>
                    <a:pt x="9341" y="1168"/>
                    <a:pt x="9341" y="584"/>
                  </a:cubicBezTo>
                  <a:cubicBezTo>
                    <a:pt x="8757" y="0"/>
                    <a:pt x="8173" y="0"/>
                    <a:pt x="7589" y="0"/>
                  </a:cubicBezTo>
                  <a:cubicBezTo>
                    <a:pt x="6422" y="584"/>
                    <a:pt x="6422" y="1168"/>
                    <a:pt x="6422" y="1751"/>
                  </a:cubicBezTo>
                  <a:cubicBezTo>
                    <a:pt x="6422" y="2335"/>
                    <a:pt x="5838" y="2919"/>
                    <a:pt x="5838" y="3503"/>
                  </a:cubicBezTo>
                  <a:cubicBezTo>
                    <a:pt x="5254" y="3503"/>
                    <a:pt x="4670" y="3503"/>
                    <a:pt x="4670" y="2919"/>
                  </a:cubicBezTo>
                  <a:cubicBezTo>
                    <a:pt x="4086" y="2335"/>
                    <a:pt x="2919" y="2919"/>
                    <a:pt x="2919" y="3503"/>
                  </a:cubicBezTo>
                  <a:cubicBezTo>
                    <a:pt x="2335" y="4086"/>
                    <a:pt x="1751" y="4670"/>
                    <a:pt x="2335" y="5254"/>
                  </a:cubicBezTo>
                  <a:close/>
                  <a:moveTo>
                    <a:pt x="8757" y="4670"/>
                  </a:moveTo>
                  <a:cubicBezTo>
                    <a:pt x="12259" y="3503"/>
                    <a:pt x="15762" y="5254"/>
                    <a:pt x="16930" y="8757"/>
                  </a:cubicBezTo>
                  <a:cubicBezTo>
                    <a:pt x="18097" y="12259"/>
                    <a:pt x="15762" y="15762"/>
                    <a:pt x="12843" y="16930"/>
                  </a:cubicBezTo>
                  <a:cubicBezTo>
                    <a:pt x="9341" y="17514"/>
                    <a:pt x="5838" y="15762"/>
                    <a:pt x="4670" y="12843"/>
                  </a:cubicBezTo>
                  <a:cubicBezTo>
                    <a:pt x="3503" y="9341"/>
                    <a:pt x="5838" y="5838"/>
                    <a:pt x="8757" y="467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sp>
          <p:nvSpPr>
            <p:cNvPr id="882" name="Freeform 303"/>
            <p:cNvSpPr/>
            <p:nvPr/>
          </p:nvSpPr>
          <p:spPr>
            <a:xfrm>
              <a:off x="0" y="134052"/>
              <a:ext cx="105108" cy="100539"/>
            </a:xfrm>
            <a:custGeom>
              <a:avLst/>
              <a:gdLst/>
              <a:ahLst/>
              <a:cxnLst>
                <a:cxn ang="0">
                  <a:pos x="wd2" y="hd2"/>
                </a:cxn>
                <a:cxn ang="5400000">
                  <a:pos x="wd2" y="hd2"/>
                </a:cxn>
                <a:cxn ang="10800000">
                  <a:pos x="wd2" y="hd2"/>
                </a:cxn>
                <a:cxn ang="16200000">
                  <a:pos x="wd2" y="hd2"/>
                </a:cxn>
              </a:cxnLst>
              <a:rect l="0" t="0" r="r" b="b"/>
              <a:pathLst>
                <a:path w="21600" h="21600" extrusionOk="0">
                  <a:moveTo>
                    <a:pt x="2234" y="5400"/>
                  </a:moveTo>
                  <a:cubicBezTo>
                    <a:pt x="2979" y="5400"/>
                    <a:pt x="2979" y="6943"/>
                    <a:pt x="2979" y="6943"/>
                  </a:cubicBezTo>
                  <a:cubicBezTo>
                    <a:pt x="2979" y="6943"/>
                    <a:pt x="2234" y="7714"/>
                    <a:pt x="1490" y="6943"/>
                  </a:cubicBezTo>
                  <a:cubicBezTo>
                    <a:pt x="745" y="6943"/>
                    <a:pt x="0" y="7714"/>
                    <a:pt x="0" y="8486"/>
                  </a:cubicBezTo>
                  <a:cubicBezTo>
                    <a:pt x="0" y="9257"/>
                    <a:pt x="0" y="10029"/>
                    <a:pt x="745" y="10029"/>
                  </a:cubicBezTo>
                  <a:cubicBezTo>
                    <a:pt x="1490" y="10029"/>
                    <a:pt x="2234" y="11571"/>
                    <a:pt x="2234" y="11571"/>
                  </a:cubicBezTo>
                  <a:cubicBezTo>
                    <a:pt x="2234" y="12343"/>
                    <a:pt x="1490" y="12343"/>
                    <a:pt x="745" y="12343"/>
                  </a:cubicBezTo>
                  <a:cubicBezTo>
                    <a:pt x="745" y="13114"/>
                    <a:pt x="0" y="13886"/>
                    <a:pt x="745" y="14657"/>
                  </a:cubicBezTo>
                  <a:cubicBezTo>
                    <a:pt x="745" y="15429"/>
                    <a:pt x="1490" y="15429"/>
                    <a:pt x="2234" y="15429"/>
                  </a:cubicBezTo>
                  <a:cubicBezTo>
                    <a:pt x="2234" y="15429"/>
                    <a:pt x="2979" y="15429"/>
                    <a:pt x="2979" y="15429"/>
                  </a:cubicBezTo>
                  <a:cubicBezTo>
                    <a:pt x="2979" y="16200"/>
                    <a:pt x="3724" y="16971"/>
                    <a:pt x="2979" y="17743"/>
                  </a:cubicBezTo>
                  <a:cubicBezTo>
                    <a:pt x="2979" y="17743"/>
                    <a:pt x="2979" y="18514"/>
                    <a:pt x="3724" y="19286"/>
                  </a:cubicBezTo>
                  <a:cubicBezTo>
                    <a:pt x="3724" y="20057"/>
                    <a:pt x="5214" y="20057"/>
                    <a:pt x="5214" y="19286"/>
                  </a:cubicBezTo>
                  <a:cubicBezTo>
                    <a:pt x="5959" y="19286"/>
                    <a:pt x="6703" y="19286"/>
                    <a:pt x="6703" y="19286"/>
                  </a:cubicBezTo>
                  <a:cubicBezTo>
                    <a:pt x="7448" y="19286"/>
                    <a:pt x="7448" y="20057"/>
                    <a:pt x="7448" y="20829"/>
                  </a:cubicBezTo>
                  <a:cubicBezTo>
                    <a:pt x="7448" y="20829"/>
                    <a:pt x="7448" y="21600"/>
                    <a:pt x="8193" y="21600"/>
                  </a:cubicBezTo>
                  <a:cubicBezTo>
                    <a:pt x="8938" y="21600"/>
                    <a:pt x="9683" y="21600"/>
                    <a:pt x="9683" y="20829"/>
                  </a:cubicBezTo>
                  <a:cubicBezTo>
                    <a:pt x="10428" y="20829"/>
                    <a:pt x="11172" y="20057"/>
                    <a:pt x="11172" y="20057"/>
                  </a:cubicBezTo>
                  <a:cubicBezTo>
                    <a:pt x="11917" y="20057"/>
                    <a:pt x="11917" y="20057"/>
                    <a:pt x="12662" y="20829"/>
                  </a:cubicBezTo>
                  <a:cubicBezTo>
                    <a:pt x="12662" y="21600"/>
                    <a:pt x="13407" y="21600"/>
                    <a:pt x="14152" y="21600"/>
                  </a:cubicBezTo>
                  <a:cubicBezTo>
                    <a:pt x="14897" y="21600"/>
                    <a:pt x="14897" y="20829"/>
                    <a:pt x="14897" y="20057"/>
                  </a:cubicBezTo>
                  <a:cubicBezTo>
                    <a:pt x="14897" y="19286"/>
                    <a:pt x="15641" y="18514"/>
                    <a:pt x="15641" y="18514"/>
                  </a:cubicBezTo>
                  <a:cubicBezTo>
                    <a:pt x="15641" y="18514"/>
                    <a:pt x="16386" y="18514"/>
                    <a:pt x="17131" y="18514"/>
                  </a:cubicBezTo>
                  <a:cubicBezTo>
                    <a:pt x="17131" y="19286"/>
                    <a:pt x="17876" y="19286"/>
                    <a:pt x="18621" y="18514"/>
                  </a:cubicBezTo>
                  <a:cubicBezTo>
                    <a:pt x="19366" y="17743"/>
                    <a:pt x="19366" y="16971"/>
                    <a:pt x="18621" y="16200"/>
                  </a:cubicBezTo>
                  <a:cubicBezTo>
                    <a:pt x="18621" y="16200"/>
                    <a:pt x="18621" y="15429"/>
                    <a:pt x="18621" y="14657"/>
                  </a:cubicBezTo>
                  <a:cubicBezTo>
                    <a:pt x="18621" y="14657"/>
                    <a:pt x="19366" y="14657"/>
                    <a:pt x="20110" y="14657"/>
                  </a:cubicBezTo>
                  <a:cubicBezTo>
                    <a:pt x="20855" y="14657"/>
                    <a:pt x="20855" y="13886"/>
                    <a:pt x="21600" y="13114"/>
                  </a:cubicBezTo>
                  <a:cubicBezTo>
                    <a:pt x="21600" y="12343"/>
                    <a:pt x="20855" y="11571"/>
                    <a:pt x="20855" y="11571"/>
                  </a:cubicBezTo>
                  <a:cubicBezTo>
                    <a:pt x="20110" y="11571"/>
                    <a:pt x="19366" y="10800"/>
                    <a:pt x="19366" y="10029"/>
                  </a:cubicBezTo>
                  <a:cubicBezTo>
                    <a:pt x="19366" y="10029"/>
                    <a:pt x="20110" y="9257"/>
                    <a:pt x="20110" y="9257"/>
                  </a:cubicBezTo>
                  <a:cubicBezTo>
                    <a:pt x="20855" y="9257"/>
                    <a:pt x="20855" y="8486"/>
                    <a:pt x="20855" y="7714"/>
                  </a:cubicBezTo>
                  <a:cubicBezTo>
                    <a:pt x="20855" y="6943"/>
                    <a:pt x="20110" y="6171"/>
                    <a:pt x="19366" y="6171"/>
                  </a:cubicBezTo>
                  <a:cubicBezTo>
                    <a:pt x="19366" y="6943"/>
                    <a:pt x="17876" y="6171"/>
                    <a:pt x="17876" y="5400"/>
                  </a:cubicBezTo>
                  <a:cubicBezTo>
                    <a:pt x="17876" y="5400"/>
                    <a:pt x="17876" y="4629"/>
                    <a:pt x="18621" y="4629"/>
                  </a:cubicBezTo>
                  <a:cubicBezTo>
                    <a:pt x="18621" y="3857"/>
                    <a:pt x="18621" y="3086"/>
                    <a:pt x="17876" y="2314"/>
                  </a:cubicBezTo>
                  <a:cubicBezTo>
                    <a:pt x="17131" y="2314"/>
                    <a:pt x="16386" y="2314"/>
                    <a:pt x="16386" y="2314"/>
                  </a:cubicBezTo>
                  <a:cubicBezTo>
                    <a:pt x="15641" y="3086"/>
                    <a:pt x="14897" y="3086"/>
                    <a:pt x="14152" y="2314"/>
                  </a:cubicBezTo>
                  <a:cubicBezTo>
                    <a:pt x="14152" y="2314"/>
                    <a:pt x="14152" y="1543"/>
                    <a:pt x="14152" y="1543"/>
                  </a:cubicBezTo>
                  <a:cubicBezTo>
                    <a:pt x="14152" y="771"/>
                    <a:pt x="13407" y="0"/>
                    <a:pt x="12662" y="0"/>
                  </a:cubicBezTo>
                  <a:cubicBezTo>
                    <a:pt x="11917" y="0"/>
                    <a:pt x="11172" y="0"/>
                    <a:pt x="11172" y="771"/>
                  </a:cubicBezTo>
                  <a:cubicBezTo>
                    <a:pt x="11172" y="1543"/>
                    <a:pt x="10428" y="1543"/>
                    <a:pt x="9683" y="1543"/>
                  </a:cubicBezTo>
                  <a:cubicBezTo>
                    <a:pt x="9683" y="1543"/>
                    <a:pt x="8938" y="1543"/>
                    <a:pt x="8938" y="771"/>
                  </a:cubicBezTo>
                  <a:cubicBezTo>
                    <a:pt x="8938" y="0"/>
                    <a:pt x="8193" y="0"/>
                    <a:pt x="7448" y="0"/>
                  </a:cubicBezTo>
                  <a:cubicBezTo>
                    <a:pt x="6703" y="771"/>
                    <a:pt x="5959" y="1543"/>
                    <a:pt x="6703" y="1543"/>
                  </a:cubicBezTo>
                  <a:cubicBezTo>
                    <a:pt x="6703" y="2314"/>
                    <a:pt x="5959" y="3086"/>
                    <a:pt x="5959" y="3086"/>
                  </a:cubicBezTo>
                  <a:cubicBezTo>
                    <a:pt x="5214" y="3857"/>
                    <a:pt x="5214" y="3086"/>
                    <a:pt x="4469" y="3086"/>
                  </a:cubicBezTo>
                  <a:cubicBezTo>
                    <a:pt x="3724" y="2314"/>
                    <a:pt x="2979" y="3086"/>
                    <a:pt x="2979" y="3086"/>
                  </a:cubicBezTo>
                  <a:cubicBezTo>
                    <a:pt x="2234" y="3857"/>
                    <a:pt x="2234" y="4629"/>
                    <a:pt x="2234" y="5400"/>
                  </a:cubicBezTo>
                  <a:close/>
                  <a:moveTo>
                    <a:pt x="8938" y="4629"/>
                  </a:moveTo>
                  <a:cubicBezTo>
                    <a:pt x="11917" y="3857"/>
                    <a:pt x="15641" y="5400"/>
                    <a:pt x="16386" y="9257"/>
                  </a:cubicBezTo>
                  <a:cubicBezTo>
                    <a:pt x="17876" y="12343"/>
                    <a:pt x="15641" y="16200"/>
                    <a:pt x="12662" y="16971"/>
                  </a:cubicBezTo>
                  <a:cubicBezTo>
                    <a:pt x="9683" y="17743"/>
                    <a:pt x="5959" y="16200"/>
                    <a:pt x="4469" y="13114"/>
                  </a:cubicBezTo>
                  <a:cubicBezTo>
                    <a:pt x="3724" y="9257"/>
                    <a:pt x="5214" y="6171"/>
                    <a:pt x="8938" y="4629"/>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grpSp>
      <p:sp>
        <p:nvSpPr>
          <p:cNvPr id="889" name="本文定义e、ec以及Kp、Ki、Kd三个参数的语言值模糊子集如式1，其中NB中译为负大，NM为负中，NS为负小，ZO为零，PS为正小，PM为正中，PB为正大。"/>
          <p:cNvSpPr txBox="1"/>
          <p:nvPr/>
        </p:nvSpPr>
        <p:spPr>
          <a:xfrm>
            <a:off x="740410" y="890905"/>
            <a:ext cx="11078845" cy="645160"/>
          </a:xfrm>
          <a:prstGeom prst="rect">
            <a:avLst/>
          </a:prstGeom>
          <a:ln w="12700">
            <a:miter lim="400000"/>
          </a:ln>
        </p:spPr>
        <p:txBody>
          <a:bodyPr wrap="square" lIns="45719" rIns="45719">
            <a:spAutoFit/>
          </a:bodyPr>
          <a:lstStyle/>
          <a:p>
            <a:r>
              <a:t>定义e、ec以及K</a:t>
            </a:r>
            <a:r>
              <a:rPr baseline="-6000"/>
              <a:t>p</a:t>
            </a:r>
            <a:r>
              <a:rPr>
                <a:latin typeface="+mj-lt"/>
                <a:ea typeface="+mj-ea"/>
                <a:cs typeface="+mj-cs"/>
                <a:sym typeface="Helvetica"/>
              </a:rPr>
              <a:t>、</a:t>
            </a:r>
            <a:r>
              <a:t>K</a:t>
            </a:r>
            <a:r>
              <a:rPr baseline="-6000"/>
              <a:t>i</a:t>
            </a:r>
            <a:r>
              <a:rPr>
                <a:latin typeface="+mj-lt"/>
                <a:ea typeface="+mj-ea"/>
                <a:cs typeface="+mj-cs"/>
                <a:sym typeface="Helvetica"/>
              </a:rPr>
              <a:t>、</a:t>
            </a:r>
            <a:r>
              <a:t>K</a:t>
            </a:r>
            <a:r>
              <a:rPr baseline="-6000"/>
              <a:t>d</a:t>
            </a:r>
            <a:r>
              <a:t>三个参数的语言值模糊子集如</a:t>
            </a:r>
            <a:r>
              <a:rPr lang="zh-CN"/>
              <a:t>下式</a:t>
            </a:r>
            <a:r>
              <a:t>，其中</a:t>
            </a:r>
            <a:r>
              <a:rPr>
                <a:latin typeface="Times" panose="00000500000000020000"/>
                <a:ea typeface="Times" panose="00000500000000020000"/>
                <a:cs typeface="Times" panose="00000500000000020000"/>
                <a:sym typeface="Times" panose="00000500000000020000"/>
              </a:rPr>
              <a:t>NB</a:t>
            </a:r>
            <a:r>
              <a:t>译为负大，</a:t>
            </a:r>
            <a:r>
              <a:rPr>
                <a:latin typeface="Times" panose="00000500000000020000"/>
                <a:ea typeface="Times" panose="00000500000000020000"/>
                <a:cs typeface="Times" panose="00000500000000020000"/>
                <a:sym typeface="Times" panose="00000500000000020000"/>
              </a:rPr>
              <a:t>NM</a:t>
            </a:r>
            <a:r>
              <a:t>为负中，</a:t>
            </a:r>
            <a:r>
              <a:rPr>
                <a:latin typeface="Times" panose="00000500000000020000"/>
                <a:ea typeface="Times" panose="00000500000000020000"/>
                <a:cs typeface="Times" panose="00000500000000020000"/>
                <a:sym typeface="Times" panose="00000500000000020000"/>
              </a:rPr>
              <a:t>NS</a:t>
            </a:r>
            <a:r>
              <a:t>为负小，</a:t>
            </a:r>
            <a:r>
              <a:rPr>
                <a:latin typeface="Times" panose="00000500000000020000"/>
                <a:ea typeface="Times" panose="00000500000000020000"/>
                <a:cs typeface="Times" panose="00000500000000020000"/>
                <a:sym typeface="Times" panose="00000500000000020000"/>
              </a:rPr>
              <a:t>ZO</a:t>
            </a:r>
            <a:r>
              <a:t>为零，</a:t>
            </a:r>
            <a:r>
              <a:rPr>
                <a:latin typeface="Times" panose="00000500000000020000"/>
                <a:ea typeface="Times" panose="00000500000000020000"/>
                <a:cs typeface="Times" panose="00000500000000020000"/>
                <a:sym typeface="Times" panose="00000500000000020000"/>
              </a:rPr>
              <a:t>PS</a:t>
            </a:r>
            <a:r>
              <a:t>为正小，</a:t>
            </a:r>
            <a:r>
              <a:rPr>
                <a:latin typeface="Times" panose="00000500000000020000"/>
                <a:ea typeface="Times" panose="00000500000000020000"/>
                <a:cs typeface="Times" panose="00000500000000020000"/>
                <a:sym typeface="Times" panose="00000500000000020000"/>
              </a:rPr>
              <a:t>PM</a:t>
            </a:r>
            <a:r>
              <a:t>为正中，</a:t>
            </a:r>
            <a:r>
              <a:rPr>
                <a:latin typeface="Times" panose="00000500000000020000"/>
                <a:ea typeface="Times" panose="00000500000000020000"/>
                <a:cs typeface="Times" panose="00000500000000020000"/>
                <a:sym typeface="Times" panose="00000500000000020000"/>
              </a:rPr>
              <a:t>PB</a:t>
            </a:r>
            <a:r>
              <a:t>为正大。</a:t>
            </a:r>
          </a:p>
        </p:txBody>
      </p:sp>
      <p:sp>
        <p:nvSpPr>
          <p:cNvPr id="890" name="定义e和ec的论域如式2，将变化范围分为七个阶段："/>
          <p:cNvSpPr txBox="1"/>
          <p:nvPr/>
        </p:nvSpPr>
        <p:spPr>
          <a:xfrm>
            <a:off x="740267" y="2021471"/>
            <a:ext cx="6548120" cy="368300"/>
          </a:xfrm>
          <a:prstGeom prst="rect">
            <a:avLst/>
          </a:prstGeom>
          <a:ln w="12700">
            <a:miter lim="400000"/>
          </a:ln>
        </p:spPr>
        <p:txBody>
          <a:bodyPr wrap="none" lIns="45719" rIns="45719">
            <a:spAutoFit/>
          </a:bodyPr>
          <a:lstStyle/>
          <a:p>
            <a:pPr algn="l"/>
            <a:r>
              <a:rPr lang="zh-CN">
                <a:latin typeface="Times" panose="00000500000000020000"/>
                <a:ea typeface="Times" panose="00000500000000020000"/>
                <a:cs typeface="Times" panose="00000500000000020000"/>
                <a:sym typeface="Times" panose="00000500000000020000"/>
              </a:rPr>
              <a:t>设计</a:t>
            </a:r>
            <a:r>
              <a:rPr>
                <a:latin typeface="Times" panose="00000500000000020000"/>
                <a:ea typeface="Times" panose="00000500000000020000"/>
                <a:cs typeface="Times" panose="00000500000000020000"/>
                <a:sym typeface="Times" panose="00000500000000020000"/>
              </a:rPr>
              <a:t>e</a:t>
            </a:r>
            <a:r>
              <a:t>和</a:t>
            </a:r>
            <a:r>
              <a:rPr>
                <a:latin typeface="Times" panose="00000500000000020000"/>
                <a:ea typeface="Times" panose="00000500000000020000"/>
                <a:cs typeface="Times" panose="00000500000000020000"/>
                <a:sym typeface="Times" panose="00000500000000020000"/>
              </a:rPr>
              <a:t>ec</a:t>
            </a:r>
            <a:r>
              <a:rPr lang="zh-CN">
                <a:latin typeface="Times" panose="00000500000000020000"/>
                <a:ea typeface="宋体" charset="0"/>
                <a:cs typeface="Times" panose="00000500000000020000"/>
                <a:sym typeface="Times" panose="00000500000000020000"/>
              </a:rPr>
              <a:t>、</a:t>
            </a:r>
            <a:r>
              <a:rPr>
                <a:sym typeface="+mn-ea"/>
              </a:rPr>
              <a:t>K</a:t>
            </a:r>
            <a:r>
              <a:rPr baseline="-6000">
                <a:sym typeface="+mn-ea"/>
              </a:rPr>
              <a:t>p</a:t>
            </a:r>
            <a:r>
              <a:rPr>
                <a:latin typeface="+mj-lt"/>
                <a:ea typeface="+mj-ea"/>
                <a:cs typeface="+mj-cs"/>
                <a:sym typeface="Helvetica"/>
              </a:rPr>
              <a:t>、</a:t>
            </a:r>
            <a:r>
              <a:rPr>
                <a:sym typeface="+mn-ea"/>
              </a:rPr>
              <a:t>K</a:t>
            </a:r>
            <a:r>
              <a:rPr baseline="-6000">
                <a:sym typeface="+mn-ea"/>
              </a:rPr>
              <a:t>i</a:t>
            </a:r>
            <a:r>
              <a:rPr>
                <a:latin typeface="+mj-lt"/>
                <a:ea typeface="+mj-ea"/>
                <a:cs typeface="+mj-cs"/>
                <a:sym typeface="Helvetica"/>
              </a:rPr>
              <a:t>、</a:t>
            </a:r>
            <a:r>
              <a:rPr>
                <a:sym typeface="+mn-ea"/>
              </a:rPr>
              <a:t>K</a:t>
            </a:r>
            <a:r>
              <a:rPr baseline="-6000">
                <a:sym typeface="+mn-ea"/>
              </a:rPr>
              <a:t>d</a:t>
            </a:r>
            <a:r>
              <a:t>的论域如</a:t>
            </a:r>
            <a:r>
              <a:rPr lang="zh-CN"/>
              <a:t>下</a:t>
            </a:r>
            <a:r>
              <a:t>，将变化范围分为七个阶段：</a:t>
            </a:r>
          </a:p>
        </p:txBody>
      </p:sp>
      <p:pic>
        <p:nvPicPr>
          <p:cNvPr id="895" name="图像" descr="图像"/>
          <p:cNvPicPr>
            <a:picLocks noChangeAspect="1"/>
          </p:cNvPicPr>
          <p:nvPr/>
        </p:nvPicPr>
        <p:blipFill>
          <a:blip r:embed="rId1"/>
          <a:srcRect l="827" r="2033" b="16209"/>
          <a:stretch>
            <a:fillRect/>
          </a:stretch>
        </p:blipFill>
        <p:spPr>
          <a:xfrm>
            <a:off x="3243580" y="4371340"/>
            <a:ext cx="5705475" cy="2345055"/>
          </a:xfrm>
          <a:custGeom>
            <a:avLst/>
            <a:gdLst/>
            <a:ahLst/>
            <a:cxnLst>
              <a:cxn ang="0">
                <a:pos x="wd2" y="hd2"/>
              </a:cxn>
              <a:cxn ang="5400000">
                <a:pos x="wd2" y="hd2"/>
              </a:cxn>
              <a:cxn ang="10800000">
                <a:pos x="wd2" y="hd2"/>
              </a:cxn>
              <a:cxn ang="16200000">
                <a:pos x="wd2" y="hd2"/>
              </a:cxn>
            </a:cxnLst>
            <a:rect l="0" t="0" r="r" b="b"/>
            <a:pathLst>
              <a:path w="21556" h="21600" extrusionOk="0">
                <a:moveTo>
                  <a:pt x="8559" y="0"/>
                </a:moveTo>
                <a:cubicBezTo>
                  <a:pt x="4597" y="23"/>
                  <a:pt x="1062" y="78"/>
                  <a:pt x="1023" y="191"/>
                </a:cubicBezTo>
                <a:cubicBezTo>
                  <a:pt x="932" y="457"/>
                  <a:pt x="934" y="21147"/>
                  <a:pt x="1025" y="21413"/>
                </a:cubicBezTo>
                <a:cubicBezTo>
                  <a:pt x="1076" y="21564"/>
                  <a:pt x="2896" y="21600"/>
                  <a:pt x="11286" y="21600"/>
                </a:cubicBezTo>
                <a:cubicBezTo>
                  <a:pt x="17753" y="21600"/>
                  <a:pt x="21498" y="21551"/>
                  <a:pt x="21519" y="21466"/>
                </a:cubicBezTo>
                <a:cubicBezTo>
                  <a:pt x="21586" y="21203"/>
                  <a:pt x="21552" y="385"/>
                  <a:pt x="21484" y="187"/>
                </a:cubicBezTo>
                <a:cubicBezTo>
                  <a:pt x="21447" y="76"/>
                  <a:pt x="18030" y="22"/>
                  <a:pt x="14173" y="0"/>
                </a:cubicBezTo>
                <a:lnTo>
                  <a:pt x="8559" y="0"/>
                </a:lnTo>
                <a:close/>
                <a:moveTo>
                  <a:pt x="652" y="3224"/>
                </a:moveTo>
                <a:cubicBezTo>
                  <a:pt x="632" y="3237"/>
                  <a:pt x="606" y="3272"/>
                  <a:pt x="574" y="3321"/>
                </a:cubicBezTo>
                <a:cubicBezTo>
                  <a:pt x="517" y="3409"/>
                  <a:pt x="517" y="3507"/>
                  <a:pt x="574" y="3806"/>
                </a:cubicBezTo>
                <a:cubicBezTo>
                  <a:pt x="672" y="4318"/>
                  <a:pt x="731" y="4274"/>
                  <a:pt x="731" y="3692"/>
                </a:cubicBezTo>
                <a:cubicBezTo>
                  <a:pt x="731" y="3319"/>
                  <a:pt x="714" y="3184"/>
                  <a:pt x="652" y="3224"/>
                </a:cubicBezTo>
                <a:close/>
                <a:moveTo>
                  <a:pt x="661" y="11693"/>
                </a:moveTo>
                <a:cubicBezTo>
                  <a:pt x="610" y="11636"/>
                  <a:pt x="540" y="11720"/>
                  <a:pt x="460" y="11954"/>
                </a:cubicBezTo>
                <a:lnTo>
                  <a:pt x="334" y="12332"/>
                </a:lnTo>
                <a:lnTo>
                  <a:pt x="297" y="12019"/>
                </a:lnTo>
                <a:cubicBezTo>
                  <a:pt x="255" y="11656"/>
                  <a:pt x="147" y="11612"/>
                  <a:pt x="43" y="11917"/>
                </a:cubicBezTo>
                <a:cubicBezTo>
                  <a:pt x="-11" y="12076"/>
                  <a:pt x="-14" y="12216"/>
                  <a:pt x="31" y="12459"/>
                </a:cubicBezTo>
                <a:cubicBezTo>
                  <a:pt x="86" y="12750"/>
                  <a:pt x="129" y="12783"/>
                  <a:pt x="427" y="12768"/>
                </a:cubicBezTo>
                <a:lnTo>
                  <a:pt x="759" y="12752"/>
                </a:lnTo>
                <a:lnTo>
                  <a:pt x="751" y="12279"/>
                </a:lnTo>
                <a:cubicBezTo>
                  <a:pt x="744" y="11950"/>
                  <a:pt x="712" y="11750"/>
                  <a:pt x="661" y="11693"/>
                </a:cubicBezTo>
                <a:close/>
                <a:moveTo>
                  <a:pt x="649" y="20232"/>
                </a:moveTo>
                <a:cubicBezTo>
                  <a:pt x="556" y="20243"/>
                  <a:pt x="445" y="20397"/>
                  <a:pt x="445" y="20566"/>
                </a:cubicBezTo>
                <a:cubicBezTo>
                  <a:pt x="445" y="20677"/>
                  <a:pt x="476" y="20890"/>
                  <a:pt x="516" y="21042"/>
                </a:cubicBezTo>
                <a:cubicBezTo>
                  <a:pt x="598" y="21364"/>
                  <a:pt x="626" y="21380"/>
                  <a:pt x="719" y="21152"/>
                </a:cubicBezTo>
                <a:cubicBezTo>
                  <a:pt x="803" y="20949"/>
                  <a:pt x="810" y="20393"/>
                  <a:pt x="731" y="20273"/>
                </a:cubicBezTo>
                <a:cubicBezTo>
                  <a:pt x="709" y="20240"/>
                  <a:pt x="680" y="20229"/>
                  <a:pt x="649" y="20232"/>
                </a:cubicBezTo>
                <a:close/>
              </a:path>
            </a:pathLst>
          </a:custGeom>
          <a:ln w="12700">
            <a:miter lim="400000"/>
            <a:headEnd/>
            <a:tailEnd/>
          </a:ln>
        </p:spPr>
      </p:pic>
      <mc:AlternateContent xmlns:mc="http://schemas.openxmlformats.org/markup-compatibility/2006">
        <mc:Choice xmlns:a14="http://schemas.microsoft.com/office/drawing/2010/main" Requires="a14">
          <p:sp>
            <p:nvSpPr>
              <p:cNvPr id="2" name="文本框 1"/>
              <p:cNvSpPr txBox="1"/>
              <p:nvPr/>
            </p:nvSpPr>
            <p:spPr>
              <a:xfrm>
                <a:off x="3943287" y="1650619"/>
                <a:ext cx="4672965" cy="3708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14:m>
                  <m:oMathPara xmlns:m="http://schemas.openxmlformats.org/officeDocument/2006/math">
                    <m:oMathParaPr>
                      <m:jc m:val="centerGroup"/>
                    </m:oMathParaPr>
                    <m:oMath xmlns:m="http://schemas.openxmlformats.org/officeDocument/2006/math">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𝑒</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𝑒𝑐</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sSub>
                        <m:sSubPr>
                          <m:ctrlP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ctrlPr>
                        </m:sSubPr>
                        <m:e>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𝐾</m:t>
                          </m:r>
                        </m:e>
                        <m:sub>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𝑝</m:t>
                          </m:r>
                        </m:sub>
                      </m:sSub>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sSub>
                        <m:sSubPr>
                          <m:ctrlP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ctrlPr>
                        </m:sSubPr>
                        <m:e>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𝐾</m:t>
                          </m:r>
                        </m:e>
                        <m:sub>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𝑖</m:t>
                          </m:r>
                        </m:sub>
                      </m:sSub>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sSub>
                        <m:sSubPr>
                          <m:ctrlP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ctrlPr>
                        </m:sSubPr>
                        <m:e>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𝐾</m:t>
                          </m:r>
                        </m:e>
                        <m:sub>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𝑑</m:t>
                          </m:r>
                        </m:sub>
                      </m:sSub>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d>
                        <m:dPr>
                          <m:begChr m:val="{"/>
                          <m:endChr m:val="}"/>
                          <m:ctrlP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ctrlPr>
                        </m:dPr>
                        <m:e>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𝑁𝐵</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𝑁𝑀</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𝑁𝑆</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𝑍𝑂</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𝑃𝑆</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𝑃𝑀</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𝑃𝐵</m:t>
                          </m:r>
                        </m:e>
                      </m:d>
                    </m:oMath>
                  </m:oMathPara>
                </a14:m>
                <a:endPar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endParaRPr>
              </a:p>
            </p:txBody>
          </p:sp>
        </mc:Choice>
        <mc:Fallback>
          <p:sp>
            <p:nvSpPr>
              <p:cNvPr id="2" name="文本框 1"/>
              <p:cNvSpPr txBox="1">
                <a:spLocks noRot="1" noChangeAspect="1" noMove="1" noResize="1" noEditPoints="1" noAdjustHandles="1" noChangeArrowheads="1" noChangeShapeType="1" noTextEdit="1"/>
              </p:cNvSpPr>
              <p:nvPr/>
            </p:nvSpPr>
            <p:spPr>
              <a:xfrm>
                <a:off x="3943287" y="1650619"/>
                <a:ext cx="4672965" cy="370840"/>
              </a:xfrm>
              <a:prstGeom prst="rect">
                <a:avLst/>
              </a:prstGeom>
              <a:blipFill rotWithShape="1">
                <a:blip r:embed="rId2"/>
                <a:stretch>
                  <a:fillRect l="-12" t="-68" r="-423" b="68"/>
                </a:stretch>
              </a:blipFill>
              <a:ln w="12700" cap="flat">
                <a:noFill/>
                <a:miter lim="400000"/>
              </a:ln>
            </p:spPr>
            <p:style>
              <a:lnRef idx="0">
                <a:srgbClr val="FFFFFF"/>
              </a:lnRef>
              <a:fillRef idx="0">
                <a:srgbClr val="FFFFFF"/>
              </a:fillRef>
              <a:effectRef idx="0">
                <a:srgbClr val="FFFFFF"/>
              </a:effectRef>
              <a:fontRef idx="none"/>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文本框 2"/>
              <p:cNvSpPr txBox="1"/>
              <p:nvPr/>
            </p:nvSpPr>
            <p:spPr>
              <a:xfrm>
                <a:off x="4706557" y="2540889"/>
                <a:ext cx="2778125" cy="62230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14:m>
                  <m:oMathPara xmlns:m="http://schemas.openxmlformats.org/officeDocument/2006/math">
                    <m:oMathParaPr>
                      <m:jc m:val="centerGroup"/>
                    </m:oMathParaPr>
                    <m:oMath xmlns:m="http://schemas.openxmlformats.org/officeDocument/2006/math">
                      <m:d>
                        <m:dPr>
                          <m:begChr m:val="{"/>
                          <m:endChr m:val=""/>
                          <m:ctrlP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ctrlPr>
                        </m:dPr>
                        <m:e>
                          <m:eqArr>
                            <m:eqArrPr>
                              <m:ctrlP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ctrlPr>
                            </m:eqArrPr>
                            <m:e>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𝑒</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3</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2</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1</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0</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1</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2</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3</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e>
                            <m:e>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𝑒𝑐</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3</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2</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1</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0</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1</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2</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3</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e>
                          </m:eqArr>
                        </m:e>
                      </m:d>
                    </m:oMath>
                  </m:oMathPara>
                </a14:m>
                <a:endParaRPr kumimoji="0" lang="zh-CN" altLang="en-US" sz="1800" b="0" i="0" u="none" strike="noStrike" cap="none" spc="0" normalizeH="0" baseline="0">
                  <a:ln>
                    <a:noFill/>
                  </a:ln>
                  <a:solidFill>
                    <a:srgbClr val="000000"/>
                  </a:solidFill>
                  <a:effectLst/>
                  <a:uFillTx/>
                  <a:latin typeface="+mn-lt"/>
                  <a:ea typeface="+mn-ea"/>
                  <a:cs typeface="+mn-cs"/>
                  <a:sym typeface="Calibri"/>
                </a:endParaRPr>
              </a:p>
            </p:txBody>
          </p:sp>
        </mc:Choice>
        <mc:Fallback>
          <p:sp>
            <p:nvSpPr>
              <p:cNvPr id="3" name="文本框 2"/>
              <p:cNvSpPr txBox="1">
                <a:spLocks noRot="1" noChangeAspect="1" noMove="1" noResize="1" noEditPoints="1" noAdjustHandles="1" noChangeArrowheads="1" noChangeShapeType="1" noTextEdit="1"/>
              </p:cNvSpPr>
              <p:nvPr/>
            </p:nvSpPr>
            <p:spPr>
              <a:xfrm>
                <a:off x="4706557" y="2540889"/>
                <a:ext cx="2778125" cy="622300"/>
              </a:xfrm>
              <a:prstGeom prst="rect">
                <a:avLst/>
              </a:prstGeom>
              <a:blipFill rotWithShape="1">
                <a:blip r:embed="rId3"/>
                <a:stretch>
                  <a:fillRect l="-21" t="-41" r="21" b="41"/>
                </a:stretch>
              </a:blipFill>
              <a:ln w="12700" cap="flat">
                <a:noFill/>
                <a:miter lim="400000"/>
              </a:ln>
            </p:spPr>
            <p:style>
              <a:lnRef idx="0">
                <a:srgbClr val="FFFFFF"/>
              </a:lnRef>
              <a:fillRef idx="0">
                <a:srgbClr val="FFFFFF"/>
              </a:fillRef>
              <a:effectRef idx="0">
                <a:srgbClr val="FFFFFF"/>
              </a:effectRef>
              <a:fontRef idx="none"/>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3992182" y="3272409"/>
                <a:ext cx="4208145" cy="9696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14:m>
                  <m:oMathPara xmlns:m="http://schemas.openxmlformats.org/officeDocument/2006/math">
                    <m:oMathParaPr>
                      <m:jc m:val="centerGroup"/>
                    </m:oMathParaPr>
                    <m:oMath xmlns:m="http://schemas.openxmlformats.org/officeDocument/2006/math">
                      <m:d>
                        <m:dPr>
                          <m:begChr m:val="{"/>
                          <m:endChr m:val=""/>
                          <m:ctrlP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ctrlPr>
                        </m:dPr>
                        <m:e>
                          <m:eqArr>
                            <m:eqArrPr>
                              <m:ctrlP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ctrlPr>
                            </m:eqArrPr>
                            <m:e>
                              <m:r>
                                <a:rPr kumimoji="0" lang="en-US" altLang="zh-CN" sz="180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sSub>
                                <m:sSubPr>
                                  <m:ctrlP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ctrlPr>
                                </m:sSubPr>
                                <m:e>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𝐾</m:t>
                                  </m:r>
                                </m:e>
                                <m:sub>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𝑝</m:t>
                                  </m:r>
                                </m:sub>
                              </m:sSub>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0</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3</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0</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2</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0</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1</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0</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0</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0</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1</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0</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2</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0</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3</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e>
                            <m:e>
                              <m:m>
                                <m:mPr>
                                  <m:mcs>
                                    <m:mc>
                                      <m:mcPr>
                                        <m:count m:val="1"/>
                                        <m:mcJc m:val="center"/>
                                      </m:mcPr>
                                    </m:mc>
                                  </m:mcs>
                                  <m:ctrlP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ctrlPr>
                                </m:mPr>
                                <m:mr>
                                  <m:e>
                                    <m:r>
                                      <a:rPr kumimoji="0" lang="en-US" altLang="zh-CN"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sSub>
                                      <m:sSubPr>
                                        <m:ctrlP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ctrlPr>
                                      </m:sSubPr>
                                      <m:e>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𝐾</m:t>
                                        </m:r>
                                      </m:e>
                                      <m:sub>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𝑖</m:t>
                                        </m:r>
                                      </m:sub>
                                    </m:sSub>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0</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6</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0</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4</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0</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2</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0</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0</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0</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2</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0</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4</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0</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6</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e>
                                </m:mr>
                                <m:mr>
                                  <m:e>
                                    <m:r>
                                      <a:rPr kumimoji="0" lang="en-US" altLang="zh-CN"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sSub>
                                      <m:sSubPr>
                                        <m:ctrlP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ctrlPr>
                                      </m:sSubPr>
                                      <m:e>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𝐾</m:t>
                                        </m:r>
                                      </m:e>
                                      <m:sub>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𝑑</m:t>
                                        </m:r>
                                      </m:sub>
                                    </m:sSub>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1</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5</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1</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0</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0</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5</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0</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0</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0</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5</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1</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0</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1</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5</m:t>
                                    </m:r>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e>
                                </m:mr>
                              </m:m>
                            </m:e>
                          </m:eqArr>
                        </m:e>
                      </m:d>
                    </m:oMath>
                  </m:oMathPara>
                </a14:m>
                <a:endParaRPr kumimoji="0" lang="zh-CN" altLang="en-US" sz="1800" b="0" i="0" u="none" strike="noStrike" cap="none" spc="0" normalizeH="0" baseline="0">
                  <a:ln>
                    <a:noFill/>
                  </a:ln>
                  <a:solidFill>
                    <a:srgbClr val="000000"/>
                  </a:solidFill>
                  <a:effectLst/>
                  <a:uFillTx/>
                  <a:latin typeface="+mn-lt"/>
                  <a:ea typeface="+mn-ea"/>
                  <a:cs typeface="+mn-cs"/>
                  <a:sym typeface="Calibri"/>
                </a:endParaRPr>
              </a:p>
            </p:txBody>
          </p:sp>
        </mc:Choice>
        <mc:Fallback>
          <p:sp>
            <p:nvSpPr>
              <p:cNvPr id="4" name="文本框 3"/>
              <p:cNvSpPr txBox="1">
                <a:spLocks noRot="1" noChangeAspect="1" noMove="1" noResize="1" noEditPoints="1" noAdjustHandles="1" noChangeArrowheads="1" noChangeShapeType="1" noTextEdit="1"/>
              </p:cNvSpPr>
              <p:nvPr/>
            </p:nvSpPr>
            <p:spPr>
              <a:xfrm>
                <a:off x="3992182" y="3272409"/>
                <a:ext cx="4208145" cy="969645"/>
              </a:xfrm>
              <a:prstGeom prst="rect">
                <a:avLst/>
              </a:prstGeom>
              <a:blipFill rotWithShape="1">
                <a:blip r:embed="rId4"/>
                <a:stretch>
                  <a:fillRect l="-14" t="-26" r="-122" b="26"/>
                </a:stretch>
              </a:blipFill>
              <a:ln w="12700" cap="flat">
                <a:noFill/>
                <a:miter lim="400000"/>
              </a:ln>
            </p:spPr>
            <p:style>
              <a:lnRef idx="0">
                <a:srgbClr val="FFFFFF"/>
              </a:lnRef>
              <a:fillRef idx="0">
                <a:srgbClr val="FFFFFF"/>
              </a:fillRef>
              <a:effectRef idx="0">
                <a:srgbClr val="FFFFFF"/>
              </a:effectRef>
              <a:fontRef idx="none"/>
            </p:style>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slow" p14:dur="1200" advClick="0" advTm="3000">
        <p14:flip dir="r"/>
      </p:transition>
    </mc:Choice>
    <mc:Fallback>
      <p:transition spd="slow" advClick="0" advTm="3000">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afterEffect">
                                  <p:stCondLst>
                                    <p:cond delay="0"/>
                                  </p:stCondLst>
                                  <p:iterate type="el">
                                    <p:tmAbs val="0"/>
                                  </p:iterate>
                                  <p:childTnLst>
                                    <p:set>
                                      <p:cBhvr>
                                        <p:cTn id="6" dur="indefinite" fill="hold"/>
                                        <p:tgtEl>
                                          <p:spTgt spid="873"/>
                                        </p:tgtEl>
                                        <p:attrNameLst>
                                          <p:attrName>style.visibility</p:attrName>
                                        </p:attrNameLst>
                                      </p:cBhvr>
                                      <p:to>
                                        <p:strVal val="visible"/>
                                      </p:to>
                                    </p:set>
                                    <p:animEffect transition="in" filter="dissolve">
                                      <p:cBhvr>
                                        <p:cTn id="7" dur="1250"/>
                                        <p:tgtEl>
                                          <p:spTgt spid="8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spid="873" grpId="1"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文本框 9"/>
          <p:cNvSpPr txBox="1"/>
          <p:nvPr/>
        </p:nvSpPr>
        <p:spPr>
          <a:xfrm>
            <a:off x="971013" y="162807"/>
            <a:ext cx="1803630" cy="345440"/>
          </a:xfrm>
          <a:prstGeom prst="rect">
            <a:avLst/>
          </a:prstGeom>
          <a:ln w="12700">
            <a:miter lim="400000"/>
          </a:ln>
        </p:spPr>
        <p:txBody>
          <a:bodyPr lIns="34290" tIns="34290" rIns="34290" bIns="34290">
            <a:spAutoFit/>
          </a:bodyPr>
          <a:lstStyle/>
          <a:p>
            <a:pPr lvl="1" indent="0">
              <a:defRPr>
                <a:solidFill>
                  <a:srgbClr val="595959"/>
                </a:solidFill>
                <a:latin typeface="微软雅黑"/>
                <a:ea typeface="微软雅黑"/>
                <a:cs typeface="微软雅黑"/>
                <a:sym typeface="微软雅黑"/>
              </a:defRPr>
            </a:pPr>
            <a:r>
              <a:rPr>
                <a:sym typeface="+mn-ea"/>
              </a:rPr>
              <a:t>制定模糊规则</a:t>
            </a:r>
            <a:endParaRPr>
              <a:sym typeface="+mn-ea"/>
            </a:endParaRPr>
          </a:p>
        </p:txBody>
      </p:sp>
      <p:sp>
        <p:nvSpPr>
          <p:cNvPr id="898" name="直接连接符 55"/>
          <p:cNvSpPr/>
          <p:nvPr/>
        </p:nvSpPr>
        <p:spPr>
          <a:xfrm>
            <a:off x="841002" y="505763"/>
            <a:ext cx="8571842" cy="1"/>
          </a:xfrm>
          <a:prstGeom prst="line">
            <a:avLst/>
          </a:prstGeom>
          <a:ln>
            <a:solidFill>
              <a:srgbClr val="808080"/>
            </a:solidFill>
            <a:prstDash val="dash"/>
          </a:ln>
        </p:spPr>
        <p:txBody>
          <a:bodyPr lIns="45719" rIns="45719"/>
          <a:lstStyle/>
          <a:p/>
        </p:txBody>
      </p:sp>
      <p:sp>
        <p:nvSpPr>
          <p:cNvPr id="899" name="TextBox 36"/>
          <p:cNvSpPr txBox="1"/>
          <p:nvPr/>
        </p:nvSpPr>
        <p:spPr>
          <a:xfrm>
            <a:off x="10655710" y="7812196"/>
            <a:ext cx="789941" cy="408941"/>
          </a:xfrm>
          <a:prstGeom prst="rect">
            <a:avLst/>
          </a:prstGeom>
          <a:ln w="12700">
            <a:miter lim="400000"/>
          </a:ln>
        </p:spPr>
        <p:txBody>
          <a:bodyPr wrap="none" lIns="45719" rIns="45719">
            <a:spAutoFit/>
          </a:bodyPr>
          <a:lstStyle>
            <a:lvl1pPr>
              <a:defRPr>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延时符</a:t>
            </a:r>
            <a:endParaRPr>
              <a:latin typeface="+mj-lt"/>
              <a:ea typeface="+mj-ea"/>
              <a:cs typeface="+mj-cs"/>
              <a:sym typeface="Helvetica"/>
            </a:endParaRPr>
          </a:p>
        </p:txBody>
      </p:sp>
      <p:sp>
        <p:nvSpPr>
          <p:cNvPr id="900" name="六边形 31"/>
          <p:cNvSpPr/>
          <p:nvPr/>
        </p:nvSpPr>
        <p:spPr>
          <a:xfrm>
            <a:off x="241895" y="125397"/>
            <a:ext cx="481346" cy="41495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25400">
            <a:solidFill>
              <a:srgbClr val="46CEAE"/>
            </a:solidFill>
          </a:ln>
        </p:spPr>
        <p:txBody>
          <a:bodyPr lIns="45719" rIns="45719" anchor="ctr"/>
          <a:lstStyle/>
          <a:p>
            <a:pPr algn="ctr">
              <a:defRPr>
                <a:solidFill>
                  <a:srgbClr val="FFFFFF"/>
                </a:solidFill>
              </a:defRPr>
            </a:pPr>
          </a:p>
        </p:txBody>
      </p:sp>
      <p:sp>
        <p:nvSpPr>
          <p:cNvPr id="901" name="矩形 37"/>
          <p:cNvSpPr/>
          <p:nvPr/>
        </p:nvSpPr>
        <p:spPr>
          <a:xfrm>
            <a:off x="9412843" y="188638"/>
            <a:ext cx="933217" cy="334418"/>
          </a:xfrm>
          <a:prstGeom prst="rect">
            <a:avLst/>
          </a:prstGeom>
          <a:solidFill>
            <a:srgbClr val="46CEAE"/>
          </a:solidFill>
          <a:ln w="12700">
            <a:miter lim="400000"/>
          </a:ln>
        </p:spPr>
        <p:txBody>
          <a:bodyPr lIns="45719" rIns="45719" anchor="ctr"/>
          <a:lstStyle/>
          <a:p>
            <a:pPr algn="ctr">
              <a:defRPr sz="1400">
                <a:solidFill>
                  <a:srgbClr val="FFFFFF"/>
                </a:solidFill>
              </a:defRPr>
            </a:pPr>
          </a:p>
        </p:txBody>
      </p:sp>
      <p:sp>
        <p:nvSpPr>
          <p:cNvPr id="902" name="矩形 38"/>
          <p:cNvSpPr/>
          <p:nvPr/>
        </p:nvSpPr>
        <p:spPr>
          <a:xfrm>
            <a:off x="10347503" y="187548"/>
            <a:ext cx="1582733" cy="334419"/>
          </a:xfrm>
          <a:prstGeom prst="rect">
            <a:avLst/>
          </a:prstGeom>
          <a:solidFill>
            <a:srgbClr val="46CEAE">
              <a:alpha val="60000"/>
            </a:srgbClr>
          </a:solidFill>
          <a:ln w="12700">
            <a:miter lim="400000"/>
          </a:ln>
        </p:spPr>
        <p:txBody>
          <a:bodyPr lIns="45719" rIns="45719" anchor="ctr"/>
          <a:lstStyle/>
          <a:p>
            <a:pPr algn="ctr">
              <a:defRPr sz="1600">
                <a:solidFill>
                  <a:srgbClr val="FFFFFF"/>
                </a:solidFill>
              </a:defRPr>
            </a:pPr>
          </a:p>
        </p:txBody>
      </p:sp>
      <p:sp>
        <p:nvSpPr>
          <p:cNvPr id="903" name="六边形 39"/>
          <p:cNvSpPr/>
          <p:nvPr/>
        </p:nvSpPr>
        <p:spPr>
          <a:xfrm>
            <a:off x="624979" y="392471"/>
            <a:ext cx="261791" cy="22568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12700">
            <a:solidFill>
              <a:srgbClr val="FFFFFF"/>
            </a:solidFill>
          </a:ln>
        </p:spPr>
        <p:txBody>
          <a:bodyPr lIns="45719" rIns="45719" anchor="ctr"/>
          <a:lstStyle/>
          <a:p>
            <a:pPr algn="ctr">
              <a:defRPr>
                <a:solidFill>
                  <a:srgbClr val="FFFFFF"/>
                </a:solidFill>
              </a:defRPr>
            </a:pPr>
          </a:p>
        </p:txBody>
      </p:sp>
      <p:sp>
        <p:nvSpPr>
          <p:cNvPr id="904" name="文本框 9"/>
          <p:cNvSpPr txBox="1"/>
          <p:nvPr/>
        </p:nvSpPr>
        <p:spPr>
          <a:xfrm>
            <a:off x="9447133" y="221071"/>
            <a:ext cx="864637" cy="322581"/>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t>第三章</a:t>
            </a:r>
          </a:p>
        </p:txBody>
      </p:sp>
      <p:sp>
        <p:nvSpPr>
          <p:cNvPr id="905" name="文本框 9"/>
          <p:cNvSpPr txBox="1"/>
          <p:nvPr/>
        </p:nvSpPr>
        <p:spPr>
          <a:xfrm>
            <a:off x="10372920" y="213500"/>
            <a:ext cx="1515597" cy="283845"/>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rPr lang="zh-CN">
                <a:sym typeface="+mn-ea"/>
              </a:rPr>
              <a:t>创新点</a:t>
            </a:r>
            <a:endParaRPr lang="zh-CN">
              <a:sym typeface="+mn-ea"/>
            </a:endParaRPr>
          </a:p>
        </p:txBody>
      </p:sp>
      <p:grpSp>
        <p:nvGrpSpPr>
          <p:cNvPr id="909" name="组合 42"/>
          <p:cNvGrpSpPr/>
          <p:nvPr/>
        </p:nvGrpSpPr>
        <p:grpSpPr>
          <a:xfrm>
            <a:off x="330915" y="199584"/>
            <a:ext cx="308582" cy="266579"/>
            <a:chOff x="0" y="0"/>
            <a:chExt cx="308580" cy="266578"/>
          </a:xfrm>
        </p:grpSpPr>
        <p:sp>
          <p:nvSpPr>
            <p:cNvPr id="906" name="Freeform 301"/>
            <p:cNvSpPr/>
            <p:nvPr/>
          </p:nvSpPr>
          <p:spPr>
            <a:xfrm>
              <a:off x="102074" y="60072"/>
              <a:ext cx="206507" cy="206507"/>
            </a:xfrm>
            <a:custGeom>
              <a:avLst/>
              <a:gdLst/>
              <a:ahLst/>
              <a:cxnLst>
                <a:cxn ang="0">
                  <a:pos x="wd2" y="hd2"/>
                </a:cxn>
                <a:cxn ang="5400000">
                  <a:pos x="wd2" y="hd2"/>
                </a:cxn>
                <a:cxn ang="10800000">
                  <a:pos x="wd2" y="hd2"/>
                </a:cxn>
                <a:cxn ang="16200000">
                  <a:pos x="wd2" y="hd2"/>
                </a:cxn>
              </a:cxnLst>
              <a:rect l="0" t="0" r="r" b="b"/>
              <a:pathLst>
                <a:path w="21374" h="21374" extrusionOk="0">
                  <a:moveTo>
                    <a:pt x="2234" y="4988"/>
                  </a:moveTo>
                  <a:cubicBezTo>
                    <a:pt x="2979" y="5360"/>
                    <a:pt x="2607" y="6477"/>
                    <a:pt x="2607" y="6850"/>
                  </a:cubicBezTo>
                  <a:cubicBezTo>
                    <a:pt x="2607" y="7222"/>
                    <a:pt x="1862" y="7222"/>
                    <a:pt x="1490" y="7222"/>
                  </a:cubicBezTo>
                  <a:cubicBezTo>
                    <a:pt x="745" y="7222"/>
                    <a:pt x="0" y="7595"/>
                    <a:pt x="0" y="8340"/>
                  </a:cubicBezTo>
                  <a:cubicBezTo>
                    <a:pt x="0" y="9084"/>
                    <a:pt x="0" y="9829"/>
                    <a:pt x="745" y="9829"/>
                  </a:cubicBezTo>
                  <a:cubicBezTo>
                    <a:pt x="1117" y="10202"/>
                    <a:pt x="1862" y="10946"/>
                    <a:pt x="1862" y="11319"/>
                  </a:cubicBezTo>
                  <a:cubicBezTo>
                    <a:pt x="1862" y="11691"/>
                    <a:pt x="1490" y="12064"/>
                    <a:pt x="745" y="12436"/>
                  </a:cubicBezTo>
                  <a:cubicBezTo>
                    <a:pt x="372" y="12436"/>
                    <a:pt x="0" y="13181"/>
                    <a:pt x="372" y="13926"/>
                  </a:cubicBezTo>
                  <a:cubicBezTo>
                    <a:pt x="372" y="14671"/>
                    <a:pt x="1117" y="15415"/>
                    <a:pt x="1862" y="15043"/>
                  </a:cubicBezTo>
                  <a:cubicBezTo>
                    <a:pt x="2234" y="15043"/>
                    <a:pt x="2979" y="15043"/>
                    <a:pt x="2979" y="15415"/>
                  </a:cubicBezTo>
                  <a:cubicBezTo>
                    <a:pt x="3352" y="15415"/>
                    <a:pt x="3352" y="16533"/>
                    <a:pt x="2979" y="16905"/>
                  </a:cubicBezTo>
                  <a:cubicBezTo>
                    <a:pt x="2607" y="17277"/>
                    <a:pt x="2607" y="18395"/>
                    <a:pt x="3352" y="18767"/>
                  </a:cubicBezTo>
                  <a:cubicBezTo>
                    <a:pt x="4097" y="19140"/>
                    <a:pt x="4841" y="19512"/>
                    <a:pt x="5214" y="18767"/>
                  </a:cubicBezTo>
                  <a:cubicBezTo>
                    <a:pt x="5586" y="18395"/>
                    <a:pt x="6703" y="18767"/>
                    <a:pt x="6703" y="18767"/>
                  </a:cubicBezTo>
                  <a:cubicBezTo>
                    <a:pt x="7076" y="18767"/>
                    <a:pt x="7448" y="19512"/>
                    <a:pt x="7076" y="19884"/>
                  </a:cubicBezTo>
                  <a:cubicBezTo>
                    <a:pt x="7076" y="20629"/>
                    <a:pt x="7448" y="21002"/>
                    <a:pt x="8193" y="21374"/>
                  </a:cubicBezTo>
                  <a:cubicBezTo>
                    <a:pt x="9310" y="21374"/>
                    <a:pt x="9683" y="21002"/>
                    <a:pt x="10055" y="20629"/>
                  </a:cubicBezTo>
                  <a:cubicBezTo>
                    <a:pt x="10055" y="19884"/>
                    <a:pt x="11172" y="19512"/>
                    <a:pt x="11545" y="19512"/>
                  </a:cubicBezTo>
                  <a:cubicBezTo>
                    <a:pt x="11545" y="19512"/>
                    <a:pt x="12290" y="19884"/>
                    <a:pt x="12290" y="20629"/>
                  </a:cubicBezTo>
                  <a:cubicBezTo>
                    <a:pt x="12662" y="21002"/>
                    <a:pt x="13407" y="21374"/>
                    <a:pt x="14152" y="21002"/>
                  </a:cubicBezTo>
                  <a:cubicBezTo>
                    <a:pt x="14897" y="21002"/>
                    <a:pt x="15269" y="20257"/>
                    <a:pt x="14897" y="19512"/>
                  </a:cubicBezTo>
                  <a:cubicBezTo>
                    <a:pt x="14897" y="19140"/>
                    <a:pt x="15641" y="18022"/>
                    <a:pt x="15641" y="18022"/>
                  </a:cubicBezTo>
                  <a:cubicBezTo>
                    <a:pt x="16014" y="17650"/>
                    <a:pt x="16386" y="18022"/>
                    <a:pt x="17131" y="18395"/>
                  </a:cubicBezTo>
                  <a:cubicBezTo>
                    <a:pt x="17503" y="18767"/>
                    <a:pt x="18248" y="18767"/>
                    <a:pt x="18621" y="18022"/>
                  </a:cubicBezTo>
                  <a:cubicBezTo>
                    <a:pt x="19366" y="17277"/>
                    <a:pt x="19366" y="16533"/>
                    <a:pt x="18993" y="16160"/>
                  </a:cubicBezTo>
                  <a:cubicBezTo>
                    <a:pt x="18621" y="15788"/>
                    <a:pt x="18621" y="14671"/>
                    <a:pt x="18621" y="14671"/>
                  </a:cubicBezTo>
                  <a:cubicBezTo>
                    <a:pt x="18993" y="14298"/>
                    <a:pt x="19366" y="13926"/>
                    <a:pt x="20110" y="14298"/>
                  </a:cubicBezTo>
                  <a:cubicBezTo>
                    <a:pt x="20483" y="14298"/>
                    <a:pt x="21228" y="13926"/>
                    <a:pt x="21228" y="12808"/>
                  </a:cubicBezTo>
                  <a:cubicBezTo>
                    <a:pt x="21600" y="12064"/>
                    <a:pt x="21228" y="11319"/>
                    <a:pt x="20483" y="11319"/>
                  </a:cubicBezTo>
                  <a:cubicBezTo>
                    <a:pt x="20110" y="11319"/>
                    <a:pt x="19738" y="10202"/>
                    <a:pt x="19366" y="9829"/>
                  </a:cubicBezTo>
                  <a:cubicBezTo>
                    <a:pt x="19366" y="9457"/>
                    <a:pt x="20110" y="9084"/>
                    <a:pt x="20483" y="9084"/>
                  </a:cubicBezTo>
                  <a:cubicBezTo>
                    <a:pt x="20855" y="8712"/>
                    <a:pt x="21228" y="7967"/>
                    <a:pt x="20855" y="7222"/>
                  </a:cubicBezTo>
                  <a:cubicBezTo>
                    <a:pt x="20855" y="6477"/>
                    <a:pt x="20110" y="6105"/>
                    <a:pt x="19738" y="6477"/>
                  </a:cubicBezTo>
                  <a:cubicBezTo>
                    <a:pt x="18993" y="6477"/>
                    <a:pt x="18248" y="5733"/>
                    <a:pt x="17876" y="5733"/>
                  </a:cubicBezTo>
                  <a:cubicBezTo>
                    <a:pt x="17876" y="5360"/>
                    <a:pt x="17876" y="4615"/>
                    <a:pt x="18248" y="4243"/>
                  </a:cubicBezTo>
                  <a:cubicBezTo>
                    <a:pt x="18621" y="3871"/>
                    <a:pt x="18621" y="3126"/>
                    <a:pt x="17876" y="2753"/>
                  </a:cubicBezTo>
                  <a:cubicBezTo>
                    <a:pt x="17503" y="2008"/>
                    <a:pt x="16759" y="2008"/>
                    <a:pt x="16386" y="2381"/>
                  </a:cubicBezTo>
                  <a:cubicBezTo>
                    <a:pt x="15641" y="2753"/>
                    <a:pt x="14897" y="2753"/>
                    <a:pt x="14524" y="2753"/>
                  </a:cubicBezTo>
                  <a:cubicBezTo>
                    <a:pt x="14152" y="2381"/>
                    <a:pt x="14152" y="2008"/>
                    <a:pt x="14152" y="1264"/>
                  </a:cubicBezTo>
                  <a:cubicBezTo>
                    <a:pt x="14152" y="891"/>
                    <a:pt x="13779" y="146"/>
                    <a:pt x="13034" y="146"/>
                  </a:cubicBezTo>
                  <a:cubicBezTo>
                    <a:pt x="12290" y="-226"/>
                    <a:pt x="11545" y="146"/>
                    <a:pt x="11172" y="891"/>
                  </a:cubicBezTo>
                  <a:cubicBezTo>
                    <a:pt x="11172" y="1264"/>
                    <a:pt x="10428" y="1636"/>
                    <a:pt x="10055" y="1636"/>
                  </a:cubicBezTo>
                  <a:cubicBezTo>
                    <a:pt x="9683" y="2008"/>
                    <a:pt x="9310" y="1264"/>
                    <a:pt x="8938" y="891"/>
                  </a:cubicBezTo>
                  <a:cubicBezTo>
                    <a:pt x="8938" y="146"/>
                    <a:pt x="8193" y="146"/>
                    <a:pt x="7448" y="146"/>
                  </a:cubicBezTo>
                  <a:cubicBezTo>
                    <a:pt x="6703" y="519"/>
                    <a:pt x="5959" y="1264"/>
                    <a:pt x="6331" y="1636"/>
                  </a:cubicBezTo>
                  <a:cubicBezTo>
                    <a:pt x="6331" y="2381"/>
                    <a:pt x="5959" y="3126"/>
                    <a:pt x="5586" y="3498"/>
                  </a:cubicBezTo>
                  <a:cubicBezTo>
                    <a:pt x="5214" y="3498"/>
                    <a:pt x="4841" y="3498"/>
                    <a:pt x="4469" y="3126"/>
                  </a:cubicBezTo>
                  <a:cubicBezTo>
                    <a:pt x="3724" y="2753"/>
                    <a:pt x="2979" y="2753"/>
                    <a:pt x="2607" y="3498"/>
                  </a:cubicBezTo>
                  <a:cubicBezTo>
                    <a:pt x="2234" y="3871"/>
                    <a:pt x="1862" y="4615"/>
                    <a:pt x="2234" y="4988"/>
                  </a:cubicBezTo>
                  <a:close/>
                  <a:moveTo>
                    <a:pt x="8566" y="4615"/>
                  </a:moveTo>
                  <a:cubicBezTo>
                    <a:pt x="11917" y="3498"/>
                    <a:pt x="15641" y="5360"/>
                    <a:pt x="16759" y="8712"/>
                  </a:cubicBezTo>
                  <a:cubicBezTo>
                    <a:pt x="17503" y="12064"/>
                    <a:pt x="16014" y="15415"/>
                    <a:pt x="12662" y="16533"/>
                  </a:cubicBezTo>
                  <a:cubicBezTo>
                    <a:pt x="9310" y="17650"/>
                    <a:pt x="5586" y="15788"/>
                    <a:pt x="4841" y="12436"/>
                  </a:cubicBezTo>
                  <a:cubicBezTo>
                    <a:pt x="3724" y="9457"/>
                    <a:pt x="5586" y="5733"/>
                    <a:pt x="8566" y="4615"/>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sp>
          <p:nvSpPr>
            <p:cNvPr id="907" name="Freeform 302"/>
            <p:cNvSpPr/>
            <p:nvPr/>
          </p:nvSpPr>
          <p:spPr>
            <a:xfrm>
              <a:off x="17" y="0"/>
              <a:ext cx="134052" cy="134051"/>
            </a:xfrm>
            <a:custGeom>
              <a:avLst/>
              <a:gdLst/>
              <a:ahLst/>
              <a:cxnLst>
                <a:cxn ang="0">
                  <a:pos x="wd2" y="hd2"/>
                </a:cxn>
                <a:cxn ang="5400000">
                  <a:pos x="wd2" y="hd2"/>
                </a:cxn>
                <a:cxn ang="10800000">
                  <a:pos x="wd2" y="hd2"/>
                </a:cxn>
                <a:cxn ang="16200000">
                  <a:pos x="wd2" y="hd2"/>
                </a:cxn>
              </a:cxnLst>
              <a:rect l="0" t="0" r="r" b="b"/>
              <a:pathLst>
                <a:path w="21600" h="21600" extrusionOk="0">
                  <a:moveTo>
                    <a:pt x="2335" y="5254"/>
                  </a:moveTo>
                  <a:cubicBezTo>
                    <a:pt x="2919" y="5254"/>
                    <a:pt x="2919" y="6422"/>
                    <a:pt x="2919" y="7005"/>
                  </a:cubicBezTo>
                  <a:cubicBezTo>
                    <a:pt x="2335" y="7005"/>
                    <a:pt x="1751" y="7005"/>
                    <a:pt x="1168" y="7005"/>
                  </a:cubicBezTo>
                  <a:cubicBezTo>
                    <a:pt x="584" y="7005"/>
                    <a:pt x="0" y="7589"/>
                    <a:pt x="0" y="8173"/>
                  </a:cubicBezTo>
                  <a:cubicBezTo>
                    <a:pt x="0" y="9341"/>
                    <a:pt x="0" y="9924"/>
                    <a:pt x="584" y="9924"/>
                  </a:cubicBezTo>
                  <a:cubicBezTo>
                    <a:pt x="1168" y="9924"/>
                    <a:pt x="1751" y="11092"/>
                    <a:pt x="1751" y="11676"/>
                  </a:cubicBezTo>
                  <a:cubicBezTo>
                    <a:pt x="1751" y="11676"/>
                    <a:pt x="1168" y="12259"/>
                    <a:pt x="1168" y="12259"/>
                  </a:cubicBezTo>
                  <a:cubicBezTo>
                    <a:pt x="584" y="12259"/>
                    <a:pt x="0" y="13427"/>
                    <a:pt x="584" y="14011"/>
                  </a:cubicBezTo>
                  <a:cubicBezTo>
                    <a:pt x="584" y="14595"/>
                    <a:pt x="1168" y="15178"/>
                    <a:pt x="1751" y="15178"/>
                  </a:cubicBezTo>
                  <a:cubicBezTo>
                    <a:pt x="2335" y="15178"/>
                    <a:pt x="2919" y="15178"/>
                    <a:pt x="2919" y="15178"/>
                  </a:cubicBezTo>
                  <a:cubicBezTo>
                    <a:pt x="3503" y="15762"/>
                    <a:pt x="3503" y="16346"/>
                    <a:pt x="2919" y="16930"/>
                  </a:cubicBezTo>
                  <a:cubicBezTo>
                    <a:pt x="2919" y="17514"/>
                    <a:pt x="2919" y="18097"/>
                    <a:pt x="3503" y="18681"/>
                  </a:cubicBezTo>
                  <a:cubicBezTo>
                    <a:pt x="4086" y="19265"/>
                    <a:pt x="4670" y="19265"/>
                    <a:pt x="5254" y="19265"/>
                  </a:cubicBezTo>
                  <a:cubicBezTo>
                    <a:pt x="5838" y="18681"/>
                    <a:pt x="6422" y="18681"/>
                    <a:pt x="7005" y="18681"/>
                  </a:cubicBezTo>
                  <a:cubicBezTo>
                    <a:pt x="7005" y="18681"/>
                    <a:pt x="7589" y="19265"/>
                    <a:pt x="7005" y="19849"/>
                  </a:cubicBezTo>
                  <a:cubicBezTo>
                    <a:pt x="7005" y="20432"/>
                    <a:pt x="7589" y="21016"/>
                    <a:pt x="8757" y="21600"/>
                  </a:cubicBezTo>
                  <a:cubicBezTo>
                    <a:pt x="9341" y="21600"/>
                    <a:pt x="9924" y="21016"/>
                    <a:pt x="9924" y="20432"/>
                  </a:cubicBezTo>
                  <a:cubicBezTo>
                    <a:pt x="10508" y="19849"/>
                    <a:pt x="11092" y="19849"/>
                    <a:pt x="11676" y="19849"/>
                  </a:cubicBezTo>
                  <a:cubicBezTo>
                    <a:pt x="11676" y="19849"/>
                    <a:pt x="12259" y="19849"/>
                    <a:pt x="12259" y="20432"/>
                  </a:cubicBezTo>
                  <a:cubicBezTo>
                    <a:pt x="12843" y="21016"/>
                    <a:pt x="13427" y="21600"/>
                    <a:pt x="14011" y="21016"/>
                  </a:cubicBezTo>
                  <a:cubicBezTo>
                    <a:pt x="15178" y="21016"/>
                    <a:pt x="15178" y="20432"/>
                    <a:pt x="15178" y="19849"/>
                  </a:cubicBezTo>
                  <a:cubicBezTo>
                    <a:pt x="15178" y="19265"/>
                    <a:pt x="15762" y="18097"/>
                    <a:pt x="15762" y="18097"/>
                  </a:cubicBezTo>
                  <a:cubicBezTo>
                    <a:pt x="16346" y="18097"/>
                    <a:pt x="16930" y="18097"/>
                    <a:pt x="16930" y="18681"/>
                  </a:cubicBezTo>
                  <a:cubicBezTo>
                    <a:pt x="17514" y="18681"/>
                    <a:pt x="18681" y="18681"/>
                    <a:pt x="18681" y="18097"/>
                  </a:cubicBezTo>
                  <a:cubicBezTo>
                    <a:pt x="19265" y="17514"/>
                    <a:pt x="19849" y="16346"/>
                    <a:pt x="19265" y="16346"/>
                  </a:cubicBezTo>
                  <a:cubicBezTo>
                    <a:pt x="18681" y="15762"/>
                    <a:pt x="18681" y="14595"/>
                    <a:pt x="18681" y="14595"/>
                  </a:cubicBezTo>
                  <a:cubicBezTo>
                    <a:pt x="19265" y="14011"/>
                    <a:pt x="19849" y="14011"/>
                    <a:pt x="20432" y="14011"/>
                  </a:cubicBezTo>
                  <a:cubicBezTo>
                    <a:pt x="21016" y="14011"/>
                    <a:pt x="21600" y="14011"/>
                    <a:pt x="21600" y="12843"/>
                  </a:cubicBezTo>
                  <a:cubicBezTo>
                    <a:pt x="21600" y="12259"/>
                    <a:pt x="21600" y="11676"/>
                    <a:pt x="21016" y="11092"/>
                  </a:cubicBezTo>
                  <a:cubicBezTo>
                    <a:pt x="20432" y="11092"/>
                    <a:pt x="19849" y="10508"/>
                    <a:pt x="19849" y="9924"/>
                  </a:cubicBezTo>
                  <a:cubicBezTo>
                    <a:pt x="19849" y="9341"/>
                    <a:pt x="20432" y="9341"/>
                    <a:pt x="20432" y="8757"/>
                  </a:cubicBezTo>
                  <a:cubicBezTo>
                    <a:pt x="21016" y="8757"/>
                    <a:pt x="21600" y="8173"/>
                    <a:pt x="21016" y="7005"/>
                  </a:cubicBezTo>
                  <a:cubicBezTo>
                    <a:pt x="21016" y="6422"/>
                    <a:pt x="20432" y="5838"/>
                    <a:pt x="19849" y="6422"/>
                  </a:cubicBezTo>
                  <a:cubicBezTo>
                    <a:pt x="19265" y="6422"/>
                    <a:pt x="18097" y="5838"/>
                    <a:pt x="18097" y="5254"/>
                  </a:cubicBezTo>
                  <a:cubicBezTo>
                    <a:pt x="18097" y="5254"/>
                    <a:pt x="18097" y="4670"/>
                    <a:pt x="18681" y="4086"/>
                  </a:cubicBezTo>
                  <a:cubicBezTo>
                    <a:pt x="18681" y="4086"/>
                    <a:pt x="18681" y="2919"/>
                    <a:pt x="18097" y="2335"/>
                  </a:cubicBezTo>
                  <a:cubicBezTo>
                    <a:pt x="17514" y="1751"/>
                    <a:pt x="16930" y="1751"/>
                    <a:pt x="16346" y="2335"/>
                  </a:cubicBezTo>
                  <a:cubicBezTo>
                    <a:pt x="15762" y="2919"/>
                    <a:pt x="15178" y="2919"/>
                    <a:pt x="14595" y="2335"/>
                  </a:cubicBezTo>
                  <a:cubicBezTo>
                    <a:pt x="14595" y="2335"/>
                    <a:pt x="14011" y="1751"/>
                    <a:pt x="14595" y="1168"/>
                  </a:cubicBezTo>
                  <a:cubicBezTo>
                    <a:pt x="14595" y="584"/>
                    <a:pt x="14011" y="0"/>
                    <a:pt x="12843" y="0"/>
                  </a:cubicBezTo>
                  <a:cubicBezTo>
                    <a:pt x="12259" y="0"/>
                    <a:pt x="11676" y="0"/>
                    <a:pt x="11676" y="584"/>
                  </a:cubicBezTo>
                  <a:cubicBezTo>
                    <a:pt x="11092" y="1168"/>
                    <a:pt x="10508" y="1751"/>
                    <a:pt x="9924" y="1751"/>
                  </a:cubicBezTo>
                  <a:cubicBezTo>
                    <a:pt x="9924" y="1751"/>
                    <a:pt x="9341" y="1168"/>
                    <a:pt x="9341" y="584"/>
                  </a:cubicBezTo>
                  <a:cubicBezTo>
                    <a:pt x="8757" y="0"/>
                    <a:pt x="8173" y="0"/>
                    <a:pt x="7589" y="0"/>
                  </a:cubicBezTo>
                  <a:cubicBezTo>
                    <a:pt x="6422" y="584"/>
                    <a:pt x="6422" y="1168"/>
                    <a:pt x="6422" y="1751"/>
                  </a:cubicBezTo>
                  <a:cubicBezTo>
                    <a:pt x="6422" y="2335"/>
                    <a:pt x="5838" y="2919"/>
                    <a:pt x="5838" y="3503"/>
                  </a:cubicBezTo>
                  <a:cubicBezTo>
                    <a:pt x="5254" y="3503"/>
                    <a:pt x="4670" y="3503"/>
                    <a:pt x="4670" y="2919"/>
                  </a:cubicBezTo>
                  <a:cubicBezTo>
                    <a:pt x="4086" y="2335"/>
                    <a:pt x="2919" y="2919"/>
                    <a:pt x="2919" y="3503"/>
                  </a:cubicBezTo>
                  <a:cubicBezTo>
                    <a:pt x="2335" y="4086"/>
                    <a:pt x="1751" y="4670"/>
                    <a:pt x="2335" y="5254"/>
                  </a:cubicBezTo>
                  <a:close/>
                  <a:moveTo>
                    <a:pt x="8757" y="4670"/>
                  </a:moveTo>
                  <a:cubicBezTo>
                    <a:pt x="12259" y="3503"/>
                    <a:pt x="15762" y="5254"/>
                    <a:pt x="16930" y="8757"/>
                  </a:cubicBezTo>
                  <a:cubicBezTo>
                    <a:pt x="18097" y="12259"/>
                    <a:pt x="15762" y="15762"/>
                    <a:pt x="12843" y="16930"/>
                  </a:cubicBezTo>
                  <a:cubicBezTo>
                    <a:pt x="9341" y="17514"/>
                    <a:pt x="5838" y="15762"/>
                    <a:pt x="4670" y="12843"/>
                  </a:cubicBezTo>
                  <a:cubicBezTo>
                    <a:pt x="3503" y="9341"/>
                    <a:pt x="5838" y="5838"/>
                    <a:pt x="8757" y="467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sp>
          <p:nvSpPr>
            <p:cNvPr id="908" name="Freeform 303"/>
            <p:cNvSpPr/>
            <p:nvPr/>
          </p:nvSpPr>
          <p:spPr>
            <a:xfrm>
              <a:off x="0" y="134052"/>
              <a:ext cx="105108" cy="100539"/>
            </a:xfrm>
            <a:custGeom>
              <a:avLst/>
              <a:gdLst/>
              <a:ahLst/>
              <a:cxnLst>
                <a:cxn ang="0">
                  <a:pos x="wd2" y="hd2"/>
                </a:cxn>
                <a:cxn ang="5400000">
                  <a:pos x="wd2" y="hd2"/>
                </a:cxn>
                <a:cxn ang="10800000">
                  <a:pos x="wd2" y="hd2"/>
                </a:cxn>
                <a:cxn ang="16200000">
                  <a:pos x="wd2" y="hd2"/>
                </a:cxn>
              </a:cxnLst>
              <a:rect l="0" t="0" r="r" b="b"/>
              <a:pathLst>
                <a:path w="21600" h="21600" extrusionOk="0">
                  <a:moveTo>
                    <a:pt x="2234" y="5400"/>
                  </a:moveTo>
                  <a:cubicBezTo>
                    <a:pt x="2979" y="5400"/>
                    <a:pt x="2979" y="6943"/>
                    <a:pt x="2979" y="6943"/>
                  </a:cubicBezTo>
                  <a:cubicBezTo>
                    <a:pt x="2979" y="6943"/>
                    <a:pt x="2234" y="7714"/>
                    <a:pt x="1490" y="6943"/>
                  </a:cubicBezTo>
                  <a:cubicBezTo>
                    <a:pt x="745" y="6943"/>
                    <a:pt x="0" y="7714"/>
                    <a:pt x="0" y="8486"/>
                  </a:cubicBezTo>
                  <a:cubicBezTo>
                    <a:pt x="0" y="9257"/>
                    <a:pt x="0" y="10029"/>
                    <a:pt x="745" y="10029"/>
                  </a:cubicBezTo>
                  <a:cubicBezTo>
                    <a:pt x="1490" y="10029"/>
                    <a:pt x="2234" y="11571"/>
                    <a:pt x="2234" y="11571"/>
                  </a:cubicBezTo>
                  <a:cubicBezTo>
                    <a:pt x="2234" y="12343"/>
                    <a:pt x="1490" y="12343"/>
                    <a:pt x="745" y="12343"/>
                  </a:cubicBezTo>
                  <a:cubicBezTo>
                    <a:pt x="745" y="13114"/>
                    <a:pt x="0" y="13886"/>
                    <a:pt x="745" y="14657"/>
                  </a:cubicBezTo>
                  <a:cubicBezTo>
                    <a:pt x="745" y="15429"/>
                    <a:pt x="1490" y="15429"/>
                    <a:pt x="2234" y="15429"/>
                  </a:cubicBezTo>
                  <a:cubicBezTo>
                    <a:pt x="2234" y="15429"/>
                    <a:pt x="2979" y="15429"/>
                    <a:pt x="2979" y="15429"/>
                  </a:cubicBezTo>
                  <a:cubicBezTo>
                    <a:pt x="2979" y="16200"/>
                    <a:pt x="3724" y="16971"/>
                    <a:pt x="2979" y="17743"/>
                  </a:cubicBezTo>
                  <a:cubicBezTo>
                    <a:pt x="2979" y="17743"/>
                    <a:pt x="2979" y="18514"/>
                    <a:pt x="3724" y="19286"/>
                  </a:cubicBezTo>
                  <a:cubicBezTo>
                    <a:pt x="3724" y="20057"/>
                    <a:pt x="5214" y="20057"/>
                    <a:pt x="5214" y="19286"/>
                  </a:cubicBezTo>
                  <a:cubicBezTo>
                    <a:pt x="5959" y="19286"/>
                    <a:pt x="6703" y="19286"/>
                    <a:pt x="6703" y="19286"/>
                  </a:cubicBezTo>
                  <a:cubicBezTo>
                    <a:pt x="7448" y="19286"/>
                    <a:pt x="7448" y="20057"/>
                    <a:pt x="7448" y="20829"/>
                  </a:cubicBezTo>
                  <a:cubicBezTo>
                    <a:pt x="7448" y="20829"/>
                    <a:pt x="7448" y="21600"/>
                    <a:pt x="8193" y="21600"/>
                  </a:cubicBezTo>
                  <a:cubicBezTo>
                    <a:pt x="8938" y="21600"/>
                    <a:pt x="9683" y="21600"/>
                    <a:pt x="9683" y="20829"/>
                  </a:cubicBezTo>
                  <a:cubicBezTo>
                    <a:pt x="10428" y="20829"/>
                    <a:pt x="11172" y="20057"/>
                    <a:pt x="11172" y="20057"/>
                  </a:cubicBezTo>
                  <a:cubicBezTo>
                    <a:pt x="11917" y="20057"/>
                    <a:pt x="11917" y="20057"/>
                    <a:pt x="12662" y="20829"/>
                  </a:cubicBezTo>
                  <a:cubicBezTo>
                    <a:pt x="12662" y="21600"/>
                    <a:pt x="13407" y="21600"/>
                    <a:pt x="14152" y="21600"/>
                  </a:cubicBezTo>
                  <a:cubicBezTo>
                    <a:pt x="14897" y="21600"/>
                    <a:pt x="14897" y="20829"/>
                    <a:pt x="14897" y="20057"/>
                  </a:cubicBezTo>
                  <a:cubicBezTo>
                    <a:pt x="14897" y="19286"/>
                    <a:pt x="15641" y="18514"/>
                    <a:pt x="15641" y="18514"/>
                  </a:cubicBezTo>
                  <a:cubicBezTo>
                    <a:pt x="15641" y="18514"/>
                    <a:pt x="16386" y="18514"/>
                    <a:pt x="17131" y="18514"/>
                  </a:cubicBezTo>
                  <a:cubicBezTo>
                    <a:pt x="17131" y="19286"/>
                    <a:pt x="17876" y="19286"/>
                    <a:pt x="18621" y="18514"/>
                  </a:cubicBezTo>
                  <a:cubicBezTo>
                    <a:pt x="19366" y="17743"/>
                    <a:pt x="19366" y="16971"/>
                    <a:pt x="18621" y="16200"/>
                  </a:cubicBezTo>
                  <a:cubicBezTo>
                    <a:pt x="18621" y="16200"/>
                    <a:pt x="18621" y="15429"/>
                    <a:pt x="18621" y="14657"/>
                  </a:cubicBezTo>
                  <a:cubicBezTo>
                    <a:pt x="18621" y="14657"/>
                    <a:pt x="19366" y="14657"/>
                    <a:pt x="20110" y="14657"/>
                  </a:cubicBezTo>
                  <a:cubicBezTo>
                    <a:pt x="20855" y="14657"/>
                    <a:pt x="20855" y="13886"/>
                    <a:pt x="21600" y="13114"/>
                  </a:cubicBezTo>
                  <a:cubicBezTo>
                    <a:pt x="21600" y="12343"/>
                    <a:pt x="20855" y="11571"/>
                    <a:pt x="20855" y="11571"/>
                  </a:cubicBezTo>
                  <a:cubicBezTo>
                    <a:pt x="20110" y="11571"/>
                    <a:pt x="19366" y="10800"/>
                    <a:pt x="19366" y="10029"/>
                  </a:cubicBezTo>
                  <a:cubicBezTo>
                    <a:pt x="19366" y="10029"/>
                    <a:pt x="20110" y="9257"/>
                    <a:pt x="20110" y="9257"/>
                  </a:cubicBezTo>
                  <a:cubicBezTo>
                    <a:pt x="20855" y="9257"/>
                    <a:pt x="20855" y="8486"/>
                    <a:pt x="20855" y="7714"/>
                  </a:cubicBezTo>
                  <a:cubicBezTo>
                    <a:pt x="20855" y="6943"/>
                    <a:pt x="20110" y="6171"/>
                    <a:pt x="19366" y="6171"/>
                  </a:cubicBezTo>
                  <a:cubicBezTo>
                    <a:pt x="19366" y="6943"/>
                    <a:pt x="17876" y="6171"/>
                    <a:pt x="17876" y="5400"/>
                  </a:cubicBezTo>
                  <a:cubicBezTo>
                    <a:pt x="17876" y="5400"/>
                    <a:pt x="17876" y="4629"/>
                    <a:pt x="18621" y="4629"/>
                  </a:cubicBezTo>
                  <a:cubicBezTo>
                    <a:pt x="18621" y="3857"/>
                    <a:pt x="18621" y="3086"/>
                    <a:pt x="17876" y="2314"/>
                  </a:cubicBezTo>
                  <a:cubicBezTo>
                    <a:pt x="17131" y="2314"/>
                    <a:pt x="16386" y="2314"/>
                    <a:pt x="16386" y="2314"/>
                  </a:cubicBezTo>
                  <a:cubicBezTo>
                    <a:pt x="15641" y="3086"/>
                    <a:pt x="14897" y="3086"/>
                    <a:pt x="14152" y="2314"/>
                  </a:cubicBezTo>
                  <a:cubicBezTo>
                    <a:pt x="14152" y="2314"/>
                    <a:pt x="14152" y="1543"/>
                    <a:pt x="14152" y="1543"/>
                  </a:cubicBezTo>
                  <a:cubicBezTo>
                    <a:pt x="14152" y="771"/>
                    <a:pt x="13407" y="0"/>
                    <a:pt x="12662" y="0"/>
                  </a:cubicBezTo>
                  <a:cubicBezTo>
                    <a:pt x="11917" y="0"/>
                    <a:pt x="11172" y="0"/>
                    <a:pt x="11172" y="771"/>
                  </a:cubicBezTo>
                  <a:cubicBezTo>
                    <a:pt x="11172" y="1543"/>
                    <a:pt x="10428" y="1543"/>
                    <a:pt x="9683" y="1543"/>
                  </a:cubicBezTo>
                  <a:cubicBezTo>
                    <a:pt x="9683" y="1543"/>
                    <a:pt x="8938" y="1543"/>
                    <a:pt x="8938" y="771"/>
                  </a:cubicBezTo>
                  <a:cubicBezTo>
                    <a:pt x="8938" y="0"/>
                    <a:pt x="8193" y="0"/>
                    <a:pt x="7448" y="0"/>
                  </a:cubicBezTo>
                  <a:cubicBezTo>
                    <a:pt x="6703" y="771"/>
                    <a:pt x="5959" y="1543"/>
                    <a:pt x="6703" y="1543"/>
                  </a:cubicBezTo>
                  <a:cubicBezTo>
                    <a:pt x="6703" y="2314"/>
                    <a:pt x="5959" y="3086"/>
                    <a:pt x="5959" y="3086"/>
                  </a:cubicBezTo>
                  <a:cubicBezTo>
                    <a:pt x="5214" y="3857"/>
                    <a:pt x="5214" y="3086"/>
                    <a:pt x="4469" y="3086"/>
                  </a:cubicBezTo>
                  <a:cubicBezTo>
                    <a:pt x="3724" y="2314"/>
                    <a:pt x="2979" y="3086"/>
                    <a:pt x="2979" y="3086"/>
                  </a:cubicBezTo>
                  <a:cubicBezTo>
                    <a:pt x="2234" y="3857"/>
                    <a:pt x="2234" y="4629"/>
                    <a:pt x="2234" y="5400"/>
                  </a:cubicBezTo>
                  <a:close/>
                  <a:moveTo>
                    <a:pt x="8938" y="4629"/>
                  </a:moveTo>
                  <a:cubicBezTo>
                    <a:pt x="11917" y="3857"/>
                    <a:pt x="15641" y="5400"/>
                    <a:pt x="16386" y="9257"/>
                  </a:cubicBezTo>
                  <a:cubicBezTo>
                    <a:pt x="17876" y="12343"/>
                    <a:pt x="15641" y="16200"/>
                    <a:pt x="12662" y="16971"/>
                  </a:cubicBezTo>
                  <a:cubicBezTo>
                    <a:pt x="9683" y="17743"/>
                    <a:pt x="5959" y="16200"/>
                    <a:pt x="4469" y="13114"/>
                  </a:cubicBezTo>
                  <a:cubicBezTo>
                    <a:pt x="3724" y="9257"/>
                    <a:pt x="5214" y="6171"/>
                    <a:pt x="8938" y="4629"/>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grpSp>
      <p:graphicFrame>
        <p:nvGraphicFramePr>
          <p:cNvPr id="915" name="表格"/>
          <p:cNvGraphicFramePr/>
          <p:nvPr/>
        </p:nvGraphicFramePr>
        <p:xfrm>
          <a:off x="3446780" y="643057"/>
          <a:ext cx="5311825" cy="2039342"/>
        </p:xfrm>
        <a:graphic>
          <a:graphicData uri="http://schemas.openxmlformats.org/drawingml/2006/table">
            <a:tbl>
              <a:tblPr bandRow="1">
                <a:tableStyleId>{4C3C2611-4C71-4FC5-86AE-919BDF0F9419}</a:tableStyleId>
              </a:tblPr>
              <a:tblGrid>
                <a:gridCol w="262450"/>
                <a:gridCol w="608330"/>
                <a:gridCol w="632647"/>
                <a:gridCol w="632616"/>
                <a:gridCol w="632616"/>
                <a:gridCol w="632616"/>
                <a:gridCol w="632616"/>
                <a:gridCol w="632616"/>
                <a:gridCol w="632616"/>
              </a:tblGrid>
              <a:tr h="241300">
                <a:tc rowSpan="2" gridSpan="2">
                  <a:txBody>
                    <a:bodyPr/>
                    <a:lstStyle/>
                    <a:p>
                      <a:pPr algn="l">
                        <a:defRPr sz="1800"/>
                      </a:pPr>
                    </a:p>
                  </a:txBody>
                  <a:tcPr marL="63500" marR="63500" marT="0" marB="0" anchor="ctr" anchorCtr="0" horzOverflow="overflow">
                    <a:lnL w="6350">
                      <a:solidFill>
                        <a:srgbClr val="CBCBCB"/>
                      </a:solidFill>
                      <a:miter lim="400000"/>
                    </a:lnL>
                    <a:lnR w="12700">
                      <a:solidFill>
                        <a:srgbClr val="CBCBCB"/>
                      </a:solidFill>
                      <a:miter lim="400000"/>
                    </a:lnR>
                    <a:lnT w="6350">
                      <a:solidFill>
                        <a:srgbClr val="CBCBCB"/>
                      </a:solidFill>
                      <a:miter lim="400000"/>
                    </a:lnT>
                    <a:lnB w="12700">
                      <a:solidFill>
                        <a:srgbClr val="CBCBCB"/>
                      </a:solidFill>
                      <a:miter lim="400000"/>
                    </a:lnB>
                  </a:tcPr>
                </a:tc>
                <a:tc rowSpan="2" hMerge="1">
                  <a:tcPr/>
                </a:tc>
                <a:tc gridSpan="7">
                  <a:txBody>
                    <a:bodyPr/>
                    <a:lstStyle/>
                    <a:p>
                      <a:pPr marR="457200" algn="ctr" defTabSz="266700">
                        <a:defRPr sz="1800"/>
                      </a:pPr>
                      <a:r>
                        <a:rPr sz="1400" b="1">
                          <a:latin typeface="Times" panose="00000500000000020000"/>
                          <a:ea typeface="Times" panose="00000500000000020000"/>
                          <a:cs typeface="Times" panose="00000500000000020000"/>
                          <a:sym typeface="Times" panose="00000500000000020000"/>
                        </a:rPr>
                        <a:t>e</a:t>
                      </a:r>
                      <a:endParaRPr sz="1400" b="1">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T w="6350">
                      <a:solidFill>
                        <a:srgbClr val="CBCBCB"/>
                      </a:solidFill>
                      <a:miter lim="400000"/>
                    </a:lnT>
                    <a:lnB w="6350">
                      <a:solidFill>
                        <a:srgbClr val="CBCBCB"/>
                      </a:solidFill>
                      <a:miter lim="400000"/>
                    </a:lnB>
                  </a:tcPr>
                </a:tc>
                <a:tc hMerge="1">
                  <a:tcPr/>
                </a:tc>
                <a:tc hMerge="1">
                  <a:tcPr/>
                </a:tc>
                <a:tc hMerge="1">
                  <a:tcPr/>
                </a:tc>
                <a:tc hMerge="1">
                  <a:tcPr/>
                </a:tc>
                <a:tc hMerge="1">
                  <a:tcPr/>
                </a:tc>
                <a:tc hMerge="1">
                  <a:tcPr/>
                </a:tc>
              </a:tr>
              <a:tr h="223167">
                <a:tc vMerge="1" gridSpan="2">
                  <a:tcPr/>
                </a:tc>
                <a:tc vMerge="1" hMerge="1">
                  <a:tcPr/>
                </a:tc>
                <a:tc>
                  <a:txBody>
                    <a:bodyPr/>
                    <a:lstStyle/>
                    <a:p>
                      <a:pPr marR="457200" algn="ctr" defTabSz="266700">
                        <a:defRPr sz="1800"/>
                      </a:pPr>
                      <a:r>
                        <a:rPr sz="1050" b="1">
                          <a:latin typeface="Times" panose="00000500000000020000"/>
                          <a:ea typeface="Times" panose="00000500000000020000"/>
                          <a:cs typeface="Times" panose="00000500000000020000"/>
                          <a:sym typeface="Times" panose="00000500000000020000"/>
                        </a:rPr>
                        <a:t>NB</a:t>
                      </a:r>
                      <a:endParaRPr sz="1050" b="1">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defRPr sz="1800"/>
                      </a:pPr>
                      <a:r>
                        <a:rPr sz="1050" b="1">
                          <a:latin typeface="Times" panose="00000500000000020000"/>
                          <a:ea typeface="Times" panose="00000500000000020000"/>
                          <a:cs typeface="Times" panose="00000500000000020000"/>
                          <a:sym typeface="Times" panose="00000500000000020000"/>
                        </a:rPr>
                        <a:t>NM</a:t>
                      </a:r>
                      <a:endParaRPr sz="1050" b="1">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12700">
                      <a:solidFill>
                        <a:srgbClr val="CBCBCB"/>
                      </a:solidFill>
                      <a:miter lim="400000"/>
                    </a:lnR>
                    <a:lnT w="12700">
                      <a:solidFill>
                        <a:srgbClr val="CBCBCB"/>
                      </a:solidFill>
                      <a:miter lim="400000"/>
                    </a:lnT>
                    <a:lnB w="6350">
                      <a:solidFill>
                        <a:srgbClr val="CBCBCB"/>
                      </a:solidFill>
                      <a:miter lim="400000"/>
                    </a:lnB>
                  </a:tcPr>
                </a:tc>
                <a:tc>
                  <a:txBody>
                    <a:bodyPr/>
                    <a:lstStyle/>
                    <a:p>
                      <a:pPr marR="457200" algn="ctr" defTabSz="266700">
                        <a:defRPr sz="1800"/>
                      </a:pPr>
                      <a:r>
                        <a:rPr sz="1050" b="1">
                          <a:latin typeface="Times" panose="00000500000000020000"/>
                          <a:ea typeface="Times" panose="00000500000000020000"/>
                          <a:cs typeface="Times" panose="00000500000000020000"/>
                          <a:sym typeface="Times" panose="00000500000000020000"/>
                        </a:rPr>
                        <a:t>NS</a:t>
                      </a:r>
                      <a:endParaRPr sz="1050" b="1">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6350">
                      <a:solidFill>
                        <a:srgbClr val="CBCBCB"/>
                      </a:solidFill>
                      <a:miter lim="400000"/>
                    </a:lnB>
                  </a:tcPr>
                </a:tc>
                <a:tc>
                  <a:txBody>
                    <a:bodyPr/>
                    <a:lstStyle/>
                    <a:p>
                      <a:pPr marR="457200" algn="ctr" defTabSz="266700">
                        <a:defRPr sz="1800"/>
                      </a:pPr>
                      <a:r>
                        <a:rPr sz="1050" b="1">
                          <a:latin typeface="Times" panose="00000500000000020000"/>
                          <a:ea typeface="Times" panose="00000500000000020000"/>
                          <a:cs typeface="Times" panose="00000500000000020000"/>
                          <a:sym typeface="Times" panose="00000500000000020000"/>
                        </a:rPr>
                        <a:t>ZO</a:t>
                      </a:r>
                      <a:endParaRPr sz="1050" b="1">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6350">
                      <a:solidFill>
                        <a:srgbClr val="CBCBCB"/>
                      </a:solidFill>
                      <a:miter lim="400000"/>
                    </a:lnB>
                  </a:tcPr>
                </a:tc>
                <a:tc>
                  <a:txBody>
                    <a:bodyPr/>
                    <a:lstStyle/>
                    <a:p>
                      <a:pPr marR="457200" algn="ctr" defTabSz="266700">
                        <a:defRPr sz="1800"/>
                      </a:pPr>
                      <a:r>
                        <a:rPr sz="1050" b="1">
                          <a:latin typeface="Times" panose="00000500000000020000"/>
                          <a:ea typeface="Times" panose="00000500000000020000"/>
                          <a:cs typeface="Times" panose="00000500000000020000"/>
                          <a:sym typeface="Times" panose="00000500000000020000"/>
                        </a:rPr>
                        <a:t>PS</a:t>
                      </a:r>
                      <a:endParaRPr sz="1050" b="1">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6350">
                      <a:solidFill>
                        <a:srgbClr val="CBCBCB"/>
                      </a:solidFill>
                      <a:miter lim="400000"/>
                    </a:lnB>
                  </a:tcPr>
                </a:tc>
                <a:tc>
                  <a:txBody>
                    <a:bodyPr/>
                    <a:lstStyle/>
                    <a:p>
                      <a:pPr marR="457200" algn="ctr" defTabSz="266700">
                        <a:defRPr sz="1800"/>
                      </a:pPr>
                      <a:r>
                        <a:rPr sz="1050" b="1">
                          <a:latin typeface="Times" panose="00000500000000020000"/>
                          <a:ea typeface="Times" panose="00000500000000020000"/>
                          <a:cs typeface="Times" panose="00000500000000020000"/>
                          <a:sym typeface="Times" panose="00000500000000020000"/>
                        </a:rPr>
                        <a:t>PM</a:t>
                      </a:r>
                      <a:endParaRPr sz="1050" b="1">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6350">
                      <a:solidFill>
                        <a:srgbClr val="CBCBCB"/>
                      </a:solidFill>
                      <a:miter lim="400000"/>
                    </a:lnB>
                  </a:tcPr>
                </a:tc>
                <a:tc>
                  <a:txBody>
                    <a:bodyPr/>
                    <a:lstStyle/>
                    <a:p>
                      <a:pPr marR="457200" algn="ctr" defTabSz="266700">
                        <a:defRPr sz="1800"/>
                      </a:pPr>
                      <a:r>
                        <a:rPr sz="1050" b="1">
                          <a:latin typeface="Times" panose="00000500000000020000"/>
                          <a:ea typeface="Times" panose="00000500000000020000"/>
                          <a:cs typeface="Times" panose="00000500000000020000"/>
                          <a:sym typeface="Times" panose="00000500000000020000"/>
                        </a:rPr>
                        <a:t>PB</a:t>
                      </a:r>
                      <a:endParaRPr sz="1050" b="1">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6350">
                      <a:solidFill>
                        <a:srgbClr val="CBCBCB"/>
                      </a:solidFill>
                      <a:miter lim="400000"/>
                    </a:lnR>
                    <a:lnT w="12700">
                      <a:solidFill>
                        <a:srgbClr val="CBCBCB"/>
                      </a:solidFill>
                      <a:miter lim="400000"/>
                    </a:lnT>
                    <a:lnB w="6350">
                      <a:solidFill>
                        <a:srgbClr val="CBCBCB"/>
                      </a:solidFill>
                      <a:miter lim="400000"/>
                    </a:lnB>
                  </a:tcPr>
                </a:tc>
              </a:tr>
              <a:tr h="223167">
                <a:tc rowSpan="7">
                  <a:txBody>
                    <a:bodyPr/>
                    <a:lstStyle/>
                    <a:p>
                      <a:pPr marR="457200" algn="ctr" defTabSz="266700">
                        <a:defRPr sz="1800"/>
                      </a:pPr>
                      <a:r>
                        <a:rPr sz="1400" b="1">
                          <a:latin typeface="Times" panose="00000500000000020000"/>
                          <a:ea typeface="Times" panose="00000500000000020000"/>
                          <a:cs typeface="Times" panose="00000500000000020000"/>
                          <a:sym typeface="Times" panose="00000500000000020000"/>
                        </a:rPr>
                        <a:t>ec</a:t>
                      </a:r>
                      <a:endParaRPr sz="1400" b="1">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b="1">
                          <a:latin typeface="Times" panose="00000500000000020000"/>
                          <a:ea typeface="Times" panose="00000500000000020000"/>
                          <a:cs typeface="Times" panose="00000500000000020000"/>
                          <a:sym typeface="Times" panose="00000500000000020000"/>
                        </a:rPr>
                        <a:t>NB</a:t>
                      </a:r>
                      <a:endParaRPr sz="1050" b="1">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PB</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635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PB</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635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PM</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635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PM</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635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PS</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635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ZO</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635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ZO</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6350">
                      <a:solidFill>
                        <a:srgbClr val="CBCBCB"/>
                      </a:solidFill>
                      <a:miter lim="400000"/>
                    </a:lnR>
                    <a:lnT w="6350">
                      <a:solidFill>
                        <a:srgbClr val="CBCBCB"/>
                      </a:solidFill>
                      <a:miter lim="400000"/>
                    </a:lnT>
                    <a:lnB w="12700">
                      <a:solidFill>
                        <a:srgbClr val="CBCBCB"/>
                      </a:solidFill>
                      <a:miter lim="400000"/>
                    </a:lnB>
                  </a:tcPr>
                </a:tc>
              </a:tr>
              <a:tr h="223167">
                <a:tc vMerge="1">
                  <a:tcPr/>
                </a:tc>
                <a:tc>
                  <a:txBody>
                    <a:bodyPr/>
                    <a:lstStyle/>
                    <a:p>
                      <a:pPr marR="457200" algn="ctr" defTabSz="266700">
                        <a:defRPr sz="1800"/>
                      </a:pPr>
                      <a:r>
                        <a:rPr sz="1050" b="1">
                          <a:latin typeface="Times" panose="00000500000000020000"/>
                          <a:ea typeface="Times" panose="00000500000000020000"/>
                          <a:cs typeface="Times" panose="00000500000000020000"/>
                          <a:sym typeface="Times" panose="00000500000000020000"/>
                        </a:rPr>
                        <a:t>NM</a:t>
                      </a:r>
                      <a:endParaRPr sz="1050" b="1">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PB</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PB</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PM</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PS</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PS</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ZO</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NS</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6350">
                      <a:solidFill>
                        <a:srgbClr val="CBCBCB"/>
                      </a:solidFill>
                      <a:miter lim="400000"/>
                    </a:lnR>
                    <a:lnT w="12700">
                      <a:solidFill>
                        <a:srgbClr val="CBCBCB"/>
                      </a:solidFill>
                      <a:miter lim="400000"/>
                    </a:lnT>
                    <a:lnB w="12700">
                      <a:solidFill>
                        <a:srgbClr val="CBCBCB"/>
                      </a:solidFill>
                      <a:miter lim="400000"/>
                    </a:lnB>
                  </a:tcPr>
                </a:tc>
              </a:tr>
              <a:tr h="223167">
                <a:tc vMerge="1">
                  <a:tcPr/>
                </a:tc>
                <a:tc>
                  <a:txBody>
                    <a:bodyPr/>
                    <a:lstStyle/>
                    <a:p>
                      <a:pPr marR="457200" algn="ctr" defTabSz="266700">
                        <a:defRPr sz="1800"/>
                      </a:pPr>
                      <a:r>
                        <a:rPr sz="1050" b="1">
                          <a:latin typeface="Times" panose="00000500000000020000"/>
                          <a:ea typeface="Times" panose="00000500000000020000"/>
                          <a:cs typeface="Times" panose="00000500000000020000"/>
                          <a:sym typeface="Times" panose="00000500000000020000"/>
                        </a:rPr>
                        <a:t>NS</a:t>
                      </a:r>
                      <a:endParaRPr sz="1050" b="1">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PM</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PM</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PM</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PS</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ZO</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NS</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NM</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6350">
                      <a:solidFill>
                        <a:srgbClr val="CBCBCB"/>
                      </a:solidFill>
                      <a:miter lim="400000"/>
                    </a:lnR>
                    <a:lnT w="12700">
                      <a:solidFill>
                        <a:srgbClr val="CBCBCB"/>
                      </a:solidFill>
                      <a:miter lim="400000"/>
                    </a:lnT>
                    <a:lnB w="12700">
                      <a:solidFill>
                        <a:srgbClr val="CBCBCB"/>
                      </a:solidFill>
                      <a:miter lim="400000"/>
                    </a:lnB>
                  </a:tcPr>
                </a:tc>
              </a:tr>
              <a:tr h="223167">
                <a:tc vMerge="1">
                  <a:tcPr/>
                </a:tc>
                <a:tc>
                  <a:txBody>
                    <a:bodyPr/>
                    <a:lstStyle/>
                    <a:p>
                      <a:pPr marR="457200" algn="ctr" defTabSz="266700">
                        <a:defRPr sz="1800"/>
                      </a:pPr>
                      <a:r>
                        <a:rPr sz="1050" b="1">
                          <a:latin typeface="Times" panose="00000500000000020000"/>
                          <a:ea typeface="Times" panose="00000500000000020000"/>
                          <a:cs typeface="Times" panose="00000500000000020000"/>
                          <a:sym typeface="Times" panose="00000500000000020000"/>
                        </a:rPr>
                        <a:t>ZO</a:t>
                      </a:r>
                      <a:endParaRPr sz="1050" b="1">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PM</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PM</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PS</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ZO</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NS</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NM</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NB</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6350">
                      <a:solidFill>
                        <a:srgbClr val="CBCBCB"/>
                      </a:solidFill>
                      <a:miter lim="400000"/>
                    </a:lnR>
                    <a:lnT w="12700">
                      <a:solidFill>
                        <a:srgbClr val="CBCBCB"/>
                      </a:solidFill>
                      <a:miter lim="400000"/>
                    </a:lnT>
                    <a:lnB w="12700">
                      <a:solidFill>
                        <a:srgbClr val="CBCBCB"/>
                      </a:solidFill>
                      <a:miter lim="400000"/>
                    </a:lnB>
                  </a:tcPr>
                </a:tc>
              </a:tr>
              <a:tr h="223520">
                <a:tc vMerge="1">
                  <a:tcPr/>
                </a:tc>
                <a:tc>
                  <a:txBody>
                    <a:bodyPr/>
                    <a:lstStyle/>
                    <a:p>
                      <a:pPr marR="457200" algn="ctr" defTabSz="266700">
                        <a:defRPr sz="1800"/>
                      </a:pPr>
                      <a:r>
                        <a:rPr sz="1050" b="1">
                          <a:latin typeface="Times" panose="00000500000000020000"/>
                          <a:ea typeface="Times" panose="00000500000000020000"/>
                          <a:cs typeface="Times" panose="00000500000000020000"/>
                          <a:sym typeface="Times" panose="00000500000000020000"/>
                        </a:rPr>
                        <a:t>PS</a:t>
                      </a:r>
                      <a:endParaRPr sz="1050" b="1">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PS</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PS</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ZO</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NS</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NS</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NM</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NB</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6350">
                      <a:solidFill>
                        <a:srgbClr val="CBCBCB"/>
                      </a:solidFill>
                      <a:miter lim="400000"/>
                    </a:lnR>
                    <a:lnT w="12700">
                      <a:solidFill>
                        <a:srgbClr val="CBCBCB"/>
                      </a:solidFill>
                      <a:miter lim="400000"/>
                    </a:lnT>
                    <a:lnB w="12700">
                      <a:solidFill>
                        <a:srgbClr val="CBCBCB"/>
                      </a:solidFill>
                      <a:miter lim="400000"/>
                    </a:lnB>
                  </a:tcPr>
                </a:tc>
              </a:tr>
              <a:tr h="223167">
                <a:tc vMerge="1">
                  <a:tcPr/>
                </a:tc>
                <a:tc>
                  <a:txBody>
                    <a:bodyPr/>
                    <a:lstStyle/>
                    <a:p>
                      <a:pPr marR="457200" algn="ctr" defTabSz="266700">
                        <a:defRPr sz="1800"/>
                      </a:pPr>
                      <a:r>
                        <a:rPr sz="1050" b="1">
                          <a:latin typeface="Times" panose="00000500000000020000"/>
                          <a:ea typeface="Times" panose="00000500000000020000"/>
                          <a:cs typeface="Times" panose="00000500000000020000"/>
                          <a:sym typeface="Times" panose="00000500000000020000"/>
                        </a:rPr>
                        <a:t>PM</a:t>
                      </a:r>
                      <a:endParaRPr sz="1050" b="1">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PS</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ZO</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NS</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NM</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NM</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NB</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NB</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6350">
                      <a:solidFill>
                        <a:srgbClr val="CBCBCB"/>
                      </a:solidFill>
                      <a:miter lim="400000"/>
                    </a:lnR>
                    <a:lnT w="12700">
                      <a:solidFill>
                        <a:srgbClr val="CBCBCB"/>
                      </a:solidFill>
                      <a:miter lim="400000"/>
                    </a:lnT>
                    <a:lnB w="12700">
                      <a:solidFill>
                        <a:srgbClr val="CBCBCB"/>
                      </a:solidFill>
                      <a:miter lim="400000"/>
                    </a:lnB>
                  </a:tcPr>
                </a:tc>
              </a:tr>
              <a:tr h="223167">
                <a:tc vMerge="1">
                  <a:tcPr/>
                </a:tc>
                <a:tc>
                  <a:txBody>
                    <a:bodyPr/>
                    <a:lstStyle/>
                    <a:p>
                      <a:pPr marR="457200" algn="ctr" defTabSz="266700">
                        <a:defRPr sz="1800"/>
                      </a:pPr>
                      <a:r>
                        <a:rPr sz="1050" b="1">
                          <a:latin typeface="Times" panose="00000500000000020000"/>
                          <a:ea typeface="Times" panose="00000500000000020000"/>
                          <a:cs typeface="Times" panose="00000500000000020000"/>
                          <a:sym typeface="Times" panose="00000500000000020000"/>
                        </a:rPr>
                        <a:t>PB</a:t>
                      </a:r>
                      <a:endParaRPr sz="1050" b="1">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635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ZO</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635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ZO</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635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NM</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635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NM</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635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NM</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635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NB</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635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NB</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6350">
                      <a:solidFill>
                        <a:srgbClr val="CBCBCB"/>
                      </a:solidFill>
                      <a:miter lim="400000"/>
                    </a:lnR>
                    <a:lnT w="12700">
                      <a:solidFill>
                        <a:srgbClr val="CBCBCB"/>
                      </a:solidFill>
                      <a:miter lim="400000"/>
                    </a:lnT>
                    <a:lnB w="6350">
                      <a:solidFill>
                        <a:srgbClr val="CBCBCB"/>
                      </a:solidFill>
                      <a:miter lim="400000"/>
                    </a:lnB>
                  </a:tcPr>
                </a:tc>
              </a:tr>
            </a:tbl>
          </a:graphicData>
        </a:graphic>
      </p:graphicFrame>
      <p:graphicFrame>
        <p:nvGraphicFramePr>
          <p:cNvPr id="916" name="表格"/>
          <p:cNvGraphicFramePr/>
          <p:nvPr/>
        </p:nvGraphicFramePr>
        <p:xfrm>
          <a:off x="3440430" y="2739007"/>
          <a:ext cx="5324525" cy="1934712"/>
        </p:xfrm>
        <a:graphic>
          <a:graphicData uri="http://schemas.openxmlformats.org/drawingml/2006/table">
            <a:tbl>
              <a:tblPr bandRow="1">
                <a:tableStyleId>{4C3C2611-4C71-4FC5-86AE-919BDF0F9419}</a:tableStyleId>
              </a:tblPr>
              <a:tblGrid>
                <a:gridCol w="263079"/>
                <a:gridCol w="609819"/>
                <a:gridCol w="634132"/>
                <a:gridCol w="634132"/>
                <a:gridCol w="634132"/>
                <a:gridCol w="634132"/>
                <a:gridCol w="634132"/>
                <a:gridCol w="634132"/>
                <a:gridCol w="634132"/>
              </a:tblGrid>
              <a:tr h="241300">
                <a:tc rowSpan="2" gridSpan="2">
                  <a:txBody>
                    <a:bodyPr/>
                    <a:lstStyle/>
                    <a:p>
                      <a:pPr algn="l">
                        <a:defRPr sz="1800"/>
                      </a:pPr>
                    </a:p>
                  </a:txBody>
                  <a:tcPr marL="63500" marR="63500" marT="0" marB="0" anchor="ctr" anchorCtr="0" horzOverflow="overflow">
                    <a:lnL w="6350">
                      <a:solidFill>
                        <a:srgbClr val="CBCBCB"/>
                      </a:solidFill>
                      <a:miter lim="400000"/>
                    </a:lnL>
                    <a:lnR w="12700">
                      <a:solidFill>
                        <a:srgbClr val="CBCBCB"/>
                      </a:solidFill>
                      <a:miter lim="400000"/>
                    </a:lnR>
                    <a:lnT w="6350">
                      <a:solidFill>
                        <a:srgbClr val="CBCBCB"/>
                      </a:solidFill>
                      <a:miter lim="400000"/>
                    </a:lnT>
                    <a:lnB w="12700">
                      <a:solidFill>
                        <a:srgbClr val="CBCBCB"/>
                      </a:solidFill>
                      <a:miter lim="400000"/>
                    </a:lnB>
                  </a:tcPr>
                </a:tc>
                <a:tc rowSpan="2" hMerge="1">
                  <a:tcPr/>
                </a:tc>
                <a:tc gridSpan="7">
                  <a:txBody>
                    <a:bodyPr/>
                    <a:lstStyle/>
                    <a:p>
                      <a:pPr marR="457200" algn="ctr" defTabSz="266700">
                        <a:defRPr sz="1800"/>
                      </a:pPr>
                      <a:r>
                        <a:rPr sz="1400" b="1">
                          <a:latin typeface="Times" panose="00000500000000020000"/>
                          <a:ea typeface="Times" panose="00000500000000020000"/>
                          <a:cs typeface="Times" panose="00000500000000020000"/>
                          <a:sym typeface="Times" panose="00000500000000020000"/>
                        </a:rPr>
                        <a:t>e</a:t>
                      </a:r>
                      <a:endParaRPr sz="1400" b="1">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T w="6350">
                      <a:solidFill>
                        <a:srgbClr val="CBCBCB"/>
                      </a:solidFill>
                      <a:miter lim="400000"/>
                    </a:lnT>
                    <a:lnB w="6350">
                      <a:solidFill>
                        <a:srgbClr val="CBCBCB"/>
                      </a:solidFill>
                      <a:miter lim="400000"/>
                    </a:lnB>
                  </a:tcPr>
                </a:tc>
                <a:tc hMerge="1">
                  <a:tcPr/>
                </a:tc>
                <a:tc hMerge="1">
                  <a:tcPr/>
                </a:tc>
                <a:tc hMerge="1">
                  <a:tcPr/>
                </a:tc>
                <a:tc hMerge="1">
                  <a:tcPr/>
                </a:tc>
                <a:tc hMerge="1">
                  <a:tcPr/>
                </a:tc>
                <a:tc hMerge="1">
                  <a:tcPr/>
                </a:tc>
              </a:tr>
              <a:tr h="210088">
                <a:tc vMerge="1" gridSpan="2">
                  <a:tcPr/>
                </a:tc>
                <a:tc vMerge="1" hMerge="1">
                  <a:tcPr/>
                </a:tc>
                <a:tc>
                  <a:txBody>
                    <a:bodyPr/>
                    <a:lstStyle/>
                    <a:p>
                      <a:pPr marR="457200" algn="ctr" defTabSz="266700">
                        <a:defRPr sz="1800"/>
                      </a:pPr>
                      <a:r>
                        <a:rPr sz="1050" b="1">
                          <a:latin typeface="Times" panose="00000500000000020000"/>
                          <a:ea typeface="Times" panose="00000500000000020000"/>
                          <a:cs typeface="Times" panose="00000500000000020000"/>
                          <a:sym typeface="Times" panose="00000500000000020000"/>
                        </a:rPr>
                        <a:t>NB</a:t>
                      </a:r>
                      <a:endParaRPr sz="1050" b="1">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6350">
                      <a:solidFill>
                        <a:srgbClr val="CBCBCB"/>
                      </a:solidFill>
                      <a:miter lim="400000"/>
                    </a:lnR>
                    <a:lnT w="6350">
                      <a:solidFill>
                        <a:srgbClr val="CBCBCB"/>
                      </a:solidFill>
                      <a:miter lim="400000"/>
                    </a:lnT>
                    <a:lnB w="12700">
                      <a:solidFill>
                        <a:srgbClr val="CBCBCB"/>
                      </a:solidFill>
                      <a:miter lim="400000"/>
                    </a:lnB>
                  </a:tcPr>
                </a:tc>
                <a:tc>
                  <a:txBody>
                    <a:bodyPr/>
                    <a:lstStyle/>
                    <a:p>
                      <a:pPr marR="457200" algn="ctr" defTabSz="266700">
                        <a:defRPr sz="1800"/>
                      </a:pPr>
                      <a:r>
                        <a:rPr sz="1050" b="1">
                          <a:latin typeface="Times" panose="00000500000000020000"/>
                          <a:ea typeface="Times" panose="00000500000000020000"/>
                          <a:cs typeface="Times" panose="00000500000000020000"/>
                          <a:sym typeface="Times" panose="00000500000000020000"/>
                        </a:rPr>
                        <a:t>NM</a:t>
                      </a:r>
                      <a:endParaRPr sz="1050" b="1">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b="1">
                          <a:latin typeface="Times" panose="00000500000000020000"/>
                          <a:ea typeface="Times" panose="00000500000000020000"/>
                          <a:cs typeface="Times" panose="00000500000000020000"/>
                          <a:sym typeface="Times" panose="00000500000000020000"/>
                        </a:rPr>
                        <a:t>NS</a:t>
                      </a:r>
                      <a:endParaRPr sz="1050" b="1">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b="1">
                          <a:latin typeface="Times" panose="00000500000000020000"/>
                          <a:ea typeface="Times" panose="00000500000000020000"/>
                          <a:cs typeface="Times" panose="00000500000000020000"/>
                          <a:sym typeface="Times" panose="00000500000000020000"/>
                        </a:rPr>
                        <a:t>ZO</a:t>
                      </a:r>
                      <a:endParaRPr sz="1050" b="1">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b="1">
                          <a:latin typeface="Times" panose="00000500000000020000"/>
                          <a:ea typeface="Times" panose="00000500000000020000"/>
                          <a:cs typeface="Times" panose="00000500000000020000"/>
                          <a:sym typeface="Times" panose="00000500000000020000"/>
                        </a:rPr>
                        <a:t>PS</a:t>
                      </a:r>
                      <a:endParaRPr sz="1050" b="1">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b="1">
                          <a:latin typeface="Times" panose="00000500000000020000"/>
                          <a:ea typeface="Times" panose="00000500000000020000"/>
                          <a:cs typeface="Times" panose="00000500000000020000"/>
                          <a:sym typeface="Times" panose="00000500000000020000"/>
                        </a:rPr>
                        <a:t>PM</a:t>
                      </a:r>
                      <a:endParaRPr sz="1050" b="1">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b="1">
                          <a:latin typeface="Times" panose="00000500000000020000"/>
                          <a:ea typeface="Times" panose="00000500000000020000"/>
                          <a:cs typeface="Times" panose="00000500000000020000"/>
                          <a:sym typeface="Times" panose="00000500000000020000"/>
                        </a:rPr>
                        <a:t>PB</a:t>
                      </a:r>
                      <a:endParaRPr sz="1050" b="1">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6350">
                      <a:solidFill>
                        <a:srgbClr val="CBCBCB"/>
                      </a:solidFill>
                      <a:miter lim="400000"/>
                    </a:lnR>
                    <a:lnT w="12700">
                      <a:solidFill>
                        <a:srgbClr val="CBCBCB"/>
                      </a:solidFill>
                      <a:miter lim="400000"/>
                    </a:lnT>
                    <a:lnB w="12700">
                      <a:solidFill>
                        <a:srgbClr val="CBCBCB"/>
                      </a:solidFill>
                      <a:miter lim="400000"/>
                    </a:lnB>
                  </a:tcPr>
                </a:tc>
              </a:tr>
              <a:tr h="210088">
                <a:tc rowSpan="7">
                  <a:txBody>
                    <a:bodyPr/>
                    <a:lstStyle/>
                    <a:p>
                      <a:pPr marR="457200" algn="ctr" defTabSz="266700">
                        <a:defRPr sz="1800"/>
                      </a:pPr>
                      <a:r>
                        <a:rPr sz="1400" b="1">
                          <a:latin typeface="Times" panose="00000500000000020000"/>
                          <a:ea typeface="Times" panose="00000500000000020000"/>
                          <a:cs typeface="Times" panose="00000500000000020000"/>
                          <a:sym typeface="Times" panose="00000500000000020000"/>
                        </a:rPr>
                        <a:t>ec</a:t>
                      </a:r>
                      <a:endParaRPr sz="1400" b="1">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b="1">
                          <a:latin typeface="Times" panose="00000500000000020000"/>
                          <a:ea typeface="Times" panose="00000500000000020000"/>
                          <a:cs typeface="Times" panose="00000500000000020000"/>
                          <a:sym typeface="Times" panose="00000500000000020000"/>
                        </a:rPr>
                        <a:t>NB</a:t>
                      </a:r>
                      <a:endParaRPr sz="1050" b="1">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NB</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NB</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NM</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NM</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NS</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ZO</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ZO</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6350">
                      <a:solidFill>
                        <a:srgbClr val="CBCBCB"/>
                      </a:solidFill>
                      <a:miter lim="400000"/>
                    </a:lnR>
                    <a:lnT w="12700">
                      <a:solidFill>
                        <a:srgbClr val="CBCBCB"/>
                      </a:solidFill>
                      <a:miter lim="400000"/>
                    </a:lnT>
                    <a:lnB w="12700">
                      <a:solidFill>
                        <a:srgbClr val="CBCBCB"/>
                      </a:solidFill>
                      <a:miter lim="400000"/>
                    </a:lnB>
                  </a:tcPr>
                </a:tc>
              </a:tr>
              <a:tr h="210088">
                <a:tc vMerge="1">
                  <a:tcPr/>
                </a:tc>
                <a:tc>
                  <a:txBody>
                    <a:bodyPr/>
                    <a:lstStyle/>
                    <a:p>
                      <a:pPr marR="457200" algn="ctr" defTabSz="266700">
                        <a:defRPr sz="1800"/>
                      </a:pPr>
                      <a:r>
                        <a:rPr sz="1050" b="1">
                          <a:latin typeface="Times" panose="00000500000000020000"/>
                          <a:ea typeface="Times" panose="00000500000000020000"/>
                          <a:cs typeface="Times" panose="00000500000000020000"/>
                          <a:sym typeface="Times" panose="00000500000000020000"/>
                        </a:rPr>
                        <a:t>NM</a:t>
                      </a:r>
                      <a:endParaRPr sz="1050" b="1">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NB</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NB</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NM</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NS</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NS</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ZO</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ZO</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6350">
                      <a:solidFill>
                        <a:srgbClr val="CBCBCB"/>
                      </a:solidFill>
                      <a:miter lim="400000"/>
                    </a:lnR>
                    <a:lnT w="12700">
                      <a:solidFill>
                        <a:srgbClr val="CBCBCB"/>
                      </a:solidFill>
                      <a:miter lim="400000"/>
                    </a:lnT>
                    <a:lnB w="12700">
                      <a:solidFill>
                        <a:srgbClr val="CBCBCB"/>
                      </a:solidFill>
                      <a:miter lim="400000"/>
                    </a:lnB>
                  </a:tcPr>
                </a:tc>
              </a:tr>
              <a:tr h="210088">
                <a:tc vMerge="1">
                  <a:tcPr/>
                </a:tc>
                <a:tc>
                  <a:txBody>
                    <a:bodyPr/>
                    <a:lstStyle/>
                    <a:p>
                      <a:pPr marR="457200" algn="ctr" defTabSz="266700">
                        <a:defRPr sz="1800"/>
                      </a:pPr>
                      <a:r>
                        <a:rPr sz="1050" b="1">
                          <a:latin typeface="Times" panose="00000500000000020000"/>
                          <a:ea typeface="Times" panose="00000500000000020000"/>
                          <a:cs typeface="Times" panose="00000500000000020000"/>
                          <a:sym typeface="Times" panose="00000500000000020000"/>
                        </a:rPr>
                        <a:t>NS</a:t>
                      </a:r>
                      <a:endParaRPr sz="1050" b="1">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NB</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NM</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NS</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NS</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ZO</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PS</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PS</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6350">
                      <a:solidFill>
                        <a:srgbClr val="CBCBCB"/>
                      </a:solidFill>
                      <a:miter lim="400000"/>
                    </a:lnR>
                    <a:lnT w="12700">
                      <a:solidFill>
                        <a:srgbClr val="CBCBCB"/>
                      </a:solidFill>
                      <a:miter lim="400000"/>
                    </a:lnT>
                    <a:lnB w="12700">
                      <a:solidFill>
                        <a:srgbClr val="CBCBCB"/>
                      </a:solidFill>
                      <a:miter lim="400000"/>
                    </a:lnB>
                  </a:tcPr>
                </a:tc>
              </a:tr>
              <a:tr h="210088">
                <a:tc vMerge="1">
                  <a:tcPr/>
                </a:tc>
                <a:tc>
                  <a:txBody>
                    <a:bodyPr/>
                    <a:lstStyle/>
                    <a:p>
                      <a:pPr marR="457200" algn="ctr" defTabSz="266700">
                        <a:defRPr sz="1800"/>
                      </a:pPr>
                      <a:r>
                        <a:rPr sz="1050" b="1">
                          <a:latin typeface="Times" panose="00000500000000020000"/>
                          <a:ea typeface="Times" panose="00000500000000020000"/>
                          <a:cs typeface="Times" panose="00000500000000020000"/>
                          <a:sym typeface="Times" panose="00000500000000020000"/>
                        </a:rPr>
                        <a:t>ZO</a:t>
                      </a:r>
                      <a:endParaRPr sz="1050" b="1">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NM</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NM</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NS</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ZO</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PS</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PM</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PM</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6350">
                      <a:solidFill>
                        <a:srgbClr val="CBCBCB"/>
                      </a:solidFill>
                      <a:miter lim="400000"/>
                    </a:lnR>
                    <a:lnT w="12700">
                      <a:solidFill>
                        <a:srgbClr val="CBCBCB"/>
                      </a:solidFill>
                      <a:miter lim="400000"/>
                    </a:lnT>
                    <a:lnB w="12700">
                      <a:solidFill>
                        <a:srgbClr val="CBCBCB"/>
                      </a:solidFill>
                      <a:miter lim="400000"/>
                    </a:lnB>
                  </a:tcPr>
                </a:tc>
              </a:tr>
              <a:tr h="210088">
                <a:tc vMerge="1">
                  <a:tcPr/>
                </a:tc>
                <a:tc>
                  <a:txBody>
                    <a:bodyPr/>
                    <a:lstStyle/>
                    <a:p>
                      <a:pPr marR="457200" algn="ctr" defTabSz="266700">
                        <a:defRPr sz="1800"/>
                      </a:pPr>
                      <a:r>
                        <a:rPr sz="1050" b="1">
                          <a:latin typeface="Times" panose="00000500000000020000"/>
                          <a:ea typeface="Times" panose="00000500000000020000"/>
                          <a:cs typeface="Times" panose="00000500000000020000"/>
                          <a:sym typeface="Times" panose="00000500000000020000"/>
                        </a:rPr>
                        <a:t>PS</a:t>
                      </a:r>
                      <a:endParaRPr sz="1050" b="1">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NM</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NS</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ZO</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PS</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PS</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PM</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PB</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6350">
                      <a:solidFill>
                        <a:srgbClr val="CBCBCB"/>
                      </a:solidFill>
                      <a:miter lim="400000"/>
                    </a:lnR>
                    <a:lnT w="12700">
                      <a:solidFill>
                        <a:srgbClr val="CBCBCB"/>
                      </a:solidFill>
                      <a:miter lim="400000"/>
                    </a:lnT>
                    <a:lnB w="12700">
                      <a:solidFill>
                        <a:srgbClr val="CBCBCB"/>
                      </a:solidFill>
                      <a:miter lim="400000"/>
                    </a:lnB>
                  </a:tcPr>
                </a:tc>
              </a:tr>
              <a:tr h="210185">
                <a:tc vMerge="1">
                  <a:tcPr/>
                </a:tc>
                <a:tc>
                  <a:txBody>
                    <a:bodyPr/>
                    <a:lstStyle/>
                    <a:p>
                      <a:pPr marR="457200" algn="ctr" defTabSz="266700">
                        <a:defRPr sz="1800"/>
                      </a:pPr>
                      <a:r>
                        <a:rPr sz="1050" b="1">
                          <a:latin typeface="Times" panose="00000500000000020000"/>
                          <a:ea typeface="Times" panose="00000500000000020000"/>
                          <a:cs typeface="Times" panose="00000500000000020000"/>
                          <a:sym typeface="Times" panose="00000500000000020000"/>
                        </a:rPr>
                        <a:t>PM</a:t>
                      </a:r>
                      <a:endParaRPr sz="1050" b="1">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ZO</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ZO</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PS</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PS</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PM</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PB</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PB</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6350">
                      <a:solidFill>
                        <a:srgbClr val="CBCBCB"/>
                      </a:solidFill>
                      <a:miter lim="400000"/>
                    </a:lnR>
                    <a:lnT w="12700">
                      <a:solidFill>
                        <a:srgbClr val="CBCBCB"/>
                      </a:solidFill>
                      <a:miter lim="400000"/>
                    </a:lnT>
                    <a:lnB w="12700">
                      <a:solidFill>
                        <a:srgbClr val="CBCBCB"/>
                      </a:solidFill>
                      <a:miter lim="400000"/>
                    </a:lnB>
                  </a:tcPr>
                </a:tc>
              </a:tr>
              <a:tr h="210088">
                <a:tc vMerge="1">
                  <a:tcPr/>
                </a:tc>
                <a:tc>
                  <a:txBody>
                    <a:bodyPr/>
                    <a:lstStyle/>
                    <a:p>
                      <a:pPr marR="457200" algn="ctr" defTabSz="266700">
                        <a:defRPr sz="1800"/>
                      </a:pPr>
                      <a:r>
                        <a:rPr sz="1050" b="1">
                          <a:latin typeface="Times" panose="00000500000000020000"/>
                          <a:ea typeface="Times" panose="00000500000000020000"/>
                          <a:cs typeface="Times" panose="00000500000000020000"/>
                          <a:sym typeface="Times" panose="00000500000000020000"/>
                        </a:rPr>
                        <a:t>PB</a:t>
                      </a:r>
                      <a:endParaRPr sz="1050" b="1">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635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ZO</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635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ZO</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635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PS</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635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PM</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635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PM</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635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PB</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635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PB</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6350">
                      <a:solidFill>
                        <a:srgbClr val="CBCBCB"/>
                      </a:solidFill>
                      <a:miter lim="400000"/>
                    </a:lnR>
                    <a:lnT w="12700">
                      <a:solidFill>
                        <a:srgbClr val="CBCBCB"/>
                      </a:solidFill>
                      <a:miter lim="400000"/>
                    </a:lnT>
                    <a:lnB w="6350">
                      <a:solidFill>
                        <a:srgbClr val="CBCBCB"/>
                      </a:solidFill>
                      <a:miter lim="400000"/>
                    </a:lnB>
                  </a:tcPr>
                </a:tc>
              </a:tr>
            </a:tbl>
          </a:graphicData>
        </a:graphic>
      </p:graphicFrame>
      <p:graphicFrame>
        <p:nvGraphicFramePr>
          <p:cNvPr id="917" name="表格"/>
          <p:cNvGraphicFramePr/>
          <p:nvPr/>
        </p:nvGraphicFramePr>
        <p:xfrm>
          <a:off x="3440429" y="4723978"/>
          <a:ext cx="5311775" cy="1936115"/>
        </p:xfrm>
        <a:graphic>
          <a:graphicData uri="http://schemas.openxmlformats.org/drawingml/2006/table">
            <a:tbl>
              <a:tblPr bandRow="1">
                <a:tableStyleId>{4C3C2611-4C71-4FC5-86AE-919BDF0F9419}</a:tableStyleId>
              </a:tblPr>
              <a:tblGrid>
                <a:gridCol w="263079"/>
                <a:gridCol w="609819"/>
                <a:gridCol w="634132"/>
                <a:gridCol w="634132"/>
                <a:gridCol w="634132"/>
                <a:gridCol w="634132"/>
                <a:gridCol w="634132"/>
                <a:gridCol w="634132"/>
                <a:gridCol w="634132"/>
              </a:tblGrid>
              <a:tr h="241300">
                <a:tc rowSpan="2" gridSpan="2">
                  <a:txBody>
                    <a:bodyPr/>
                    <a:lstStyle/>
                    <a:p>
                      <a:pPr algn="l">
                        <a:defRPr sz="1800"/>
                      </a:pPr>
                    </a:p>
                  </a:txBody>
                  <a:tcPr marL="63500" marR="63500" marT="0" marB="0" anchor="ctr" anchorCtr="0" horzOverflow="overflow">
                    <a:lnL w="6350">
                      <a:solidFill>
                        <a:srgbClr val="CBCBCB"/>
                      </a:solidFill>
                      <a:miter lim="400000"/>
                    </a:lnL>
                    <a:lnR w="12700">
                      <a:solidFill>
                        <a:srgbClr val="CBCBCB"/>
                      </a:solidFill>
                      <a:miter lim="400000"/>
                    </a:lnR>
                    <a:lnT w="6350">
                      <a:solidFill>
                        <a:srgbClr val="CBCBCB"/>
                      </a:solidFill>
                      <a:miter lim="400000"/>
                    </a:lnT>
                    <a:lnB w="12700">
                      <a:solidFill>
                        <a:srgbClr val="CBCBCB"/>
                      </a:solidFill>
                      <a:miter lim="400000"/>
                    </a:lnB>
                  </a:tcPr>
                </a:tc>
                <a:tc rowSpan="2" hMerge="1">
                  <a:tcPr/>
                </a:tc>
                <a:tc gridSpan="7">
                  <a:txBody>
                    <a:bodyPr/>
                    <a:lstStyle/>
                    <a:p>
                      <a:pPr marR="457200" algn="ctr" defTabSz="266700">
                        <a:defRPr sz="1800"/>
                      </a:pPr>
                      <a:r>
                        <a:rPr sz="1400" b="1">
                          <a:latin typeface="Times" panose="00000500000000020000"/>
                          <a:ea typeface="Times" panose="00000500000000020000"/>
                          <a:cs typeface="Times" panose="00000500000000020000"/>
                          <a:sym typeface="Times" panose="00000500000000020000"/>
                        </a:rPr>
                        <a:t>e</a:t>
                      </a:r>
                      <a:endParaRPr sz="1400" b="1">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T w="6350">
                      <a:solidFill>
                        <a:srgbClr val="CBCBCB"/>
                      </a:solidFill>
                      <a:miter lim="400000"/>
                    </a:lnT>
                    <a:lnB w="6350">
                      <a:solidFill>
                        <a:srgbClr val="CBCBCB"/>
                      </a:solidFill>
                      <a:miter lim="400000"/>
                    </a:lnB>
                  </a:tcPr>
                </a:tc>
                <a:tc hMerge="1">
                  <a:tcPr/>
                </a:tc>
                <a:tc hMerge="1">
                  <a:tcPr/>
                </a:tc>
                <a:tc hMerge="1">
                  <a:tcPr/>
                </a:tc>
                <a:tc hMerge="1">
                  <a:tcPr/>
                </a:tc>
                <a:tc hMerge="1">
                  <a:tcPr/>
                </a:tc>
                <a:tc hMerge="1">
                  <a:tcPr/>
                </a:tc>
              </a:tr>
              <a:tr h="224155">
                <a:tc vMerge="1" gridSpan="2">
                  <a:tcPr/>
                </a:tc>
                <a:tc vMerge="1" hMerge="1">
                  <a:tcPr/>
                </a:tc>
                <a:tc>
                  <a:txBody>
                    <a:bodyPr/>
                    <a:lstStyle/>
                    <a:p>
                      <a:pPr marR="457200" algn="ctr" defTabSz="266700">
                        <a:defRPr sz="1800"/>
                      </a:pPr>
                      <a:r>
                        <a:rPr sz="1050" b="1">
                          <a:latin typeface="Times" panose="00000500000000020000"/>
                          <a:ea typeface="Times" panose="00000500000000020000"/>
                          <a:cs typeface="Times" panose="00000500000000020000"/>
                          <a:sym typeface="Times" panose="00000500000000020000"/>
                        </a:rPr>
                        <a:t>NB</a:t>
                      </a:r>
                      <a:endParaRPr sz="1050" b="1">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6350">
                      <a:solidFill>
                        <a:srgbClr val="CBCBCB"/>
                      </a:solidFill>
                      <a:miter lim="400000"/>
                    </a:lnR>
                    <a:lnT w="6350">
                      <a:solidFill>
                        <a:srgbClr val="CBCBCB"/>
                      </a:solidFill>
                      <a:miter lim="400000"/>
                    </a:lnT>
                    <a:lnB w="12700">
                      <a:solidFill>
                        <a:srgbClr val="CBCBCB"/>
                      </a:solidFill>
                      <a:miter lim="400000"/>
                    </a:lnB>
                  </a:tcPr>
                </a:tc>
                <a:tc>
                  <a:txBody>
                    <a:bodyPr/>
                    <a:lstStyle/>
                    <a:p>
                      <a:pPr marR="457200" algn="ctr" defTabSz="266700">
                        <a:defRPr sz="1800"/>
                      </a:pPr>
                      <a:r>
                        <a:rPr sz="1050" b="1">
                          <a:latin typeface="Times" panose="00000500000000020000"/>
                          <a:ea typeface="Times" panose="00000500000000020000"/>
                          <a:cs typeface="Times" panose="00000500000000020000"/>
                          <a:sym typeface="Times" panose="00000500000000020000"/>
                        </a:rPr>
                        <a:t>NM</a:t>
                      </a:r>
                      <a:endParaRPr sz="1050" b="1">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b="1">
                          <a:latin typeface="Times" panose="00000500000000020000"/>
                          <a:ea typeface="Times" panose="00000500000000020000"/>
                          <a:cs typeface="Times" panose="00000500000000020000"/>
                          <a:sym typeface="Times" panose="00000500000000020000"/>
                        </a:rPr>
                        <a:t>NS</a:t>
                      </a:r>
                      <a:endParaRPr sz="1050" b="1">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b="1">
                          <a:latin typeface="Times" panose="00000500000000020000"/>
                          <a:ea typeface="Times" panose="00000500000000020000"/>
                          <a:cs typeface="Times" panose="00000500000000020000"/>
                          <a:sym typeface="Times" panose="00000500000000020000"/>
                        </a:rPr>
                        <a:t>ZO</a:t>
                      </a:r>
                      <a:endParaRPr sz="1050" b="1">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b="1">
                          <a:latin typeface="Times" panose="00000500000000020000"/>
                          <a:ea typeface="Times" panose="00000500000000020000"/>
                          <a:cs typeface="Times" panose="00000500000000020000"/>
                          <a:sym typeface="Times" panose="00000500000000020000"/>
                        </a:rPr>
                        <a:t>PS</a:t>
                      </a:r>
                      <a:endParaRPr sz="1050" b="1">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b="1">
                          <a:latin typeface="Times" panose="00000500000000020000"/>
                          <a:ea typeface="Times" panose="00000500000000020000"/>
                          <a:cs typeface="Times" panose="00000500000000020000"/>
                          <a:sym typeface="Times" panose="00000500000000020000"/>
                        </a:rPr>
                        <a:t>PM</a:t>
                      </a:r>
                      <a:endParaRPr sz="1050" b="1">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b="1">
                          <a:latin typeface="Times" panose="00000500000000020000"/>
                          <a:ea typeface="Times" panose="00000500000000020000"/>
                          <a:cs typeface="Times" panose="00000500000000020000"/>
                          <a:sym typeface="Times" panose="00000500000000020000"/>
                        </a:rPr>
                        <a:t>PB</a:t>
                      </a:r>
                      <a:endParaRPr sz="1050" b="1">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6350">
                      <a:solidFill>
                        <a:srgbClr val="CBCBCB"/>
                      </a:solidFill>
                      <a:miter lim="400000"/>
                    </a:lnR>
                    <a:lnT w="12700">
                      <a:solidFill>
                        <a:srgbClr val="CBCBCB"/>
                      </a:solidFill>
                      <a:miter lim="400000"/>
                    </a:lnT>
                    <a:lnB w="12700">
                      <a:solidFill>
                        <a:srgbClr val="CBCBCB"/>
                      </a:solidFill>
                      <a:miter lim="400000"/>
                    </a:lnB>
                  </a:tcPr>
                </a:tc>
              </a:tr>
              <a:tr h="210088">
                <a:tc rowSpan="7">
                  <a:txBody>
                    <a:bodyPr/>
                    <a:lstStyle/>
                    <a:p>
                      <a:pPr marR="457200" algn="ctr" defTabSz="266700">
                        <a:defRPr sz="1800"/>
                      </a:pPr>
                      <a:r>
                        <a:rPr sz="1400" b="1">
                          <a:latin typeface="Times" panose="00000500000000020000"/>
                          <a:ea typeface="Times" panose="00000500000000020000"/>
                          <a:cs typeface="Times" panose="00000500000000020000"/>
                          <a:sym typeface="Times" panose="00000500000000020000"/>
                        </a:rPr>
                        <a:t>ec</a:t>
                      </a:r>
                      <a:endParaRPr sz="1400" b="1">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b="1">
                          <a:latin typeface="Times" panose="00000500000000020000"/>
                          <a:ea typeface="Times" panose="00000500000000020000"/>
                          <a:cs typeface="Times" panose="00000500000000020000"/>
                          <a:sym typeface="Times" panose="00000500000000020000"/>
                        </a:rPr>
                        <a:t>NB</a:t>
                      </a:r>
                      <a:endParaRPr sz="1050" b="1">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PS</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NS</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PM</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NB</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NB</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NM</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PS</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6350">
                      <a:solidFill>
                        <a:srgbClr val="CBCBCB"/>
                      </a:solidFill>
                      <a:miter lim="400000"/>
                    </a:lnR>
                    <a:lnT w="12700">
                      <a:solidFill>
                        <a:srgbClr val="CBCBCB"/>
                      </a:solidFill>
                      <a:miter lim="400000"/>
                    </a:lnT>
                    <a:lnB w="12700">
                      <a:solidFill>
                        <a:srgbClr val="CBCBCB"/>
                      </a:solidFill>
                      <a:miter lim="400000"/>
                    </a:lnB>
                  </a:tcPr>
                </a:tc>
              </a:tr>
              <a:tr h="210088">
                <a:tc vMerge="1">
                  <a:tcPr/>
                </a:tc>
                <a:tc>
                  <a:txBody>
                    <a:bodyPr/>
                    <a:lstStyle/>
                    <a:p>
                      <a:pPr marR="457200" algn="ctr" defTabSz="266700">
                        <a:defRPr sz="1800"/>
                      </a:pPr>
                      <a:r>
                        <a:rPr sz="1050" b="1">
                          <a:latin typeface="Times" panose="00000500000000020000"/>
                          <a:ea typeface="Times" panose="00000500000000020000"/>
                          <a:cs typeface="Times" panose="00000500000000020000"/>
                          <a:sym typeface="Times" panose="00000500000000020000"/>
                        </a:rPr>
                        <a:t>NM</a:t>
                      </a:r>
                      <a:endParaRPr sz="1050" b="1">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PS</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NS</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NB</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NM</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NM</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NS</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ZO</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6350">
                      <a:solidFill>
                        <a:srgbClr val="CBCBCB"/>
                      </a:solidFill>
                      <a:miter lim="400000"/>
                    </a:lnR>
                    <a:lnT w="12700">
                      <a:solidFill>
                        <a:srgbClr val="CBCBCB"/>
                      </a:solidFill>
                      <a:miter lim="400000"/>
                    </a:lnT>
                    <a:lnB w="12700">
                      <a:solidFill>
                        <a:srgbClr val="CBCBCB"/>
                      </a:solidFill>
                      <a:miter lim="400000"/>
                    </a:lnB>
                  </a:tcPr>
                </a:tc>
              </a:tr>
              <a:tr h="210088">
                <a:tc vMerge="1">
                  <a:tcPr/>
                </a:tc>
                <a:tc>
                  <a:txBody>
                    <a:bodyPr/>
                    <a:lstStyle/>
                    <a:p>
                      <a:pPr marR="457200" algn="ctr" defTabSz="266700">
                        <a:defRPr sz="1800"/>
                      </a:pPr>
                      <a:r>
                        <a:rPr sz="1050" b="1">
                          <a:latin typeface="Times" panose="00000500000000020000"/>
                          <a:ea typeface="Times" panose="00000500000000020000"/>
                          <a:cs typeface="Times" panose="00000500000000020000"/>
                          <a:sym typeface="Times" panose="00000500000000020000"/>
                        </a:rPr>
                        <a:t>NS</a:t>
                      </a:r>
                      <a:endParaRPr sz="1050" b="1">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ZO</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NS</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NM</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NM</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NS</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NS</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ZO</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6350">
                      <a:solidFill>
                        <a:srgbClr val="CBCBCB"/>
                      </a:solidFill>
                      <a:miter lim="400000"/>
                    </a:lnR>
                    <a:lnT w="12700">
                      <a:solidFill>
                        <a:srgbClr val="CBCBCB"/>
                      </a:solidFill>
                      <a:miter lim="400000"/>
                    </a:lnT>
                    <a:lnB w="12700">
                      <a:solidFill>
                        <a:srgbClr val="CBCBCB"/>
                      </a:solidFill>
                      <a:miter lim="400000"/>
                    </a:lnB>
                  </a:tcPr>
                </a:tc>
              </a:tr>
              <a:tr h="210185">
                <a:tc vMerge="1">
                  <a:tcPr/>
                </a:tc>
                <a:tc>
                  <a:txBody>
                    <a:bodyPr/>
                    <a:lstStyle/>
                    <a:p>
                      <a:pPr marR="457200" algn="ctr" defTabSz="266700">
                        <a:defRPr sz="1800"/>
                      </a:pPr>
                      <a:r>
                        <a:rPr sz="1050" b="1">
                          <a:latin typeface="Times" panose="00000500000000020000"/>
                          <a:ea typeface="Times" panose="00000500000000020000"/>
                          <a:cs typeface="Times" panose="00000500000000020000"/>
                          <a:sym typeface="Times" panose="00000500000000020000"/>
                        </a:rPr>
                        <a:t>ZO</a:t>
                      </a:r>
                      <a:endParaRPr sz="1050" b="1">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ZO</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NS</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NS</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NS</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NS</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NS</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ZO</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6350">
                      <a:solidFill>
                        <a:srgbClr val="CBCBCB"/>
                      </a:solidFill>
                      <a:miter lim="400000"/>
                    </a:lnR>
                    <a:lnT w="12700">
                      <a:solidFill>
                        <a:srgbClr val="CBCBCB"/>
                      </a:solidFill>
                      <a:miter lim="400000"/>
                    </a:lnT>
                    <a:lnB w="12700">
                      <a:solidFill>
                        <a:srgbClr val="CBCBCB"/>
                      </a:solidFill>
                      <a:miter lim="400000"/>
                    </a:lnB>
                  </a:tcPr>
                </a:tc>
              </a:tr>
              <a:tr h="210088">
                <a:tc vMerge="1">
                  <a:tcPr/>
                </a:tc>
                <a:tc>
                  <a:txBody>
                    <a:bodyPr/>
                    <a:lstStyle/>
                    <a:p>
                      <a:pPr marR="457200" algn="ctr" defTabSz="266700">
                        <a:defRPr sz="1800"/>
                      </a:pPr>
                      <a:r>
                        <a:rPr sz="1050" b="1">
                          <a:latin typeface="Times" panose="00000500000000020000"/>
                          <a:ea typeface="Times" panose="00000500000000020000"/>
                          <a:cs typeface="Times" panose="00000500000000020000"/>
                          <a:sym typeface="Times" panose="00000500000000020000"/>
                        </a:rPr>
                        <a:t>PS</a:t>
                      </a:r>
                      <a:endParaRPr sz="1050" b="1">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ZO</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ZO</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ZO</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ZO</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ZO</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ZO</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ZO</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6350">
                      <a:solidFill>
                        <a:srgbClr val="CBCBCB"/>
                      </a:solidFill>
                      <a:miter lim="400000"/>
                    </a:lnR>
                    <a:lnT w="12700">
                      <a:solidFill>
                        <a:srgbClr val="CBCBCB"/>
                      </a:solidFill>
                      <a:miter lim="400000"/>
                    </a:lnT>
                    <a:lnB w="12700">
                      <a:solidFill>
                        <a:srgbClr val="CBCBCB"/>
                      </a:solidFill>
                      <a:miter lim="400000"/>
                    </a:lnB>
                  </a:tcPr>
                </a:tc>
              </a:tr>
              <a:tr h="210088">
                <a:tc vMerge="1">
                  <a:tcPr/>
                </a:tc>
                <a:tc>
                  <a:txBody>
                    <a:bodyPr/>
                    <a:lstStyle/>
                    <a:p>
                      <a:pPr marR="457200" algn="ctr" defTabSz="266700">
                        <a:defRPr sz="1800"/>
                      </a:pPr>
                      <a:r>
                        <a:rPr sz="1050" b="1">
                          <a:latin typeface="Times" panose="00000500000000020000"/>
                          <a:ea typeface="Times" panose="00000500000000020000"/>
                          <a:cs typeface="Times" panose="00000500000000020000"/>
                          <a:sym typeface="Times" panose="00000500000000020000"/>
                        </a:rPr>
                        <a:t>PM</a:t>
                      </a:r>
                      <a:endParaRPr sz="1050" b="1">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PB</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NS</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PS</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PS</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PS</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PS</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PB</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6350">
                      <a:solidFill>
                        <a:srgbClr val="CBCBCB"/>
                      </a:solidFill>
                      <a:miter lim="400000"/>
                    </a:lnR>
                    <a:lnT w="12700">
                      <a:solidFill>
                        <a:srgbClr val="CBCBCB"/>
                      </a:solidFill>
                      <a:miter lim="400000"/>
                    </a:lnT>
                    <a:lnB w="12700">
                      <a:solidFill>
                        <a:srgbClr val="CBCBCB"/>
                      </a:solidFill>
                      <a:miter lim="400000"/>
                    </a:lnB>
                  </a:tcPr>
                </a:tc>
              </a:tr>
              <a:tr h="210088">
                <a:tc vMerge="1">
                  <a:tcPr/>
                </a:tc>
                <a:tc>
                  <a:txBody>
                    <a:bodyPr/>
                    <a:lstStyle/>
                    <a:p>
                      <a:pPr marR="457200" algn="ctr" defTabSz="266700">
                        <a:defRPr sz="1800"/>
                      </a:pPr>
                      <a:r>
                        <a:rPr sz="1050" b="1">
                          <a:latin typeface="Times" panose="00000500000000020000"/>
                          <a:ea typeface="Times" panose="00000500000000020000"/>
                          <a:cs typeface="Times" panose="00000500000000020000"/>
                          <a:sym typeface="Times" panose="00000500000000020000"/>
                        </a:rPr>
                        <a:t>PB</a:t>
                      </a:r>
                      <a:endParaRPr sz="1050" b="1">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635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PB</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635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PM</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635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PM</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635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PM</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635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PM</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635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PS</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635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PB</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12700">
                      <a:solidFill>
                        <a:srgbClr val="CBCBCB"/>
                      </a:solidFill>
                      <a:miter lim="400000"/>
                    </a:lnL>
                    <a:lnR w="6350">
                      <a:solidFill>
                        <a:srgbClr val="CBCBCB"/>
                      </a:solidFill>
                      <a:miter lim="400000"/>
                    </a:lnR>
                    <a:lnT w="12700">
                      <a:solidFill>
                        <a:srgbClr val="CBCBCB"/>
                      </a:solidFill>
                      <a:miter lim="400000"/>
                    </a:lnT>
                    <a:lnB w="6350">
                      <a:solidFill>
                        <a:srgbClr val="CBCBCB"/>
                      </a:solidFill>
                      <a:miter lim="400000"/>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200" advClick="0" advTm="3000">
        <p14:flip dir="r"/>
      </p:transition>
    </mc:Choice>
    <mc:Fallback>
      <p:transition spd="slow" advClick="0" advTm="3000">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afterEffect">
                                  <p:stCondLst>
                                    <p:cond delay="0"/>
                                  </p:stCondLst>
                                  <p:iterate type="el">
                                    <p:tmAbs val="0"/>
                                  </p:iterate>
                                  <p:childTnLst>
                                    <p:set>
                                      <p:cBhvr>
                                        <p:cTn id="6" dur="indefinite" fill="hold"/>
                                        <p:tgtEl>
                                          <p:spTgt spid="899"/>
                                        </p:tgtEl>
                                        <p:attrNameLst>
                                          <p:attrName>style.visibility</p:attrName>
                                        </p:attrNameLst>
                                      </p:cBhvr>
                                      <p:to>
                                        <p:strVal val="visible"/>
                                      </p:to>
                                    </p:set>
                                    <p:animEffect transition="in" filter="dissolve">
                                      <p:cBhvr>
                                        <p:cTn id="7" dur="1250"/>
                                        <p:tgtEl>
                                          <p:spTgt spid="8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spid="899" grpId="1"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 name="文本框 9"/>
          <p:cNvSpPr txBox="1"/>
          <p:nvPr/>
        </p:nvSpPr>
        <p:spPr>
          <a:xfrm>
            <a:off x="950693" y="162807"/>
            <a:ext cx="1803630" cy="345440"/>
          </a:xfrm>
          <a:prstGeom prst="rect">
            <a:avLst/>
          </a:prstGeom>
          <a:ln w="12700">
            <a:miter lim="400000"/>
          </a:ln>
        </p:spPr>
        <p:txBody>
          <a:bodyPr lIns="34290" tIns="34290" rIns="34290" bIns="34290">
            <a:spAutoFit/>
          </a:bodyPr>
          <a:lstStyle/>
          <a:p>
            <a:pPr lvl="1" indent="0">
              <a:defRPr>
                <a:solidFill>
                  <a:srgbClr val="595959"/>
                </a:solidFill>
                <a:latin typeface="微软雅黑"/>
                <a:ea typeface="微软雅黑"/>
                <a:cs typeface="微软雅黑"/>
                <a:sym typeface="微软雅黑"/>
              </a:defRPr>
            </a:pPr>
            <a:r>
              <a:rPr lang="zh-CN" altLang="en-US">
                <a:sym typeface="+mn-ea"/>
              </a:rPr>
              <a:t>流程及仿真设计</a:t>
            </a:r>
            <a:endParaRPr lang="zh-CN" altLang="en-US">
              <a:sym typeface="+mn-ea"/>
            </a:endParaRPr>
          </a:p>
        </p:txBody>
      </p:sp>
      <p:sp>
        <p:nvSpPr>
          <p:cNvPr id="921" name="直接连接符 55"/>
          <p:cNvSpPr/>
          <p:nvPr/>
        </p:nvSpPr>
        <p:spPr>
          <a:xfrm>
            <a:off x="841002" y="505763"/>
            <a:ext cx="8571842" cy="1"/>
          </a:xfrm>
          <a:prstGeom prst="line">
            <a:avLst/>
          </a:prstGeom>
          <a:ln>
            <a:solidFill>
              <a:srgbClr val="808080"/>
            </a:solidFill>
            <a:prstDash val="dash"/>
          </a:ln>
        </p:spPr>
        <p:txBody>
          <a:bodyPr lIns="45719" rIns="45719"/>
          <a:lstStyle/>
          <a:p/>
        </p:txBody>
      </p:sp>
      <p:sp>
        <p:nvSpPr>
          <p:cNvPr id="922" name="TextBox 36"/>
          <p:cNvSpPr txBox="1"/>
          <p:nvPr/>
        </p:nvSpPr>
        <p:spPr>
          <a:xfrm>
            <a:off x="10655710" y="7812196"/>
            <a:ext cx="789941" cy="408941"/>
          </a:xfrm>
          <a:prstGeom prst="rect">
            <a:avLst/>
          </a:prstGeom>
          <a:ln w="12700">
            <a:miter lim="400000"/>
          </a:ln>
        </p:spPr>
        <p:txBody>
          <a:bodyPr wrap="none" lIns="45719" rIns="45719">
            <a:spAutoFit/>
          </a:bodyPr>
          <a:lstStyle>
            <a:lvl1pPr>
              <a:defRPr>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延时符</a:t>
            </a:r>
            <a:endParaRPr>
              <a:latin typeface="+mj-lt"/>
              <a:ea typeface="+mj-ea"/>
              <a:cs typeface="+mj-cs"/>
              <a:sym typeface="Helvetica"/>
            </a:endParaRPr>
          </a:p>
        </p:txBody>
      </p:sp>
      <p:sp>
        <p:nvSpPr>
          <p:cNvPr id="923" name="六边形 31"/>
          <p:cNvSpPr/>
          <p:nvPr/>
        </p:nvSpPr>
        <p:spPr>
          <a:xfrm>
            <a:off x="241895" y="125397"/>
            <a:ext cx="481346" cy="41495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25400">
            <a:solidFill>
              <a:srgbClr val="46CEAE"/>
            </a:solidFill>
          </a:ln>
        </p:spPr>
        <p:txBody>
          <a:bodyPr lIns="45719" rIns="45719" anchor="ctr"/>
          <a:lstStyle/>
          <a:p>
            <a:pPr algn="ctr">
              <a:defRPr>
                <a:solidFill>
                  <a:srgbClr val="FFFFFF"/>
                </a:solidFill>
              </a:defRPr>
            </a:pPr>
          </a:p>
        </p:txBody>
      </p:sp>
      <p:sp>
        <p:nvSpPr>
          <p:cNvPr id="924" name="矩形 37"/>
          <p:cNvSpPr/>
          <p:nvPr/>
        </p:nvSpPr>
        <p:spPr>
          <a:xfrm>
            <a:off x="9412843" y="188638"/>
            <a:ext cx="933217" cy="334418"/>
          </a:xfrm>
          <a:prstGeom prst="rect">
            <a:avLst/>
          </a:prstGeom>
          <a:solidFill>
            <a:srgbClr val="46CEAE"/>
          </a:solidFill>
          <a:ln w="12700">
            <a:miter lim="400000"/>
          </a:ln>
        </p:spPr>
        <p:txBody>
          <a:bodyPr lIns="45719" rIns="45719" anchor="ctr"/>
          <a:lstStyle/>
          <a:p>
            <a:pPr algn="ctr">
              <a:defRPr sz="1400">
                <a:solidFill>
                  <a:srgbClr val="FFFFFF"/>
                </a:solidFill>
              </a:defRPr>
            </a:pPr>
          </a:p>
        </p:txBody>
      </p:sp>
      <p:sp>
        <p:nvSpPr>
          <p:cNvPr id="925" name="矩形 38"/>
          <p:cNvSpPr/>
          <p:nvPr/>
        </p:nvSpPr>
        <p:spPr>
          <a:xfrm>
            <a:off x="10347503" y="187548"/>
            <a:ext cx="1582733" cy="334419"/>
          </a:xfrm>
          <a:prstGeom prst="rect">
            <a:avLst/>
          </a:prstGeom>
          <a:solidFill>
            <a:srgbClr val="46CEAE">
              <a:alpha val="60000"/>
            </a:srgbClr>
          </a:solidFill>
          <a:ln w="12700">
            <a:miter lim="400000"/>
          </a:ln>
        </p:spPr>
        <p:txBody>
          <a:bodyPr lIns="45719" rIns="45719" anchor="ctr"/>
          <a:lstStyle/>
          <a:p>
            <a:pPr algn="ctr">
              <a:defRPr sz="1600">
                <a:solidFill>
                  <a:srgbClr val="FFFFFF"/>
                </a:solidFill>
              </a:defRPr>
            </a:pPr>
          </a:p>
        </p:txBody>
      </p:sp>
      <p:sp>
        <p:nvSpPr>
          <p:cNvPr id="926" name="六边形 39"/>
          <p:cNvSpPr/>
          <p:nvPr/>
        </p:nvSpPr>
        <p:spPr>
          <a:xfrm>
            <a:off x="624979" y="392471"/>
            <a:ext cx="261791" cy="22568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12700">
            <a:solidFill>
              <a:srgbClr val="FFFFFF"/>
            </a:solidFill>
          </a:ln>
        </p:spPr>
        <p:txBody>
          <a:bodyPr lIns="45719" rIns="45719" anchor="ctr"/>
          <a:lstStyle/>
          <a:p>
            <a:pPr algn="ctr">
              <a:defRPr>
                <a:solidFill>
                  <a:srgbClr val="FFFFFF"/>
                </a:solidFill>
              </a:defRPr>
            </a:pPr>
          </a:p>
        </p:txBody>
      </p:sp>
      <p:sp>
        <p:nvSpPr>
          <p:cNvPr id="927" name="文本框 9"/>
          <p:cNvSpPr txBox="1"/>
          <p:nvPr/>
        </p:nvSpPr>
        <p:spPr>
          <a:xfrm>
            <a:off x="9447133" y="221071"/>
            <a:ext cx="864637" cy="322581"/>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t>第三章</a:t>
            </a:r>
          </a:p>
        </p:txBody>
      </p:sp>
      <p:sp>
        <p:nvSpPr>
          <p:cNvPr id="928" name="文本框 9"/>
          <p:cNvSpPr txBox="1"/>
          <p:nvPr/>
        </p:nvSpPr>
        <p:spPr>
          <a:xfrm>
            <a:off x="10372920" y="213500"/>
            <a:ext cx="1515597" cy="283845"/>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rPr lang="zh-CN">
                <a:sym typeface="+mn-ea"/>
              </a:rPr>
              <a:t>创新点</a:t>
            </a:r>
            <a:endParaRPr lang="zh-CN">
              <a:sym typeface="+mn-ea"/>
            </a:endParaRPr>
          </a:p>
        </p:txBody>
      </p:sp>
      <p:grpSp>
        <p:nvGrpSpPr>
          <p:cNvPr id="932" name="组合 42"/>
          <p:cNvGrpSpPr/>
          <p:nvPr/>
        </p:nvGrpSpPr>
        <p:grpSpPr>
          <a:xfrm>
            <a:off x="330915" y="199584"/>
            <a:ext cx="308582" cy="266579"/>
            <a:chOff x="0" y="0"/>
            <a:chExt cx="308580" cy="266578"/>
          </a:xfrm>
        </p:grpSpPr>
        <p:sp>
          <p:nvSpPr>
            <p:cNvPr id="929" name="Freeform 301"/>
            <p:cNvSpPr/>
            <p:nvPr/>
          </p:nvSpPr>
          <p:spPr>
            <a:xfrm>
              <a:off x="102074" y="60072"/>
              <a:ext cx="206507" cy="206507"/>
            </a:xfrm>
            <a:custGeom>
              <a:avLst/>
              <a:gdLst/>
              <a:ahLst/>
              <a:cxnLst>
                <a:cxn ang="0">
                  <a:pos x="wd2" y="hd2"/>
                </a:cxn>
                <a:cxn ang="5400000">
                  <a:pos x="wd2" y="hd2"/>
                </a:cxn>
                <a:cxn ang="10800000">
                  <a:pos x="wd2" y="hd2"/>
                </a:cxn>
                <a:cxn ang="16200000">
                  <a:pos x="wd2" y="hd2"/>
                </a:cxn>
              </a:cxnLst>
              <a:rect l="0" t="0" r="r" b="b"/>
              <a:pathLst>
                <a:path w="21374" h="21374" extrusionOk="0">
                  <a:moveTo>
                    <a:pt x="2234" y="4988"/>
                  </a:moveTo>
                  <a:cubicBezTo>
                    <a:pt x="2979" y="5360"/>
                    <a:pt x="2607" y="6477"/>
                    <a:pt x="2607" y="6850"/>
                  </a:cubicBezTo>
                  <a:cubicBezTo>
                    <a:pt x="2607" y="7222"/>
                    <a:pt x="1862" y="7222"/>
                    <a:pt x="1490" y="7222"/>
                  </a:cubicBezTo>
                  <a:cubicBezTo>
                    <a:pt x="745" y="7222"/>
                    <a:pt x="0" y="7595"/>
                    <a:pt x="0" y="8340"/>
                  </a:cubicBezTo>
                  <a:cubicBezTo>
                    <a:pt x="0" y="9084"/>
                    <a:pt x="0" y="9829"/>
                    <a:pt x="745" y="9829"/>
                  </a:cubicBezTo>
                  <a:cubicBezTo>
                    <a:pt x="1117" y="10202"/>
                    <a:pt x="1862" y="10946"/>
                    <a:pt x="1862" y="11319"/>
                  </a:cubicBezTo>
                  <a:cubicBezTo>
                    <a:pt x="1862" y="11691"/>
                    <a:pt x="1490" y="12064"/>
                    <a:pt x="745" y="12436"/>
                  </a:cubicBezTo>
                  <a:cubicBezTo>
                    <a:pt x="372" y="12436"/>
                    <a:pt x="0" y="13181"/>
                    <a:pt x="372" y="13926"/>
                  </a:cubicBezTo>
                  <a:cubicBezTo>
                    <a:pt x="372" y="14671"/>
                    <a:pt x="1117" y="15415"/>
                    <a:pt x="1862" y="15043"/>
                  </a:cubicBezTo>
                  <a:cubicBezTo>
                    <a:pt x="2234" y="15043"/>
                    <a:pt x="2979" y="15043"/>
                    <a:pt x="2979" y="15415"/>
                  </a:cubicBezTo>
                  <a:cubicBezTo>
                    <a:pt x="3352" y="15415"/>
                    <a:pt x="3352" y="16533"/>
                    <a:pt x="2979" y="16905"/>
                  </a:cubicBezTo>
                  <a:cubicBezTo>
                    <a:pt x="2607" y="17277"/>
                    <a:pt x="2607" y="18395"/>
                    <a:pt x="3352" y="18767"/>
                  </a:cubicBezTo>
                  <a:cubicBezTo>
                    <a:pt x="4097" y="19140"/>
                    <a:pt x="4841" y="19512"/>
                    <a:pt x="5214" y="18767"/>
                  </a:cubicBezTo>
                  <a:cubicBezTo>
                    <a:pt x="5586" y="18395"/>
                    <a:pt x="6703" y="18767"/>
                    <a:pt x="6703" y="18767"/>
                  </a:cubicBezTo>
                  <a:cubicBezTo>
                    <a:pt x="7076" y="18767"/>
                    <a:pt x="7448" y="19512"/>
                    <a:pt x="7076" y="19884"/>
                  </a:cubicBezTo>
                  <a:cubicBezTo>
                    <a:pt x="7076" y="20629"/>
                    <a:pt x="7448" y="21002"/>
                    <a:pt x="8193" y="21374"/>
                  </a:cubicBezTo>
                  <a:cubicBezTo>
                    <a:pt x="9310" y="21374"/>
                    <a:pt x="9683" y="21002"/>
                    <a:pt x="10055" y="20629"/>
                  </a:cubicBezTo>
                  <a:cubicBezTo>
                    <a:pt x="10055" y="19884"/>
                    <a:pt x="11172" y="19512"/>
                    <a:pt x="11545" y="19512"/>
                  </a:cubicBezTo>
                  <a:cubicBezTo>
                    <a:pt x="11545" y="19512"/>
                    <a:pt x="12290" y="19884"/>
                    <a:pt x="12290" y="20629"/>
                  </a:cubicBezTo>
                  <a:cubicBezTo>
                    <a:pt x="12662" y="21002"/>
                    <a:pt x="13407" y="21374"/>
                    <a:pt x="14152" y="21002"/>
                  </a:cubicBezTo>
                  <a:cubicBezTo>
                    <a:pt x="14897" y="21002"/>
                    <a:pt x="15269" y="20257"/>
                    <a:pt x="14897" y="19512"/>
                  </a:cubicBezTo>
                  <a:cubicBezTo>
                    <a:pt x="14897" y="19140"/>
                    <a:pt x="15641" y="18022"/>
                    <a:pt x="15641" y="18022"/>
                  </a:cubicBezTo>
                  <a:cubicBezTo>
                    <a:pt x="16014" y="17650"/>
                    <a:pt x="16386" y="18022"/>
                    <a:pt x="17131" y="18395"/>
                  </a:cubicBezTo>
                  <a:cubicBezTo>
                    <a:pt x="17503" y="18767"/>
                    <a:pt x="18248" y="18767"/>
                    <a:pt x="18621" y="18022"/>
                  </a:cubicBezTo>
                  <a:cubicBezTo>
                    <a:pt x="19366" y="17277"/>
                    <a:pt x="19366" y="16533"/>
                    <a:pt x="18993" y="16160"/>
                  </a:cubicBezTo>
                  <a:cubicBezTo>
                    <a:pt x="18621" y="15788"/>
                    <a:pt x="18621" y="14671"/>
                    <a:pt x="18621" y="14671"/>
                  </a:cubicBezTo>
                  <a:cubicBezTo>
                    <a:pt x="18993" y="14298"/>
                    <a:pt x="19366" y="13926"/>
                    <a:pt x="20110" y="14298"/>
                  </a:cubicBezTo>
                  <a:cubicBezTo>
                    <a:pt x="20483" y="14298"/>
                    <a:pt x="21228" y="13926"/>
                    <a:pt x="21228" y="12808"/>
                  </a:cubicBezTo>
                  <a:cubicBezTo>
                    <a:pt x="21600" y="12064"/>
                    <a:pt x="21228" y="11319"/>
                    <a:pt x="20483" y="11319"/>
                  </a:cubicBezTo>
                  <a:cubicBezTo>
                    <a:pt x="20110" y="11319"/>
                    <a:pt x="19738" y="10202"/>
                    <a:pt x="19366" y="9829"/>
                  </a:cubicBezTo>
                  <a:cubicBezTo>
                    <a:pt x="19366" y="9457"/>
                    <a:pt x="20110" y="9084"/>
                    <a:pt x="20483" y="9084"/>
                  </a:cubicBezTo>
                  <a:cubicBezTo>
                    <a:pt x="20855" y="8712"/>
                    <a:pt x="21228" y="7967"/>
                    <a:pt x="20855" y="7222"/>
                  </a:cubicBezTo>
                  <a:cubicBezTo>
                    <a:pt x="20855" y="6477"/>
                    <a:pt x="20110" y="6105"/>
                    <a:pt x="19738" y="6477"/>
                  </a:cubicBezTo>
                  <a:cubicBezTo>
                    <a:pt x="18993" y="6477"/>
                    <a:pt x="18248" y="5733"/>
                    <a:pt x="17876" y="5733"/>
                  </a:cubicBezTo>
                  <a:cubicBezTo>
                    <a:pt x="17876" y="5360"/>
                    <a:pt x="17876" y="4615"/>
                    <a:pt x="18248" y="4243"/>
                  </a:cubicBezTo>
                  <a:cubicBezTo>
                    <a:pt x="18621" y="3871"/>
                    <a:pt x="18621" y="3126"/>
                    <a:pt x="17876" y="2753"/>
                  </a:cubicBezTo>
                  <a:cubicBezTo>
                    <a:pt x="17503" y="2008"/>
                    <a:pt x="16759" y="2008"/>
                    <a:pt x="16386" y="2381"/>
                  </a:cubicBezTo>
                  <a:cubicBezTo>
                    <a:pt x="15641" y="2753"/>
                    <a:pt x="14897" y="2753"/>
                    <a:pt x="14524" y="2753"/>
                  </a:cubicBezTo>
                  <a:cubicBezTo>
                    <a:pt x="14152" y="2381"/>
                    <a:pt x="14152" y="2008"/>
                    <a:pt x="14152" y="1264"/>
                  </a:cubicBezTo>
                  <a:cubicBezTo>
                    <a:pt x="14152" y="891"/>
                    <a:pt x="13779" y="146"/>
                    <a:pt x="13034" y="146"/>
                  </a:cubicBezTo>
                  <a:cubicBezTo>
                    <a:pt x="12290" y="-226"/>
                    <a:pt x="11545" y="146"/>
                    <a:pt x="11172" y="891"/>
                  </a:cubicBezTo>
                  <a:cubicBezTo>
                    <a:pt x="11172" y="1264"/>
                    <a:pt x="10428" y="1636"/>
                    <a:pt x="10055" y="1636"/>
                  </a:cubicBezTo>
                  <a:cubicBezTo>
                    <a:pt x="9683" y="2008"/>
                    <a:pt x="9310" y="1264"/>
                    <a:pt x="8938" y="891"/>
                  </a:cubicBezTo>
                  <a:cubicBezTo>
                    <a:pt x="8938" y="146"/>
                    <a:pt x="8193" y="146"/>
                    <a:pt x="7448" y="146"/>
                  </a:cubicBezTo>
                  <a:cubicBezTo>
                    <a:pt x="6703" y="519"/>
                    <a:pt x="5959" y="1264"/>
                    <a:pt x="6331" y="1636"/>
                  </a:cubicBezTo>
                  <a:cubicBezTo>
                    <a:pt x="6331" y="2381"/>
                    <a:pt x="5959" y="3126"/>
                    <a:pt x="5586" y="3498"/>
                  </a:cubicBezTo>
                  <a:cubicBezTo>
                    <a:pt x="5214" y="3498"/>
                    <a:pt x="4841" y="3498"/>
                    <a:pt x="4469" y="3126"/>
                  </a:cubicBezTo>
                  <a:cubicBezTo>
                    <a:pt x="3724" y="2753"/>
                    <a:pt x="2979" y="2753"/>
                    <a:pt x="2607" y="3498"/>
                  </a:cubicBezTo>
                  <a:cubicBezTo>
                    <a:pt x="2234" y="3871"/>
                    <a:pt x="1862" y="4615"/>
                    <a:pt x="2234" y="4988"/>
                  </a:cubicBezTo>
                  <a:close/>
                  <a:moveTo>
                    <a:pt x="8566" y="4615"/>
                  </a:moveTo>
                  <a:cubicBezTo>
                    <a:pt x="11917" y="3498"/>
                    <a:pt x="15641" y="5360"/>
                    <a:pt x="16759" y="8712"/>
                  </a:cubicBezTo>
                  <a:cubicBezTo>
                    <a:pt x="17503" y="12064"/>
                    <a:pt x="16014" y="15415"/>
                    <a:pt x="12662" y="16533"/>
                  </a:cubicBezTo>
                  <a:cubicBezTo>
                    <a:pt x="9310" y="17650"/>
                    <a:pt x="5586" y="15788"/>
                    <a:pt x="4841" y="12436"/>
                  </a:cubicBezTo>
                  <a:cubicBezTo>
                    <a:pt x="3724" y="9457"/>
                    <a:pt x="5586" y="5733"/>
                    <a:pt x="8566" y="4615"/>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sp>
          <p:nvSpPr>
            <p:cNvPr id="930" name="Freeform 302"/>
            <p:cNvSpPr/>
            <p:nvPr/>
          </p:nvSpPr>
          <p:spPr>
            <a:xfrm>
              <a:off x="17" y="0"/>
              <a:ext cx="134052" cy="134051"/>
            </a:xfrm>
            <a:custGeom>
              <a:avLst/>
              <a:gdLst/>
              <a:ahLst/>
              <a:cxnLst>
                <a:cxn ang="0">
                  <a:pos x="wd2" y="hd2"/>
                </a:cxn>
                <a:cxn ang="5400000">
                  <a:pos x="wd2" y="hd2"/>
                </a:cxn>
                <a:cxn ang="10800000">
                  <a:pos x="wd2" y="hd2"/>
                </a:cxn>
                <a:cxn ang="16200000">
                  <a:pos x="wd2" y="hd2"/>
                </a:cxn>
              </a:cxnLst>
              <a:rect l="0" t="0" r="r" b="b"/>
              <a:pathLst>
                <a:path w="21600" h="21600" extrusionOk="0">
                  <a:moveTo>
                    <a:pt x="2335" y="5254"/>
                  </a:moveTo>
                  <a:cubicBezTo>
                    <a:pt x="2919" y="5254"/>
                    <a:pt x="2919" y="6422"/>
                    <a:pt x="2919" y="7005"/>
                  </a:cubicBezTo>
                  <a:cubicBezTo>
                    <a:pt x="2335" y="7005"/>
                    <a:pt x="1751" y="7005"/>
                    <a:pt x="1168" y="7005"/>
                  </a:cubicBezTo>
                  <a:cubicBezTo>
                    <a:pt x="584" y="7005"/>
                    <a:pt x="0" y="7589"/>
                    <a:pt x="0" y="8173"/>
                  </a:cubicBezTo>
                  <a:cubicBezTo>
                    <a:pt x="0" y="9341"/>
                    <a:pt x="0" y="9924"/>
                    <a:pt x="584" y="9924"/>
                  </a:cubicBezTo>
                  <a:cubicBezTo>
                    <a:pt x="1168" y="9924"/>
                    <a:pt x="1751" y="11092"/>
                    <a:pt x="1751" y="11676"/>
                  </a:cubicBezTo>
                  <a:cubicBezTo>
                    <a:pt x="1751" y="11676"/>
                    <a:pt x="1168" y="12259"/>
                    <a:pt x="1168" y="12259"/>
                  </a:cubicBezTo>
                  <a:cubicBezTo>
                    <a:pt x="584" y="12259"/>
                    <a:pt x="0" y="13427"/>
                    <a:pt x="584" y="14011"/>
                  </a:cubicBezTo>
                  <a:cubicBezTo>
                    <a:pt x="584" y="14595"/>
                    <a:pt x="1168" y="15178"/>
                    <a:pt x="1751" y="15178"/>
                  </a:cubicBezTo>
                  <a:cubicBezTo>
                    <a:pt x="2335" y="15178"/>
                    <a:pt x="2919" y="15178"/>
                    <a:pt x="2919" y="15178"/>
                  </a:cubicBezTo>
                  <a:cubicBezTo>
                    <a:pt x="3503" y="15762"/>
                    <a:pt x="3503" y="16346"/>
                    <a:pt x="2919" y="16930"/>
                  </a:cubicBezTo>
                  <a:cubicBezTo>
                    <a:pt x="2919" y="17514"/>
                    <a:pt x="2919" y="18097"/>
                    <a:pt x="3503" y="18681"/>
                  </a:cubicBezTo>
                  <a:cubicBezTo>
                    <a:pt x="4086" y="19265"/>
                    <a:pt x="4670" y="19265"/>
                    <a:pt x="5254" y="19265"/>
                  </a:cubicBezTo>
                  <a:cubicBezTo>
                    <a:pt x="5838" y="18681"/>
                    <a:pt x="6422" y="18681"/>
                    <a:pt x="7005" y="18681"/>
                  </a:cubicBezTo>
                  <a:cubicBezTo>
                    <a:pt x="7005" y="18681"/>
                    <a:pt x="7589" y="19265"/>
                    <a:pt x="7005" y="19849"/>
                  </a:cubicBezTo>
                  <a:cubicBezTo>
                    <a:pt x="7005" y="20432"/>
                    <a:pt x="7589" y="21016"/>
                    <a:pt x="8757" y="21600"/>
                  </a:cubicBezTo>
                  <a:cubicBezTo>
                    <a:pt x="9341" y="21600"/>
                    <a:pt x="9924" y="21016"/>
                    <a:pt x="9924" y="20432"/>
                  </a:cubicBezTo>
                  <a:cubicBezTo>
                    <a:pt x="10508" y="19849"/>
                    <a:pt x="11092" y="19849"/>
                    <a:pt x="11676" y="19849"/>
                  </a:cubicBezTo>
                  <a:cubicBezTo>
                    <a:pt x="11676" y="19849"/>
                    <a:pt x="12259" y="19849"/>
                    <a:pt x="12259" y="20432"/>
                  </a:cubicBezTo>
                  <a:cubicBezTo>
                    <a:pt x="12843" y="21016"/>
                    <a:pt x="13427" y="21600"/>
                    <a:pt x="14011" y="21016"/>
                  </a:cubicBezTo>
                  <a:cubicBezTo>
                    <a:pt x="15178" y="21016"/>
                    <a:pt x="15178" y="20432"/>
                    <a:pt x="15178" y="19849"/>
                  </a:cubicBezTo>
                  <a:cubicBezTo>
                    <a:pt x="15178" y="19265"/>
                    <a:pt x="15762" y="18097"/>
                    <a:pt x="15762" y="18097"/>
                  </a:cubicBezTo>
                  <a:cubicBezTo>
                    <a:pt x="16346" y="18097"/>
                    <a:pt x="16930" y="18097"/>
                    <a:pt x="16930" y="18681"/>
                  </a:cubicBezTo>
                  <a:cubicBezTo>
                    <a:pt x="17514" y="18681"/>
                    <a:pt x="18681" y="18681"/>
                    <a:pt x="18681" y="18097"/>
                  </a:cubicBezTo>
                  <a:cubicBezTo>
                    <a:pt x="19265" y="17514"/>
                    <a:pt x="19849" y="16346"/>
                    <a:pt x="19265" y="16346"/>
                  </a:cubicBezTo>
                  <a:cubicBezTo>
                    <a:pt x="18681" y="15762"/>
                    <a:pt x="18681" y="14595"/>
                    <a:pt x="18681" y="14595"/>
                  </a:cubicBezTo>
                  <a:cubicBezTo>
                    <a:pt x="19265" y="14011"/>
                    <a:pt x="19849" y="14011"/>
                    <a:pt x="20432" y="14011"/>
                  </a:cubicBezTo>
                  <a:cubicBezTo>
                    <a:pt x="21016" y="14011"/>
                    <a:pt x="21600" y="14011"/>
                    <a:pt x="21600" y="12843"/>
                  </a:cubicBezTo>
                  <a:cubicBezTo>
                    <a:pt x="21600" y="12259"/>
                    <a:pt x="21600" y="11676"/>
                    <a:pt x="21016" y="11092"/>
                  </a:cubicBezTo>
                  <a:cubicBezTo>
                    <a:pt x="20432" y="11092"/>
                    <a:pt x="19849" y="10508"/>
                    <a:pt x="19849" y="9924"/>
                  </a:cubicBezTo>
                  <a:cubicBezTo>
                    <a:pt x="19849" y="9341"/>
                    <a:pt x="20432" y="9341"/>
                    <a:pt x="20432" y="8757"/>
                  </a:cubicBezTo>
                  <a:cubicBezTo>
                    <a:pt x="21016" y="8757"/>
                    <a:pt x="21600" y="8173"/>
                    <a:pt x="21016" y="7005"/>
                  </a:cubicBezTo>
                  <a:cubicBezTo>
                    <a:pt x="21016" y="6422"/>
                    <a:pt x="20432" y="5838"/>
                    <a:pt x="19849" y="6422"/>
                  </a:cubicBezTo>
                  <a:cubicBezTo>
                    <a:pt x="19265" y="6422"/>
                    <a:pt x="18097" y="5838"/>
                    <a:pt x="18097" y="5254"/>
                  </a:cubicBezTo>
                  <a:cubicBezTo>
                    <a:pt x="18097" y="5254"/>
                    <a:pt x="18097" y="4670"/>
                    <a:pt x="18681" y="4086"/>
                  </a:cubicBezTo>
                  <a:cubicBezTo>
                    <a:pt x="18681" y="4086"/>
                    <a:pt x="18681" y="2919"/>
                    <a:pt x="18097" y="2335"/>
                  </a:cubicBezTo>
                  <a:cubicBezTo>
                    <a:pt x="17514" y="1751"/>
                    <a:pt x="16930" y="1751"/>
                    <a:pt x="16346" y="2335"/>
                  </a:cubicBezTo>
                  <a:cubicBezTo>
                    <a:pt x="15762" y="2919"/>
                    <a:pt x="15178" y="2919"/>
                    <a:pt x="14595" y="2335"/>
                  </a:cubicBezTo>
                  <a:cubicBezTo>
                    <a:pt x="14595" y="2335"/>
                    <a:pt x="14011" y="1751"/>
                    <a:pt x="14595" y="1168"/>
                  </a:cubicBezTo>
                  <a:cubicBezTo>
                    <a:pt x="14595" y="584"/>
                    <a:pt x="14011" y="0"/>
                    <a:pt x="12843" y="0"/>
                  </a:cubicBezTo>
                  <a:cubicBezTo>
                    <a:pt x="12259" y="0"/>
                    <a:pt x="11676" y="0"/>
                    <a:pt x="11676" y="584"/>
                  </a:cubicBezTo>
                  <a:cubicBezTo>
                    <a:pt x="11092" y="1168"/>
                    <a:pt x="10508" y="1751"/>
                    <a:pt x="9924" y="1751"/>
                  </a:cubicBezTo>
                  <a:cubicBezTo>
                    <a:pt x="9924" y="1751"/>
                    <a:pt x="9341" y="1168"/>
                    <a:pt x="9341" y="584"/>
                  </a:cubicBezTo>
                  <a:cubicBezTo>
                    <a:pt x="8757" y="0"/>
                    <a:pt x="8173" y="0"/>
                    <a:pt x="7589" y="0"/>
                  </a:cubicBezTo>
                  <a:cubicBezTo>
                    <a:pt x="6422" y="584"/>
                    <a:pt x="6422" y="1168"/>
                    <a:pt x="6422" y="1751"/>
                  </a:cubicBezTo>
                  <a:cubicBezTo>
                    <a:pt x="6422" y="2335"/>
                    <a:pt x="5838" y="2919"/>
                    <a:pt x="5838" y="3503"/>
                  </a:cubicBezTo>
                  <a:cubicBezTo>
                    <a:pt x="5254" y="3503"/>
                    <a:pt x="4670" y="3503"/>
                    <a:pt x="4670" y="2919"/>
                  </a:cubicBezTo>
                  <a:cubicBezTo>
                    <a:pt x="4086" y="2335"/>
                    <a:pt x="2919" y="2919"/>
                    <a:pt x="2919" y="3503"/>
                  </a:cubicBezTo>
                  <a:cubicBezTo>
                    <a:pt x="2335" y="4086"/>
                    <a:pt x="1751" y="4670"/>
                    <a:pt x="2335" y="5254"/>
                  </a:cubicBezTo>
                  <a:close/>
                  <a:moveTo>
                    <a:pt x="8757" y="4670"/>
                  </a:moveTo>
                  <a:cubicBezTo>
                    <a:pt x="12259" y="3503"/>
                    <a:pt x="15762" y="5254"/>
                    <a:pt x="16930" y="8757"/>
                  </a:cubicBezTo>
                  <a:cubicBezTo>
                    <a:pt x="18097" y="12259"/>
                    <a:pt x="15762" y="15762"/>
                    <a:pt x="12843" y="16930"/>
                  </a:cubicBezTo>
                  <a:cubicBezTo>
                    <a:pt x="9341" y="17514"/>
                    <a:pt x="5838" y="15762"/>
                    <a:pt x="4670" y="12843"/>
                  </a:cubicBezTo>
                  <a:cubicBezTo>
                    <a:pt x="3503" y="9341"/>
                    <a:pt x="5838" y="5838"/>
                    <a:pt x="8757" y="467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sp>
          <p:nvSpPr>
            <p:cNvPr id="931" name="Freeform 303"/>
            <p:cNvSpPr/>
            <p:nvPr/>
          </p:nvSpPr>
          <p:spPr>
            <a:xfrm>
              <a:off x="0" y="134052"/>
              <a:ext cx="105108" cy="100539"/>
            </a:xfrm>
            <a:custGeom>
              <a:avLst/>
              <a:gdLst/>
              <a:ahLst/>
              <a:cxnLst>
                <a:cxn ang="0">
                  <a:pos x="wd2" y="hd2"/>
                </a:cxn>
                <a:cxn ang="5400000">
                  <a:pos x="wd2" y="hd2"/>
                </a:cxn>
                <a:cxn ang="10800000">
                  <a:pos x="wd2" y="hd2"/>
                </a:cxn>
                <a:cxn ang="16200000">
                  <a:pos x="wd2" y="hd2"/>
                </a:cxn>
              </a:cxnLst>
              <a:rect l="0" t="0" r="r" b="b"/>
              <a:pathLst>
                <a:path w="21600" h="21600" extrusionOk="0">
                  <a:moveTo>
                    <a:pt x="2234" y="5400"/>
                  </a:moveTo>
                  <a:cubicBezTo>
                    <a:pt x="2979" y="5400"/>
                    <a:pt x="2979" y="6943"/>
                    <a:pt x="2979" y="6943"/>
                  </a:cubicBezTo>
                  <a:cubicBezTo>
                    <a:pt x="2979" y="6943"/>
                    <a:pt x="2234" y="7714"/>
                    <a:pt x="1490" y="6943"/>
                  </a:cubicBezTo>
                  <a:cubicBezTo>
                    <a:pt x="745" y="6943"/>
                    <a:pt x="0" y="7714"/>
                    <a:pt x="0" y="8486"/>
                  </a:cubicBezTo>
                  <a:cubicBezTo>
                    <a:pt x="0" y="9257"/>
                    <a:pt x="0" y="10029"/>
                    <a:pt x="745" y="10029"/>
                  </a:cubicBezTo>
                  <a:cubicBezTo>
                    <a:pt x="1490" y="10029"/>
                    <a:pt x="2234" y="11571"/>
                    <a:pt x="2234" y="11571"/>
                  </a:cubicBezTo>
                  <a:cubicBezTo>
                    <a:pt x="2234" y="12343"/>
                    <a:pt x="1490" y="12343"/>
                    <a:pt x="745" y="12343"/>
                  </a:cubicBezTo>
                  <a:cubicBezTo>
                    <a:pt x="745" y="13114"/>
                    <a:pt x="0" y="13886"/>
                    <a:pt x="745" y="14657"/>
                  </a:cubicBezTo>
                  <a:cubicBezTo>
                    <a:pt x="745" y="15429"/>
                    <a:pt x="1490" y="15429"/>
                    <a:pt x="2234" y="15429"/>
                  </a:cubicBezTo>
                  <a:cubicBezTo>
                    <a:pt x="2234" y="15429"/>
                    <a:pt x="2979" y="15429"/>
                    <a:pt x="2979" y="15429"/>
                  </a:cubicBezTo>
                  <a:cubicBezTo>
                    <a:pt x="2979" y="16200"/>
                    <a:pt x="3724" y="16971"/>
                    <a:pt x="2979" y="17743"/>
                  </a:cubicBezTo>
                  <a:cubicBezTo>
                    <a:pt x="2979" y="17743"/>
                    <a:pt x="2979" y="18514"/>
                    <a:pt x="3724" y="19286"/>
                  </a:cubicBezTo>
                  <a:cubicBezTo>
                    <a:pt x="3724" y="20057"/>
                    <a:pt x="5214" y="20057"/>
                    <a:pt x="5214" y="19286"/>
                  </a:cubicBezTo>
                  <a:cubicBezTo>
                    <a:pt x="5959" y="19286"/>
                    <a:pt x="6703" y="19286"/>
                    <a:pt x="6703" y="19286"/>
                  </a:cubicBezTo>
                  <a:cubicBezTo>
                    <a:pt x="7448" y="19286"/>
                    <a:pt x="7448" y="20057"/>
                    <a:pt x="7448" y="20829"/>
                  </a:cubicBezTo>
                  <a:cubicBezTo>
                    <a:pt x="7448" y="20829"/>
                    <a:pt x="7448" y="21600"/>
                    <a:pt x="8193" y="21600"/>
                  </a:cubicBezTo>
                  <a:cubicBezTo>
                    <a:pt x="8938" y="21600"/>
                    <a:pt x="9683" y="21600"/>
                    <a:pt x="9683" y="20829"/>
                  </a:cubicBezTo>
                  <a:cubicBezTo>
                    <a:pt x="10428" y="20829"/>
                    <a:pt x="11172" y="20057"/>
                    <a:pt x="11172" y="20057"/>
                  </a:cubicBezTo>
                  <a:cubicBezTo>
                    <a:pt x="11917" y="20057"/>
                    <a:pt x="11917" y="20057"/>
                    <a:pt x="12662" y="20829"/>
                  </a:cubicBezTo>
                  <a:cubicBezTo>
                    <a:pt x="12662" y="21600"/>
                    <a:pt x="13407" y="21600"/>
                    <a:pt x="14152" y="21600"/>
                  </a:cubicBezTo>
                  <a:cubicBezTo>
                    <a:pt x="14897" y="21600"/>
                    <a:pt x="14897" y="20829"/>
                    <a:pt x="14897" y="20057"/>
                  </a:cubicBezTo>
                  <a:cubicBezTo>
                    <a:pt x="14897" y="19286"/>
                    <a:pt x="15641" y="18514"/>
                    <a:pt x="15641" y="18514"/>
                  </a:cubicBezTo>
                  <a:cubicBezTo>
                    <a:pt x="15641" y="18514"/>
                    <a:pt x="16386" y="18514"/>
                    <a:pt x="17131" y="18514"/>
                  </a:cubicBezTo>
                  <a:cubicBezTo>
                    <a:pt x="17131" y="19286"/>
                    <a:pt x="17876" y="19286"/>
                    <a:pt x="18621" y="18514"/>
                  </a:cubicBezTo>
                  <a:cubicBezTo>
                    <a:pt x="19366" y="17743"/>
                    <a:pt x="19366" y="16971"/>
                    <a:pt x="18621" y="16200"/>
                  </a:cubicBezTo>
                  <a:cubicBezTo>
                    <a:pt x="18621" y="16200"/>
                    <a:pt x="18621" y="15429"/>
                    <a:pt x="18621" y="14657"/>
                  </a:cubicBezTo>
                  <a:cubicBezTo>
                    <a:pt x="18621" y="14657"/>
                    <a:pt x="19366" y="14657"/>
                    <a:pt x="20110" y="14657"/>
                  </a:cubicBezTo>
                  <a:cubicBezTo>
                    <a:pt x="20855" y="14657"/>
                    <a:pt x="20855" y="13886"/>
                    <a:pt x="21600" y="13114"/>
                  </a:cubicBezTo>
                  <a:cubicBezTo>
                    <a:pt x="21600" y="12343"/>
                    <a:pt x="20855" y="11571"/>
                    <a:pt x="20855" y="11571"/>
                  </a:cubicBezTo>
                  <a:cubicBezTo>
                    <a:pt x="20110" y="11571"/>
                    <a:pt x="19366" y="10800"/>
                    <a:pt x="19366" y="10029"/>
                  </a:cubicBezTo>
                  <a:cubicBezTo>
                    <a:pt x="19366" y="10029"/>
                    <a:pt x="20110" y="9257"/>
                    <a:pt x="20110" y="9257"/>
                  </a:cubicBezTo>
                  <a:cubicBezTo>
                    <a:pt x="20855" y="9257"/>
                    <a:pt x="20855" y="8486"/>
                    <a:pt x="20855" y="7714"/>
                  </a:cubicBezTo>
                  <a:cubicBezTo>
                    <a:pt x="20855" y="6943"/>
                    <a:pt x="20110" y="6171"/>
                    <a:pt x="19366" y="6171"/>
                  </a:cubicBezTo>
                  <a:cubicBezTo>
                    <a:pt x="19366" y="6943"/>
                    <a:pt x="17876" y="6171"/>
                    <a:pt x="17876" y="5400"/>
                  </a:cubicBezTo>
                  <a:cubicBezTo>
                    <a:pt x="17876" y="5400"/>
                    <a:pt x="17876" y="4629"/>
                    <a:pt x="18621" y="4629"/>
                  </a:cubicBezTo>
                  <a:cubicBezTo>
                    <a:pt x="18621" y="3857"/>
                    <a:pt x="18621" y="3086"/>
                    <a:pt x="17876" y="2314"/>
                  </a:cubicBezTo>
                  <a:cubicBezTo>
                    <a:pt x="17131" y="2314"/>
                    <a:pt x="16386" y="2314"/>
                    <a:pt x="16386" y="2314"/>
                  </a:cubicBezTo>
                  <a:cubicBezTo>
                    <a:pt x="15641" y="3086"/>
                    <a:pt x="14897" y="3086"/>
                    <a:pt x="14152" y="2314"/>
                  </a:cubicBezTo>
                  <a:cubicBezTo>
                    <a:pt x="14152" y="2314"/>
                    <a:pt x="14152" y="1543"/>
                    <a:pt x="14152" y="1543"/>
                  </a:cubicBezTo>
                  <a:cubicBezTo>
                    <a:pt x="14152" y="771"/>
                    <a:pt x="13407" y="0"/>
                    <a:pt x="12662" y="0"/>
                  </a:cubicBezTo>
                  <a:cubicBezTo>
                    <a:pt x="11917" y="0"/>
                    <a:pt x="11172" y="0"/>
                    <a:pt x="11172" y="771"/>
                  </a:cubicBezTo>
                  <a:cubicBezTo>
                    <a:pt x="11172" y="1543"/>
                    <a:pt x="10428" y="1543"/>
                    <a:pt x="9683" y="1543"/>
                  </a:cubicBezTo>
                  <a:cubicBezTo>
                    <a:pt x="9683" y="1543"/>
                    <a:pt x="8938" y="1543"/>
                    <a:pt x="8938" y="771"/>
                  </a:cubicBezTo>
                  <a:cubicBezTo>
                    <a:pt x="8938" y="0"/>
                    <a:pt x="8193" y="0"/>
                    <a:pt x="7448" y="0"/>
                  </a:cubicBezTo>
                  <a:cubicBezTo>
                    <a:pt x="6703" y="771"/>
                    <a:pt x="5959" y="1543"/>
                    <a:pt x="6703" y="1543"/>
                  </a:cubicBezTo>
                  <a:cubicBezTo>
                    <a:pt x="6703" y="2314"/>
                    <a:pt x="5959" y="3086"/>
                    <a:pt x="5959" y="3086"/>
                  </a:cubicBezTo>
                  <a:cubicBezTo>
                    <a:pt x="5214" y="3857"/>
                    <a:pt x="5214" y="3086"/>
                    <a:pt x="4469" y="3086"/>
                  </a:cubicBezTo>
                  <a:cubicBezTo>
                    <a:pt x="3724" y="2314"/>
                    <a:pt x="2979" y="3086"/>
                    <a:pt x="2979" y="3086"/>
                  </a:cubicBezTo>
                  <a:cubicBezTo>
                    <a:pt x="2234" y="3857"/>
                    <a:pt x="2234" y="4629"/>
                    <a:pt x="2234" y="5400"/>
                  </a:cubicBezTo>
                  <a:close/>
                  <a:moveTo>
                    <a:pt x="8938" y="4629"/>
                  </a:moveTo>
                  <a:cubicBezTo>
                    <a:pt x="11917" y="3857"/>
                    <a:pt x="15641" y="5400"/>
                    <a:pt x="16386" y="9257"/>
                  </a:cubicBezTo>
                  <a:cubicBezTo>
                    <a:pt x="17876" y="12343"/>
                    <a:pt x="15641" y="16200"/>
                    <a:pt x="12662" y="16971"/>
                  </a:cubicBezTo>
                  <a:cubicBezTo>
                    <a:pt x="9683" y="17743"/>
                    <a:pt x="5959" y="16200"/>
                    <a:pt x="4469" y="13114"/>
                  </a:cubicBezTo>
                  <a:cubicBezTo>
                    <a:pt x="3724" y="9257"/>
                    <a:pt x="5214" y="6171"/>
                    <a:pt x="8938" y="4629"/>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grpSp>
      <p:pic>
        <p:nvPicPr>
          <p:cNvPr id="4" name="图片 3" descr="截屏2020-02-29上午9.35.10"/>
          <p:cNvPicPr>
            <a:picLocks noChangeAspect="1"/>
          </p:cNvPicPr>
          <p:nvPr/>
        </p:nvPicPr>
        <p:blipFill>
          <a:blip r:embed="rId1"/>
          <a:srcRect b="985"/>
          <a:stretch>
            <a:fillRect/>
          </a:stretch>
        </p:blipFill>
        <p:spPr>
          <a:xfrm>
            <a:off x="639445" y="793750"/>
            <a:ext cx="3556000" cy="5872480"/>
          </a:xfrm>
          <a:prstGeom prst="rect">
            <a:avLst/>
          </a:prstGeom>
        </p:spPr>
      </p:pic>
      <p:pic>
        <p:nvPicPr>
          <p:cNvPr id="962" name="图像" descr="图像"/>
          <p:cNvPicPr>
            <a:picLocks noChangeAspect="1"/>
          </p:cNvPicPr>
          <p:nvPr/>
        </p:nvPicPr>
        <p:blipFill>
          <a:blip r:embed="rId2"/>
          <a:stretch>
            <a:fillRect/>
          </a:stretch>
        </p:blipFill>
        <p:spPr>
          <a:xfrm>
            <a:off x="4312920" y="1731010"/>
            <a:ext cx="8273415" cy="3997325"/>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slow" p14:dur="1200" advClick="0" advTm="3000">
        <p14:flip dir="r"/>
      </p:transition>
    </mc:Choice>
    <mc:Fallback>
      <p:transition spd="slow" advClick="0" advTm="3000">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afterEffect">
                                  <p:stCondLst>
                                    <p:cond delay="0"/>
                                  </p:stCondLst>
                                  <p:iterate type="el">
                                    <p:tmAbs val="0"/>
                                  </p:iterate>
                                  <p:childTnLst>
                                    <p:set>
                                      <p:cBhvr>
                                        <p:cTn id="6" dur="indefinite" fill="hold"/>
                                        <p:tgtEl>
                                          <p:spTgt spid="922"/>
                                        </p:tgtEl>
                                        <p:attrNameLst>
                                          <p:attrName>style.visibility</p:attrName>
                                        </p:attrNameLst>
                                      </p:cBhvr>
                                      <p:to>
                                        <p:strVal val="visible"/>
                                      </p:to>
                                    </p:set>
                                    <p:animEffect transition="in" filter="dissolve">
                                      <p:cBhvr>
                                        <p:cTn id="7" dur="1250"/>
                                        <p:tgtEl>
                                          <p:spTgt spid="9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spid="922" grpId="1"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 name="文本框 9"/>
          <p:cNvSpPr txBox="1"/>
          <p:nvPr/>
        </p:nvSpPr>
        <p:spPr>
          <a:xfrm>
            <a:off x="970915" y="162560"/>
            <a:ext cx="2252980" cy="345440"/>
          </a:xfrm>
          <a:prstGeom prst="rect">
            <a:avLst/>
          </a:prstGeom>
          <a:ln w="12700">
            <a:miter lim="400000"/>
          </a:ln>
        </p:spPr>
        <p:txBody>
          <a:bodyPr wrap="square" lIns="34290" tIns="34290" rIns="34290" bIns="34290">
            <a:spAutoFit/>
          </a:bodyPr>
          <a:lstStyle/>
          <a:p>
            <a:pPr lvl="1" indent="0">
              <a:defRPr>
                <a:solidFill>
                  <a:srgbClr val="595959"/>
                </a:solidFill>
                <a:latin typeface="微软雅黑"/>
                <a:ea typeface="微软雅黑"/>
                <a:cs typeface="微软雅黑"/>
                <a:sym typeface="微软雅黑"/>
              </a:defRPr>
            </a:pPr>
            <a:r>
              <a:rPr>
                <a:sym typeface="+mn-ea"/>
              </a:rPr>
              <a:t>模糊PID仿真</a:t>
            </a:r>
            <a:r>
              <a:rPr lang="zh-CN">
                <a:sym typeface="+mn-ea"/>
              </a:rPr>
              <a:t>结果</a:t>
            </a:r>
            <a:endParaRPr lang="zh-CN">
              <a:sym typeface="+mn-ea"/>
            </a:endParaRPr>
          </a:p>
        </p:txBody>
      </p:sp>
      <p:sp>
        <p:nvSpPr>
          <p:cNvPr id="944" name="直接连接符 55"/>
          <p:cNvSpPr/>
          <p:nvPr/>
        </p:nvSpPr>
        <p:spPr>
          <a:xfrm>
            <a:off x="841002" y="505763"/>
            <a:ext cx="8571842" cy="1"/>
          </a:xfrm>
          <a:prstGeom prst="line">
            <a:avLst/>
          </a:prstGeom>
          <a:ln>
            <a:solidFill>
              <a:srgbClr val="808080"/>
            </a:solidFill>
            <a:prstDash val="dash"/>
          </a:ln>
        </p:spPr>
        <p:txBody>
          <a:bodyPr lIns="45719" rIns="45719"/>
          <a:lstStyle/>
          <a:p/>
        </p:txBody>
      </p:sp>
      <p:sp>
        <p:nvSpPr>
          <p:cNvPr id="945" name="TextBox 36"/>
          <p:cNvSpPr txBox="1"/>
          <p:nvPr/>
        </p:nvSpPr>
        <p:spPr>
          <a:xfrm>
            <a:off x="10655710" y="7812196"/>
            <a:ext cx="789941" cy="408941"/>
          </a:xfrm>
          <a:prstGeom prst="rect">
            <a:avLst/>
          </a:prstGeom>
          <a:ln w="12700">
            <a:miter lim="400000"/>
          </a:ln>
        </p:spPr>
        <p:txBody>
          <a:bodyPr wrap="none" lIns="45719" rIns="45719">
            <a:spAutoFit/>
          </a:bodyPr>
          <a:lstStyle>
            <a:lvl1pPr>
              <a:defRPr>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延时符</a:t>
            </a:r>
            <a:endParaRPr>
              <a:latin typeface="+mj-lt"/>
              <a:ea typeface="+mj-ea"/>
              <a:cs typeface="+mj-cs"/>
              <a:sym typeface="Helvetica"/>
            </a:endParaRPr>
          </a:p>
        </p:txBody>
      </p:sp>
      <p:sp>
        <p:nvSpPr>
          <p:cNvPr id="946" name="六边形 31"/>
          <p:cNvSpPr/>
          <p:nvPr/>
        </p:nvSpPr>
        <p:spPr>
          <a:xfrm>
            <a:off x="241895" y="125397"/>
            <a:ext cx="481346" cy="41495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25400">
            <a:solidFill>
              <a:srgbClr val="46CEAE"/>
            </a:solidFill>
          </a:ln>
        </p:spPr>
        <p:txBody>
          <a:bodyPr lIns="45719" rIns="45719" anchor="ctr"/>
          <a:lstStyle/>
          <a:p>
            <a:pPr algn="ctr">
              <a:defRPr>
                <a:solidFill>
                  <a:srgbClr val="FFFFFF"/>
                </a:solidFill>
              </a:defRPr>
            </a:pPr>
          </a:p>
        </p:txBody>
      </p:sp>
      <p:sp>
        <p:nvSpPr>
          <p:cNvPr id="947" name="矩形 37"/>
          <p:cNvSpPr/>
          <p:nvPr/>
        </p:nvSpPr>
        <p:spPr>
          <a:xfrm>
            <a:off x="9412843" y="188638"/>
            <a:ext cx="933217" cy="334418"/>
          </a:xfrm>
          <a:prstGeom prst="rect">
            <a:avLst/>
          </a:prstGeom>
          <a:solidFill>
            <a:srgbClr val="46CEAE"/>
          </a:solidFill>
          <a:ln w="12700">
            <a:miter lim="400000"/>
          </a:ln>
        </p:spPr>
        <p:txBody>
          <a:bodyPr lIns="45719" rIns="45719" anchor="ctr"/>
          <a:lstStyle/>
          <a:p>
            <a:pPr algn="ctr">
              <a:defRPr sz="1400">
                <a:solidFill>
                  <a:srgbClr val="FFFFFF"/>
                </a:solidFill>
              </a:defRPr>
            </a:pPr>
          </a:p>
        </p:txBody>
      </p:sp>
      <p:sp>
        <p:nvSpPr>
          <p:cNvPr id="948" name="矩形 38"/>
          <p:cNvSpPr/>
          <p:nvPr/>
        </p:nvSpPr>
        <p:spPr>
          <a:xfrm>
            <a:off x="10347503" y="187548"/>
            <a:ext cx="1582733" cy="334419"/>
          </a:xfrm>
          <a:prstGeom prst="rect">
            <a:avLst/>
          </a:prstGeom>
          <a:solidFill>
            <a:srgbClr val="46CEAE">
              <a:alpha val="60000"/>
            </a:srgbClr>
          </a:solidFill>
          <a:ln w="12700">
            <a:miter lim="400000"/>
          </a:ln>
        </p:spPr>
        <p:txBody>
          <a:bodyPr lIns="45719" rIns="45719" anchor="ctr"/>
          <a:lstStyle/>
          <a:p>
            <a:pPr algn="ctr">
              <a:defRPr sz="1600">
                <a:solidFill>
                  <a:srgbClr val="FFFFFF"/>
                </a:solidFill>
              </a:defRPr>
            </a:pPr>
          </a:p>
        </p:txBody>
      </p:sp>
      <p:sp>
        <p:nvSpPr>
          <p:cNvPr id="949" name="六边形 39"/>
          <p:cNvSpPr/>
          <p:nvPr/>
        </p:nvSpPr>
        <p:spPr>
          <a:xfrm>
            <a:off x="624979" y="392471"/>
            <a:ext cx="261791" cy="22568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12700">
            <a:solidFill>
              <a:srgbClr val="FFFFFF"/>
            </a:solidFill>
          </a:ln>
        </p:spPr>
        <p:txBody>
          <a:bodyPr lIns="45719" rIns="45719" anchor="ctr"/>
          <a:lstStyle/>
          <a:p>
            <a:pPr algn="ctr">
              <a:defRPr>
                <a:solidFill>
                  <a:srgbClr val="FFFFFF"/>
                </a:solidFill>
              </a:defRPr>
            </a:pPr>
          </a:p>
        </p:txBody>
      </p:sp>
      <p:sp>
        <p:nvSpPr>
          <p:cNvPr id="950" name="文本框 9"/>
          <p:cNvSpPr txBox="1"/>
          <p:nvPr/>
        </p:nvSpPr>
        <p:spPr>
          <a:xfrm>
            <a:off x="9447133" y="221071"/>
            <a:ext cx="864637" cy="322581"/>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t>第三章</a:t>
            </a:r>
          </a:p>
        </p:txBody>
      </p:sp>
      <p:sp>
        <p:nvSpPr>
          <p:cNvPr id="951" name="文本框 9"/>
          <p:cNvSpPr txBox="1"/>
          <p:nvPr/>
        </p:nvSpPr>
        <p:spPr>
          <a:xfrm>
            <a:off x="10372920" y="213500"/>
            <a:ext cx="1515597" cy="283845"/>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rPr lang="zh-CN">
                <a:sym typeface="+mn-ea"/>
              </a:rPr>
              <a:t>创新点</a:t>
            </a:r>
            <a:endParaRPr lang="zh-CN">
              <a:sym typeface="+mn-ea"/>
            </a:endParaRPr>
          </a:p>
        </p:txBody>
      </p:sp>
      <p:grpSp>
        <p:nvGrpSpPr>
          <p:cNvPr id="955" name="组合 42"/>
          <p:cNvGrpSpPr/>
          <p:nvPr/>
        </p:nvGrpSpPr>
        <p:grpSpPr>
          <a:xfrm>
            <a:off x="330915" y="199584"/>
            <a:ext cx="308582" cy="266579"/>
            <a:chOff x="0" y="0"/>
            <a:chExt cx="308580" cy="266578"/>
          </a:xfrm>
        </p:grpSpPr>
        <p:sp>
          <p:nvSpPr>
            <p:cNvPr id="952" name="Freeform 301"/>
            <p:cNvSpPr/>
            <p:nvPr/>
          </p:nvSpPr>
          <p:spPr>
            <a:xfrm>
              <a:off x="102074" y="60072"/>
              <a:ext cx="206507" cy="206507"/>
            </a:xfrm>
            <a:custGeom>
              <a:avLst/>
              <a:gdLst/>
              <a:ahLst/>
              <a:cxnLst>
                <a:cxn ang="0">
                  <a:pos x="wd2" y="hd2"/>
                </a:cxn>
                <a:cxn ang="5400000">
                  <a:pos x="wd2" y="hd2"/>
                </a:cxn>
                <a:cxn ang="10800000">
                  <a:pos x="wd2" y="hd2"/>
                </a:cxn>
                <a:cxn ang="16200000">
                  <a:pos x="wd2" y="hd2"/>
                </a:cxn>
              </a:cxnLst>
              <a:rect l="0" t="0" r="r" b="b"/>
              <a:pathLst>
                <a:path w="21374" h="21374" extrusionOk="0">
                  <a:moveTo>
                    <a:pt x="2234" y="4988"/>
                  </a:moveTo>
                  <a:cubicBezTo>
                    <a:pt x="2979" y="5360"/>
                    <a:pt x="2607" y="6477"/>
                    <a:pt x="2607" y="6850"/>
                  </a:cubicBezTo>
                  <a:cubicBezTo>
                    <a:pt x="2607" y="7222"/>
                    <a:pt x="1862" y="7222"/>
                    <a:pt x="1490" y="7222"/>
                  </a:cubicBezTo>
                  <a:cubicBezTo>
                    <a:pt x="745" y="7222"/>
                    <a:pt x="0" y="7595"/>
                    <a:pt x="0" y="8340"/>
                  </a:cubicBezTo>
                  <a:cubicBezTo>
                    <a:pt x="0" y="9084"/>
                    <a:pt x="0" y="9829"/>
                    <a:pt x="745" y="9829"/>
                  </a:cubicBezTo>
                  <a:cubicBezTo>
                    <a:pt x="1117" y="10202"/>
                    <a:pt x="1862" y="10946"/>
                    <a:pt x="1862" y="11319"/>
                  </a:cubicBezTo>
                  <a:cubicBezTo>
                    <a:pt x="1862" y="11691"/>
                    <a:pt x="1490" y="12064"/>
                    <a:pt x="745" y="12436"/>
                  </a:cubicBezTo>
                  <a:cubicBezTo>
                    <a:pt x="372" y="12436"/>
                    <a:pt x="0" y="13181"/>
                    <a:pt x="372" y="13926"/>
                  </a:cubicBezTo>
                  <a:cubicBezTo>
                    <a:pt x="372" y="14671"/>
                    <a:pt x="1117" y="15415"/>
                    <a:pt x="1862" y="15043"/>
                  </a:cubicBezTo>
                  <a:cubicBezTo>
                    <a:pt x="2234" y="15043"/>
                    <a:pt x="2979" y="15043"/>
                    <a:pt x="2979" y="15415"/>
                  </a:cubicBezTo>
                  <a:cubicBezTo>
                    <a:pt x="3352" y="15415"/>
                    <a:pt x="3352" y="16533"/>
                    <a:pt x="2979" y="16905"/>
                  </a:cubicBezTo>
                  <a:cubicBezTo>
                    <a:pt x="2607" y="17277"/>
                    <a:pt x="2607" y="18395"/>
                    <a:pt x="3352" y="18767"/>
                  </a:cubicBezTo>
                  <a:cubicBezTo>
                    <a:pt x="4097" y="19140"/>
                    <a:pt x="4841" y="19512"/>
                    <a:pt x="5214" y="18767"/>
                  </a:cubicBezTo>
                  <a:cubicBezTo>
                    <a:pt x="5586" y="18395"/>
                    <a:pt x="6703" y="18767"/>
                    <a:pt x="6703" y="18767"/>
                  </a:cubicBezTo>
                  <a:cubicBezTo>
                    <a:pt x="7076" y="18767"/>
                    <a:pt x="7448" y="19512"/>
                    <a:pt x="7076" y="19884"/>
                  </a:cubicBezTo>
                  <a:cubicBezTo>
                    <a:pt x="7076" y="20629"/>
                    <a:pt x="7448" y="21002"/>
                    <a:pt x="8193" y="21374"/>
                  </a:cubicBezTo>
                  <a:cubicBezTo>
                    <a:pt x="9310" y="21374"/>
                    <a:pt x="9683" y="21002"/>
                    <a:pt x="10055" y="20629"/>
                  </a:cubicBezTo>
                  <a:cubicBezTo>
                    <a:pt x="10055" y="19884"/>
                    <a:pt x="11172" y="19512"/>
                    <a:pt x="11545" y="19512"/>
                  </a:cubicBezTo>
                  <a:cubicBezTo>
                    <a:pt x="11545" y="19512"/>
                    <a:pt x="12290" y="19884"/>
                    <a:pt x="12290" y="20629"/>
                  </a:cubicBezTo>
                  <a:cubicBezTo>
                    <a:pt x="12662" y="21002"/>
                    <a:pt x="13407" y="21374"/>
                    <a:pt x="14152" y="21002"/>
                  </a:cubicBezTo>
                  <a:cubicBezTo>
                    <a:pt x="14897" y="21002"/>
                    <a:pt x="15269" y="20257"/>
                    <a:pt x="14897" y="19512"/>
                  </a:cubicBezTo>
                  <a:cubicBezTo>
                    <a:pt x="14897" y="19140"/>
                    <a:pt x="15641" y="18022"/>
                    <a:pt x="15641" y="18022"/>
                  </a:cubicBezTo>
                  <a:cubicBezTo>
                    <a:pt x="16014" y="17650"/>
                    <a:pt x="16386" y="18022"/>
                    <a:pt x="17131" y="18395"/>
                  </a:cubicBezTo>
                  <a:cubicBezTo>
                    <a:pt x="17503" y="18767"/>
                    <a:pt x="18248" y="18767"/>
                    <a:pt x="18621" y="18022"/>
                  </a:cubicBezTo>
                  <a:cubicBezTo>
                    <a:pt x="19366" y="17277"/>
                    <a:pt x="19366" y="16533"/>
                    <a:pt x="18993" y="16160"/>
                  </a:cubicBezTo>
                  <a:cubicBezTo>
                    <a:pt x="18621" y="15788"/>
                    <a:pt x="18621" y="14671"/>
                    <a:pt x="18621" y="14671"/>
                  </a:cubicBezTo>
                  <a:cubicBezTo>
                    <a:pt x="18993" y="14298"/>
                    <a:pt x="19366" y="13926"/>
                    <a:pt x="20110" y="14298"/>
                  </a:cubicBezTo>
                  <a:cubicBezTo>
                    <a:pt x="20483" y="14298"/>
                    <a:pt x="21228" y="13926"/>
                    <a:pt x="21228" y="12808"/>
                  </a:cubicBezTo>
                  <a:cubicBezTo>
                    <a:pt x="21600" y="12064"/>
                    <a:pt x="21228" y="11319"/>
                    <a:pt x="20483" y="11319"/>
                  </a:cubicBezTo>
                  <a:cubicBezTo>
                    <a:pt x="20110" y="11319"/>
                    <a:pt x="19738" y="10202"/>
                    <a:pt x="19366" y="9829"/>
                  </a:cubicBezTo>
                  <a:cubicBezTo>
                    <a:pt x="19366" y="9457"/>
                    <a:pt x="20110" y="9084"/>
                    <a:pt x="20483" y="9084"/>
                  </a:cubicBezTo>
                  <a:cubicBezTo>
                    <a:pt x="20855" y="8712"/>
                    <a:pt x="21228" y="7967"/>
                    <a:pt x="20855" y="7222"/>
                  </a:cubicBezTo>
                  <a:cubicBezTo>
                    <a:pt x="20855" y="6477"/>
                    <a:pt x="20110" y="6105"/>
                    <a:pt x="19738" y="6477"/>
                  </a:cubicBezTo>
                  <a:cubicBezTo>
                    <a:pt x="18993" y="6477"/>
                    <a:pt x="18248" y="5733"/>
                    <a:pt x="17876" y="5733"/>
                  </a:cubicBezTo>
                  <a:cubicBezTo>
                    <a:pt x="17876" y="5360"/>
                    <a:pt x="17876" y="4615"/>
                    <a:pt x="18248" y="4243"/>
                  </a:cubicBezTo>
                  <a:cubicBezTo>
                    <a:pt x="18621" y="3871"/>
                    <a:pt x="18621" y="3126"/>
                    <a:pt x="17876" y="2753"/>
                  </a:cubicBezTo>
                  <a:cubicBezTo>
                    <a:pt x="17503" y="2008"/>
                    <a:pt x="16759" y="2008"/>
                    <a:pt x="16386" y="2381"/>
                  </a:cubicBezTo>
                  <a:cubicBezTo>
                    <a:pt x="15641" y="2753"/>
                    <a:pt x="14897" y="2753"/>
                    <a:pt x="14524" y="2753"/>
                  </a:cubicBezTo>
                  <a:cubicBezTo>
                    <a:pt x="14152" y="2381"/>
                    <a:pt x="14152" y="2008"/>
                    <a:pt x="14152" y="1264"/>
                  </a:cubicBezTo>
                  <a:cubicBezTo>
                    <a:pt x="14152" y="891"/>
                    <a:pt x="13779" y="146"/>
                    <a:pt x="13034" y="146"/>
                  </a:cubicBezTo>
                  <a:cubicBezTo>
                    <a:pt x="12290" y="-226"/>
                    <a:pt x="11545" y="146"/>
                    <a:pt x="11172" y="891"/>
                  </a:cubicBezTo>
                  <a:cubicBezTo>
                    <a:pt x="11172" y="1264"/>
                    <a:pt x="10428" y="1636"/>
                    <a:pt x="10055" y="1636"/>
                  </a:cubicBezTo>
                  <a:cubicBezTo>
                    <a:pt x="9683" y="2008"/>
                    <a:pt x="9310" y="1264"/>
                    <a:pt x="8938" y="891"/>
                  </a:cubicBezTo>
                  <a:cubicBezTo>
                    <a:pt x="8938" y="146"/>
                    <a:pt x="8193" y="146"/>
                    <a:pt x="7448" y="146"/>
                  </a:cubicBezTo>
                  <a:cubicBezTo>
                    <a:pt x="6703" y="519"/>
                    <a:pt x="5959" y="1264"/>
                    <a:pt x="6331" y="1636"/>
                  </a:cubicBezTo>
                  <a:cubicBezTo>
                    <a:pt x="6331" y="2381"/>
                    <a:pt x="5959" y="3126"/>
                    <a:pt x="5586" y="3498"/>
                  </a:cubicBezTo>
                  <a:cubicBezTo>
                    <a:pt x="5214" y="3498"/>
                    <a:pt x="4841" y="3498"/>
                    <a:pt x="4469" y="3126"/>
                  </a:cubicBezTo>
                  <a:cubicBezTo>
                    <a:pt x="3724" y="2753"/>
                    <a:pt x="2979" y="2753"/>
                    <a:pt x="2607" y="3498"/>
                  </a:cubicBezTo>
                  <a:cubicBezTo>
                    <a:pt x="2234" y="3871"/>
                    <a:pt x="1862" y="4615"/>
                    <a:pt x="2234" y="4988"/>
                  </a:cubicBezTo>
                  <a:close/>
                  <a:moveTo>
                    <a:pt x="8566" y="4615"/>
                  </a:moveTo>
                  <a:cubicBezTo>
                    <a:pt x="11917" y="3498"/>
                    <a:pt x="15641" y="5360"/>
                    <a:pt x="16759" y="8712"/>
                  </a:cubicBezTo>
                  <a:cubicBezTo>
                    <a:pt x="17503" y="12064"/>
                    <a:pt x="16014" y="15415"/>
                    <a:pt x="12662" y="16533"/>
                  </a:cubicBezTo>
                  <a:cubicBezTo>
                    <a:pt x="9310" y="17650"/>
                    <a:pt x="5586" y="15788"/>
                    <a:pt x="4841" y="12436"/>
                  </a:cubicBezTo>
                  <a:cubicBezTo>
                    <a:pt x="3724" y="9457"/>
                    <a:pt x="5586" y="5733"/>
                    <a:pt x="8566" y="4615"/>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sp>
          <p:nvSpPr>
            <p:cNvPr id="953" name="Freeform 302"/>
            <p:cNvSpPr/>
            <p:nvPr/>
          </p:nvSpPr>
          <p:spPr>
            <a:xfrm>
              <a:off x="17" y="0"/>
              <a:ext cx="134052" cy="134051"/>
            </a:xfrm>
            <a:custGeom>
              <a:avLst/>
              <a:gdLst/>
              <a:ahLst/>
              <a:cxnLst>
                <a:cxn ang="0">
                  <a:pos x="wd2" y="hd2"/>
                </a:cxn>
                <a:cxn ang="5400000">
                  <a:pos x="wd2" y="hd2"/>
                </a:cxn>
                <a:cxn ang="10800000">
                  <a:pos x="wd2" y="hd2"/>
                </a:cxn>
                <a:cxn ang="16200000">
                  <a:pos x="wd2" y="hd2"/>
                </a:cxn>
              </a:cxnLst>
              <a:rect l="0" t="0" r="r" b="b"/>
              <a:pathLst>
                <a:path w="21600" h="21600" extrusionOk="0">
                  <a:moveTo>
                    <a:pt x="2335" y="5254"/>
                  </a:moveTo>
                  <a:cubicBezTo>
                    <a:pt x="2919" y="5254"/>
                    <a:pt x="2919" y="6422"/>
                    <a:pt x="2919" y="7005"/>
                  </a:cubicBezTo>
                  <a:cubicBezTo>
                    <a:pt x="2335" y="7005"/>
                    <a:pt x="1751" y="7005"/>
                    <a:pt x="1168" y="7005"/>
                  </a:cubicBezTo>
                  <a:cubicBezTo>
                    <a:pt x="584" y="7005"/>
                    <a:pt x="0" y="7589"/>
                    <a:pt x="0" y="8173"/>
                  </a:cubicBezTo>
                  <a:cubicBezTo>
                    <a:pt x="0" y="9341"/>
                    <a:pt x="0" y="9924"/>
                    <a:pt x="584" y="9924"/>
                  </a:cubicBezTo>
                  <a:cubicBezTo>
                    <a:pt x="1168" y="9924"/>
                    <a:pt x="1751" y="11092"/>
                    <a:pt x="1751" y="11676"/>
                  </a:cubicBezTo>
                  <a:cubicBezTo>
                    <a:pt x="1751" y="11676"/>
                    <a:pt x="1168" y="12259"/>
                    <a:pt x="1168" y="12259"/>
                  </a:cubicBezTo>
                  <a:cubicBezTo>
                    <a:pt x="584" y="12259"/>
                    <a:pt x="0" y="13427"/>
                    <a:pt x="584" y="14011"/>
                  </a:cubicBezTo>
                  <a:cubicBezTo>
                    <a:pt x="584" y="14595"/>
                    <a:pt x="1168" y="15178"/>
                    <a:pt x="1751" y="15178"/>
                  </a:cubicBezTo>
                  <a:cubicBezTo>
                    <a:pt x="2335" y="15178"/>
                    <a:pt x="2919" y="15178"/>
                    <a:pt x="2919" y="15178"/>
                  </a:cubicBezTo>
                  <a:cubicBezTo>
                    <a:pt x="3503" y="15762"/>
                    <a:pt x="3503" y="16346"/>
                    <a:pt x="2919" y="16930"/>
                  </a:cubicBezTo>
                  <a:cubicBezTo>
                    <a:pt x="2919" y="17514"/>
                    <a:pt x="2919" y="18097"/>
                    <a:pt x="3503" y="18681"/>
                  </a:cubicBezTo>
                  <a:cubicBezTo>
                    <a:pt x="4086" y="19265"/>
                    <a:pt x="4670" y="19265"/>
                    <a:pt x="5254" y="19265"/>
                  </a:cubicBezTo>
                  <a:cubicBezTo>
                    <a:pt x="5838" y="18681"/>
                    <a:pt x="6422" y="18681"/>
                    <a:pt x="7005" y="18681"/>
                  </a:cubicBezTo>
                  <a:cubicBezTo>
                    <a:pt x="7005" y="18681"/>
                    <a:pt x="7589" y="19265"/>
                    <a:pt x="7005" y="19849"/>
                  </a:cubicBezTo>
                  <a:cubicBezTo>
                    <a:pt x="7005" y="20432"/>
                    <a:pt x="7589" y="21016"/>
                    <a:pt x="8757" y="21600"/>
                  </a:cubicBezTo>
                  <a:cubicBezTo>
                    <a:pt x="9341" y="21600"/>
                    <a:pt x="9924" y="21016"/>
                    <a:pt x="9924" y="20432"/>
                  </a:cubicBezTo>
                  <a:cubicBezTo>
                    <a:pt x="10508" y="19849"/>
                    <a:pt x="11092" y="19849"/>
                    <a:pt x="11676" y="19849"/>
                  </a:cubicBezTo>
                  <a:cubicBezTo>
                    <a:pt x="11676" y="19849"/>
                    <a:pt x="12259" y="19849"/>
                    <a:pt x="12259" y="20432"/>
                  </a:cubicBezTo>
                  <a:cubicBezTo>
                    <a:pt x="12843" y="21016"/>
                    <a:pt x="13427" y="21600"/>
                    <a:pt x="14011" y="21016"/>
                  </a:cubicBezTo>
                  <a:cubicBezTo>
                    <a:pt x="15178" y="21016"/>
                    <a:pt x="15178" y="20432"/>
                    <a:pt x="15178" y="19849"/>
                  </a:cubicBezTo>
                  <a:cubicBezTo>
                    <a:pt x="15178" y="19265"/>
                    <a:pt x="15762" y="18097"/>
                    <a:pt x="15762" y="18097"/>
                  </a:cubicBezTo>
                  <a:cubicBezTo>
                    <a:pt x="16346" y="18097"/>
                    <a:pt x="16930" y="18097"/>
                    <a:pt x="16930" y="18681"/>
                  </a:cubicBezTo>
                  <a:cubicBezTo>
                    <a:pt x="17514" y="18681"/>
                    <a:pt x="18681" y="18681"/>
                    <a:pt x="18681" y="18097"/>
                  </a:cubicBezTo>
                  <a:cubicBezTo>
                    <a:pt x="19265" y="17514"/>
                    <a:pt x="19849" y="16346"/>
                    <a:pt x="19265" y="16346"/>
                  </a:cubicBezTo>
                  <a:cubicBezTo>
                    <a:pt x="18681" y="15762"/>
                    <a:pt x="18681" y="14595"/>
                    <a:pt x="18681" y="14595"/>
                  </a:cubicBezTo>
                  <a:cubicBezTo>
                    <a:pt x="19265" y="14011"/>
                    <a:pt x="19849" y="14011"/>
                    <a:pt x="20432" y="14011"/>
                  </a:cubicBezTo>
                  <a:cubicBezTo>
                    <a:pt x="21016" y="14011"/>
                    <a:pt x="21600" y="14011"/>
                    <a:pt x="21600" y="12843"/>
                  </a:cubicBezTo>
                  <a:cubicBezTo>
                    <a:pt x="21600" y="12259"/>
                    <a:pt x="21600" y="11676"/>
                    <a:pt x="21016" y="11092"/>
                  </a:cubicBezTo>
                  <a:cubicBezTo>
                    <a:pt x="20432" y="11092"/>
                    <a:pt x="19849" y="10508"/>
                    <a:pt x="19849" y="9924"/>
                  </a:cubicBezTo>
                  <a:cubicBezTo>
                    <a:pt x="19849" y="9341"/>
                    <a:pt x="20432" y="9341"/>
                    <a:pt x="20432" y="8757"/>
                  </a:cubicBezTo>
                  <a:cubicBezTo>
                    <a:pt x="21016" y="8757"/>
                    <a:pt x="21600" y="8173"/>
                    <a:pt x="21016" y="7005"/>
                  </a:cubicBezTo>
                  <a:cubicBezTo>
                    <a:pt x="21016" y="6422"/>
                    <a:pt x="20432" y="5838"/>
                    <a:pt x="19849" y="6422"/>
                  </a:cubicBezTo>
                  <a:cubicBezTo>
                    <a:pt x="19265" y="6422"/>
                    <a:pt x="18097" y="5838"/>
                    <a:pt x="18097" y="5254"/>
                  </a:cubicBezTo>
                  <a:cubicBezTo>
                    <a:pt x="18097" y="5254"/>
                    <a:pt x="18097" y="4670"/>
                    <a:pt x="18681" y="4086"/>
                  </a:cubicBezTo>
                  <a:cubicBezTo>
                    <a:pt x="18681" y="4086"/>
                    <a:pt x="18681" y="2919"/>
                    <a:pt x="18097" y="2335"/>
                  </a:cubicBezTo>
                  <a:cubicBezTo>
                    <a:pt x="17514" y="1751"/>
                    <a:pt x="16930" y="1751"/>
                    <a:pt x="16346" y="2335"/>
                  </a:cubicBezTo>
                  <a:cubicBezTo>
                    <a:pt x="15762" y="2919"/>
                    <a:pt x="15178" y="2919"/>
                    <a:pt x="14595" y="2335"/>
                  </a:cubicBezTo>
                  <a:cubicBezTo>
                    <a:pt x="14595" y="2335"/>
                    <a:pt x="14011" y="1751"/>
                    <a:pt x="14595" y="1168"/>
                  </a:cubicBezTo>
                  <a:cubicBezTo>
                    <a:pt x="14595" y="584"/>
                    <a:pt x="14011" y="0"/>
                    <a:pt x="12843" y="0"/>
                  </a:cubicBezTo>
                  <a:cubicBezTo>
                    <a:pt x="12259" y="0"/>
                    <a:pt x="11676" y="0"/>
                    <a:pt x="11676" y="584"/>
                  </a:cubicBezTo>
                  <a:cubicBezTo>
                    <a:pt x="11092" y="1168"/>
                    <a:pt x="10508" y="1751"/>
                    <a:pt x="9924" y="1751"/>
                  </a:cubicBezTo>
                  <a:cubicBezTo>
                    <a:pt x="9924" y="1751"/>
                    <a:pt x="9341" y="1168"/>
                    <a:pt x="9341" y="584"/>
                  </a:cubicBezTo>
                  <a:cubicBezTo>
                    <a:pt x="8757" y="0"/>
                    <a:pt x="8173" y="0"/>
                    <a:pt x="7589" y="0"/>
                  </a:cubicBezTo>
                  <a:cubicBezTo>
                    <a:pt x="6422" y="584"/>
                    <a:pt x="6422" y="1168"/>
                    <a:pt x="6422" y="1751"/>
                  </a:cubicBezTo>
                  <a:cubicBezTo>
                    <a:pt x="6422" y="2335"/>
                    <a:pt x="5838" y="2919"/>
                    <a:pt x="5838" y="3503"/>
                  </a:cubicBezTo>
                  <a:cubicBezTo>
                    <a:pt x="5254" y="3503"/>
                    <a:pt x="4670" y="3503"/>
                    <a:pt x="4670" y="2919"/>
                  </a:cubicBezTo>
                  <a:cubicBezTo>
                    <a:pt x="4086" y="2335"/>
                    <a:pt x="2919" y="2919"/>
                    <a:pt x="2919" y="3503"/>
                  </a:cubicBezTo>
                  <a:cubicBezTo>
                    <a:pt x="2335" y="4086"/>
                    <a:pt x="1751" y="4670"/>
                    <a:pt x="2335" y="5254"/>
                  </a:cubicBezTo>
                  <a:close/>
                  <a:moveTo>
                    <a:pt x="8757" y="4670"/>
                  </a:moveTo>
                  <a:cubicBezTo>
                    <a:pt x="12259" y="3503"/>
                    <a:pt x="15762" y="5254"/>
                    <a:pt x="16930" y="8757"/>
                  </a:cubicBezTo>
                  <a:cubicBezTo>
                    <a:pt x="18097" y="12259"/>
                    <a:pt x="15762" y="15762"/>
                    <a:pt x="12843" y="16930"/>
                  </a:cubicBezTo>
                  <a:cubicBezTo>
                    <a:pt x="9341" y="17514"/>
                    <a:pt x="5838" y="15762"/>
                    <a:pt x="4670" y="12843"/>
                  </a:cubicBezTo>
                  <a:cubicBezTo>
                    <a:pt x="3503" y="9341"/>
                    <a:pt x="5838" y="5838"/>
                    <a:pt x="8757" y="467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sp>
          <p:nvSpPr>
            <p:cNvPr id="954" name="Freeform 303"/>
            <p:cNvSpPr/>
            <p:nvPr/>
          </p:nvSpPr>
          <p:spPr>
            <a:xfrm>
              <a:off x="0" y="134052"/>
              <a:ext cx="105108" cy="100539"/>
            </a:xfrm>
            <a:custGeom>
              <a:avLst/>
              <a:gdLst/>
              <a:ahLst/>
              <a:cxnLst>
                <a:cxn ang="0">
                  <a:pos x="wd2" y="hd2"/>
                </a:cxn>
                <a:cxn ang="5400000">
                  <a:pos x="wd2" y="hd2"/>
                </a:cxn>
                <a:cxn ang="10800000">
                  <a:pos x="wd2" y="hd2"/>
                </a:cxn>
                <a:cxn ang="16200000">
                  <a:pos x="wd2" y="hd2"/>
                </a:cxn>
              </a:cxnLst>
              <a:rect l="0" t="0" r="r" b="b"/>
              <a:pathLst>
                <a:path w="21600" h="21600" extrusionOk="0">
                  <a:moveTo>
                    <a:pt x="2234" y="5400"/>
                  </a:moveTo>
                  <a:cubicBezTo>
                    <a:pt x="2979" y="5400"/>
                    <a:pt x="2979" y="6943"/>
                    <a:pt x="2979" y="6943"/>
                  </a:cubicBezTo>
                  <a:cubicBezTo>
                    <a:pt x="2979" y="6943"/>
                    <a:pt x="2234" y="7714"/>
                    <a:pt x="1490" y="6943"/>
                  </a:cubicBezTo>
                  <a:cubicBezTo>
                    <a:pt x="745" y="6943"/>
                    <a:pt x="0" y="7714"/>
                    <a:pt x="0" y="8486"/>
                  </a:cubicBezTo>
                  <a:cubicBezTo>
                    <a:pt x="0" y="9257"/>
                    <a:pt x="0" y="10029"/>
                    <a:pt x="745" y="10029"/>
                  </a:cubicBezTo>
                  <a:cubicBezTo>
                    <a:pt x="1490" y="10029"/>
                    <a:pt x="2234" y="11571"/>
                    <a:pt x="2234" y="11571"/>
                  </a:cubicBezTo>
                  <a:cubicBezTo>
                    <a:pt x="2234" y="12343"/>
                    <a:pt x="1490" y="12343"/>
                    <a:pt x="745" y="12343"/>
                  </a:cubicBezTo>
                  <a:cubicBezTo>
                    <a:pt x="745" y="13114"/>
                    <a:pt x="0" y="13886"/>
                    <a:pt x="745" y="14657"/>
                  </a:cubicBezTo>
                  <a:cubicBezTo>
                    <a:pt x="745" y="15429"/>
                    <a:pt x="1490" y="15429"/>
                    <a:pt x="2234" y="15429"/>
                  </a:cubicBezTo>
                  <a:cubicBezTo>
                    <a:pt x="2234" y="15429"/>
                    <a:pt x="2979" y="15429"/>
                    <a:pt x="2979" y="15429"/>
                  </a:cubicBezTo>
                  <a:cubicBezTo>
                    <a:pt x="2979" y="16200"/>
                    <a:pt x="3724" y="16971"/>
                    <a:pt x="2979" y="17743"/>
                  </a:cubicBezTo>
                  <a:cubicBezTo>
                    <a:pt x="2979" y="17743"/>
                    <a:pt x="2979" y="18514"/>
                    <a:pt x="3724" y="19286"/>
                  </a:cubicBezTo>
                  <a:cubicBezTo>
                    <a:pt x="3724" y="20057"/>
                    <a:pt x="5214" y="20057"/>
                    <a:pt x="5214" y="19286"/>
                  </a:cubicBezTo>
                  <a:cubicBezTo>
                    <a:pt x="5959" y="19286"/>
                    <a:pt x="6703" y="19286"/>
                    <a:pt x="6703" y="19286"/>
                  </a:cubicBezTo>
                  <a:cubicBezTo>
                    <a:pt x="7448" y="19286"/>
                    <a:pt x="7448" y="20057"/>
                    <a:pt x="7448" y="20829"/>
                  </a:cubicBezTo>
                  <a:cubicBezTo>
                    <a:pt x="7448" y="20829"/>
                    <a:pt x="7448" y="21600"/>
                    <a:pt x="8193" y="21600"/>
                  </a:cubicBezTo>
                  <a:cubicBezTo>
                    <a:pt x="8938" y="21600"/>
                    <a:pt x="9683" y="21600"/>
                    <a:pt x="9683" y="20829"/>
                  </a:cubicBezTo>
                  <a:cubicBezTo>
                    <a:pt x="10428" y="20829"/>
                    <a:pt x="11172" y="20057"/>
                    <a:pt x="11172" y="20057"/>
                  </a:cubicBezTo>
                  <a:cubicBezTo>
                    <a:pt x="11917" y="20057"/>
                    <a:pt x="11917" y="20057"/>
                    <a:pt x="12662" y="20829"/>
                  </a:cubicBezTo>
                  <a:cubicBezTo>
                    <a:pt x="12662" y="21600"/>
                    <a:pt x="13407" y="21600"/>
                    <a:pt x="14152" y="21600"/>
                  </a:cubicBezTo>
                  <a:cubicBezTo>
                    <a:pt x="14897" y="21600"/>
                    <a:pt x="14897" y="20829"/>
                    <a:pt x="14897" y="20057"/>
                  </a:cubicBezTo>
                  <a:cubicBezTo>
                    <a:pt x="14897" y="19286"/>
                    <a:pt x="15641" y="18514"/>
                    <a:pt x="15641" y="18514"/>
                  </a:cubicBezTo>
                  <a:cubicBezTo>
                    <a:pt x="15641" y="18514"/>
                    <a:pt x="16386" y="18514"/>
                    <a:pt x="17131" y="18514"/>
                  </a:cubicBezTo>
                  <a:cubicBezTo>
                    <a:pt x="17131" y="19286"/>
                    <a:pt x="17876" y="19286"/>
                    <a:pt x="18621" y="18514"/>
                  </a:cubicBezTo>
                  <a:cubicBezTo>
                    <a:pt x="19366" y="17743"/>
                    <a:pt x="19366" y="16971"/>
                    <a:pt x="18621" y="16200"/>
                  </a:cubicBezTo>
                  <a:cubicBezTo>
                    <a:pt x="18621" y="16200"/>
                    <a:pt x="18621" y="15429"/>
                    <a:pt x="18621" y="14657"/>
                  </a:cubicBezTo>
                  <a:cubicBezTo>
                    <a:pt x="18621" y="14657"/>
                    <a:pt x="19366" y="14657"/>
                    <a:pt x="20110" y="14657"/>
                  </a:cubicBezTo>
                  <a:cubicBezTo>
                    <a:pt x="20855" y="14657"/>
                    <a:pt x="20855" y="13886"/>
                    <a:pt x="21600" y="13114"/>
                  </a:cubicBezTo>
                  <a:cubicBezTo>
                    <a:pt x="21600" y="12343"/>
                    <a:pt x="20855" y="11571"/>
                    <a:pt x="20855" y="11571"/>
                  </a:cubicBezTo>
                  <a:cubicBezTo>
                    <a:pt x="20110" y="11571"/>
                    <a:pt x="19366" y="10800"/>
                    <a:pt x="19366" y="10029"/>
                  </a:cubicBezTo>
                  <a:cubicBezTo>
                    <a:pt x="19366" y="10029"/>
                    <a:pt x="20110" y="9257"/>
                    <a:pt x="20110" y="9257"/>
                  </a:cubicBezTo>
                  <a:cubicBezTo>
                    <a:pt x="20855" y="9257"/>
                    <a:pt x="20855" y="8486"/>
                    <a:pt x="20855" y="7714"/>
                  </a:cubicBezTo>
                  <a:cubicBezTo>
                    <a:pt x="20855" y="6943"/>
                    <a:pt x="20110" y="6171"/>
                    <a:pt x="19366" y="6171"/>
                  </a:cubicBezTo>
                  <a:cubicBezTo>
                    <a:pt x="19366" y="6943"/>
                    <a:pt x="17876" y="6171"/>
                    <a:pt x="17876" y="5400"/>
                  </a:cubicBezTo>
                  <a:cubicBezTo>
                    <a:pt x="17876" y="5400"/>
                    <a:pt x="17876" y="4629"/>
                    <a:pt x="18621" y="4629"/>
                  </a:cubicBezTo>
                  <a:cubicBezTo>
                    <a:pt x="18621" y="3857"/>
                    <a:pt x="18621" y="3086"/>
                    <a:pt x="17876" y="2314"/>
                  </a:cubicBezTo>
                  <a:cubicBezTo>
                    <a:pt x="17131" y="2314"/>
                    <a:pt x="16386" y="2314"/>
                    <a:pt x="16386" y="2314"/>
                  </a:cubicBezTo>
                  <a:cubicBezTo>
                    <a:pt x="15641" y="3086"/>
                    <a:pt x="14897" y="3086"/>
                    <a:pt x="14152" y="2314"/>
                  </a:cubicBezTo>
                  <a:cubicBezTo>
                    <a:pt x="14152" y="2314"/>
                    <a:pt x="14152" y="1543"/>
                    <a:pt x="14152" y="1543"/>
                  </a:cubicBezTo>
                  <a:cubicBezTo>
                    <a:pt x="14152" y="771"/>
                    <a:pt x="13407" y="0"/>
                    <a:pt x="12662" y="0"/>
                  </a:cubicBezTo>
                  <a:cubicBezTo>
                    <a:pt x="11917" y="0"/>
                    <a:pt x="11172" y="0"/>
                    <a:pt x="11172" y="771"/>
                  </a:cubicBezTo>
                  <a:cubicBezTo>
                    <a:pt x="11172" y="1543"/>
                    <a:pt x="10428" y="1543"/>
                    <a:pt x="9683" y="1543"/>
                  </a:cubicBezTo>
                  <a:cubicBezTo>
                    <a:pt x="9683" y="1543"/>
                    <a:pt x="8938" y="1543"/>
                    <a:pt x="8938" y="771"/>
                  </a:cubicBezTo>
                  <a:cubicBezTo>
                    <a:pt x="8938" y="0"/>
                    <a:pt x="8193" y="0"/>
                    <a:pt x="7448" y="0"/>
                  </a:cubicBezTo>
                  <a:cubicBezTo>
                    <a:pt x="6703" y="771"/>
                    <a:pt x="5959" y="1543"/>
                    <a:pt x="6703" y="1543"/>
                  </a:cubicBezTo>
                  <a:cubicBezTo>
                    <a:pt x="6703" y="2314"/>
                    <a:pt x="5959" y="3086"/>
                    <a:pt x="5959" y="3086"/>
                  </a:cubicBezTo>
                  <a:cubicBezTo>
                    <a:pt x="5214" y="3857"/>
                    <a:pt x="5214" y="3086"/>
                    <a:pt x="4469" y="3086"/>
                  </a:cubicBezTo>
                  <a:cubicBezTo>
                    <a:pt x="3724" y="2314"/>
                    <a:pt x="2979" y="3086"/>
                    <a:pt x="2979" y="3086"/>
                  </a:cubicBezTo>
                  <a:cubicBezTo>
                    <a:pt x="2234" y="3857"/>
                    <a:pt x="2234" y="4629"/>
                    <a:pt x="2234" y="5400"/>
                  </a:cubicBezTo>
                  <a:close/>
                  <a:moveTo>
                    <a:pt x="8938" y="4629"/>
                  </a:moveTo>
                  <a:cubicBezTo>
                    <a:pt x="11917" y="3857"/>
                    <a:pt x="15641" y="5400"/>
                    <a:pt x="16386" y="9257"/>
                  </a:cubicBezTo>
                  <a:cubicBezTo>
                    <a:pt x="17876" y="12343"/>
                    <a:pt x="15641" y="16200"/>
                    <a:pt x="12662" y="16971"/>
                  </a:cubicBezTo>
                  <a:cubicBezTo>
                    <a:pt x="9683" y="17743"/>
                    <a:pt x="5959" y="16200"/>
                    <a:pt x="4469" y="13114"/>
                  </a:cubicBezTo>
                  <a:cubicBezTo>
                    <a:pt x="3724" y="9257"/>
                    <a:pt x="5214" y="6171"/>
                    <a:pt x="8938" y="4629"/>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grpSp>
      <p:pic>
        <p:nvPicPr>
          <p:cNvPr id="961" name="图像" descr="图像"/>
          <p:cNvPicPr>
            <a:picLocks noChangeAspect="1"/>
          </p:cNvPicPr>
          <p:nvPr/>
        </p:nvPicPr>
        <p:blipFill>
          <a:blip r:embed="rId1"/>
          <a:stretch>
            <a:fillRect/>
          </a:stretch>
        </p:blipFill>
        <p:spPr>
          <a:xfrm>
            <a:off x="2153285" y="975995"/>
            <a:ext cx="7886065" cy="3648710"/>
          </a:xfrm>
          <a:prstGeom prst="rect">
            <a:avLst/>
          </a:prstGeom>
          <a:ln w="12700">
            <a:miter lim="400000"/>
            <a:headEnd/>
            <a:tailEnd/>
          </a:ln>
        </p:spPr>
      </p:pic>
      <p:graphicFrame>
        <p:nvGraphicFramePr>
          <p:cNvPr id="963" name="表格"/>
          <p:cNvGraphicFramePr/>
          <p:nvPr/>
        </p:nvGraphicFramePr>
        <p:xfrm>
          <a:off x="2847340" y="5212080"/>
          <a:ext cx="6496685" cy="1000125"/>
        </p:xfrm>
        <a:graphic>
          <a:graphicData uri="http://schemas.openxmlformats.org/drawingml/2006/table">
            <a:tbl>
              <a:tblPr bandRow="1">
                <a:tableStyleId>{4C3C2611-4C71-4FC5-86AE-919BDF0F9419}</a:tableStyleId>
              </a:tblPr>
              <a:tblGrid>
                <a:gridCol w="2290445"/>
                <a:gridCol w="2102485"/>
                <a:gridCol w="2103755"/>
              </a:tblGrid>
              <a:tr h="333375">
                <a:tc>
                  <a:txBody>
                    <a:bodyPr/>
                    <a:lstStyle/>
                    <a:p>
                      <a:pPr marR="457200" algn="ctr" defTabSz="266700">
                        <a:defRPr sz="1800"/>
                      </a:pPr>
                      <a:r>
                        <a:rPr sz="1050" b="1">
                          <a:latin typeface="+mj-lt"/>
                          <a:ea typeface="+mj-ea"/>
                          <a:cs typeface="+mj-cs"/>
                          <a:sym typeface="Helvetica"/>
                        </a:rPr>
                        <a:t>控制方法</a:t>
                      </a:r>
                      <a:endParaRPr sz="1050" b="1">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defRPr sz="1050" b="1">
                          <a:latin typeface="+mj-lt"/>
                          <a:ea typeface="+mj-ea"/>
                          <a:cs typeface="+mj-cs"/>
                          <a:sym typeface="Helvetica"/>
                        </a:defRPr>
                      </a:pPr>
                      <a:r>
                        <a:t>超调量</a:t>
                      </a:r>
                      <a:r>
                        <a:rPr>
                          <a:latin typeface="Times" panose="00000500000000020000"/>
                          <a:ea typeface="Times" panose="00000500000000020000"/>
                          <a:cs typeface="Times" panose="00000500000000020000"/>
                          <a:sym typeface="Times" panose="00000500000000020000"/>
                        </a:rPr>
                        <a:t>/%</a:t>
                      </a:r>
                      <a:endParaRPr>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defRPr sz="1050" b="1">
                          <a:latin typeface="+mj-lt"/>
                          <a:ea typeface="+mj-ea"/>
                          <a:cs typeface="+mj-cs"/>
                          <a:sym typeface="Helvetica"/>
                        </a:defRPr>
                      </a:pPr>
                      <a:r>
                        <a:t>调节时间</a:t>
                      </a:r>
                      <a:r>
                        <a:rPr>
                          <a:latin typeface="Times" panose="00000500000000020000"/>
                          <a:ea typeface="Times" panose="00000500000000020000"/>
                          <a:cs typeface="Times" panose="00000500000000020000"/>
                          <a:sym typeface="Times" panose="00000500000000020000"/>
                        </a:rPr>
                        <a:t>/s</a:t>
                      </a:r>
                      <a:endParaRPr>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333375">
                <a:tc>
                  <a:txBody>
                    <a:bodyPr/>
                    <a:lstStyle/>
                    <a:p>
                      <a:pPr marR="457200" algn="ctr" defTabSz="266700">
                        <a:defRPr sz="1050">
                          <a:latin typeface="Times" panose="00000500000000020000"/>
                          <a:ea typeface="Times" panose="00000500000000020000"/>
                          <a:cs typeface="Times" panose="00000500000000020000"/>
                          <a:sym typeface="Times" panose="00000500000000020000"/>
                        </a:defRPr>
                      </a:pPr>
                      <a:r>
                        <a:rPr>
                          <a:latin typeface="+mj-lt"/>
                          <a:ea typeface="+mj-ea"/>
                          <a:cs typeface="+mj-cs"/>
                          <a:sym typeface="Helvetica"/>
                        </a:rPr>
                        <a:t>常规</a:t>
                      </a:r>
                      <a:r>
                        <a:t>PID</a:t>
                      </a:r>
                      <a:r>
                        <a:rPr>
                          <a:latin typeface="+mj-lt"/>
                          <a:ea typeface="+mj-ea"/>
                          <a:cs typeface="+mj-cs"/>
                          <a:sym typeface="Helvetica"/>
                        </a:rPr>
                        <a:t>控制</a:t>
                      </a:r>
                      <a:endParaRPr>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defRPr sz="1800"/>
                      </a:pPr>
                      <a:r>
                        <a:rPr sz="1050">
                          <a:latin typeface="Times" panose="00000500000000020000"/>
                          <a:ea typeface="Times" panose="00000500000000020000"/>
                          <a:cs typeface="Times" panose="00000500000000020000"/>
                          <a:sym typeface="Times" panose="00000500000000020000"/>
                        </a:rPr>
                        <a:t>25</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defRPr sz="1800"/>
                      </a:pPr>
                      <a:r>
                        <a:rPr sz="1050">
                          <a:latin typeface="Times" panose="00000500000000020000"/>
                          <a:ea typeface="Times" panose="00000500000000020000"/>
                          <a:cs typeface="Times" panose="00000500000000020000"/>
                          <a:sym typeface="Times" panose="00000500000000020000"/>
                        </a:rPr>
                        <a:t>350</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333375">
                <a:tc>
                  <a:txBody>
                    <a:bodyPr/>
                    <a:lstStyle/>
                    <a:p>
                      <a:pPr marR="457200" algn="ctr" defTabSz="266700">
                        <a:defRPr sz="1050">
                          <a:latin typeface="Times" panose="00000500000000020000"/>
                          <a:ea typeface="Times" panose="00000500000000020000"/>
                          <a:cs typeface="Times" panose="00000500000000020000"/>
                          <a:sym typeface="Times" panose="00000500000000020000"/>
                        </a:defRPr>
                      </a:pPr>
                      <a:r>
                        <a:rPr>
                          <a:latin typeface="+mj-lt"/>
                          <a:ea typeface="+mj-ea"/>
                          <a:cs typeface="+mj-cs"/>
                          <a:sym typeface="Helvetica"/>
                        </a:rPr>
                        <a:t>模糊</a:t>
                      </a:r>
                      <a:r>
                        <a:t>PID</a:t>
                      </a:r>
                      <a:r>
                        <a:rPr>
                          <a:latin typeface="+mj-lt"/>
                          <a:ea typeface="+mj-ea"/>
                          <a:cs typeface="+mj-cs"/>
                          <a:sym typeface="Helvetica"/>
                        </a:rPr>
                        <a:t>控制</a:t>
                      </a:r>
                      <a:endParaRPr>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defRPr sz="1800"/>
                      </a:pPr>
                      <a:r>
                        <a:rPr sz="1050">
                          <a:latin typeface="Times" panose="00000500000000020000"/>
                          <a:ea typeface="Times" panose="00000500000000020000"/>
                          <a:cs typeface="Times" panose="00000500000000020000"/>
                          <a:sym typeface="Times" panose="00000500000000020000"/>
                        </a:rPr>
                        <a:t>4</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defRPr sz="1800"/>
                      </a:pPr>
                      <a:r>
                        <a:rPr sz="1050">
                          <a:latin typeface="Times" panose="00000500000000020000"/>
                          <a:ea typeface="Times" panose="00000500000000020000"/>
                          <a:cs typeface="Times" panose="00000500000000020000"/>
                          <a:sym typeface="Times" panose="00000500000000020000"/>
                        </a:rPr>
                        <a:t>180</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200" advClick="0" advTm="3000">
        <p14:flip dir="r"/>
      </p:transition>
    </mc:Choice>
    <mc:Fallback>
      <p:transition spd="slow" advClick="0" advTm="3000">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afterEffect">
                                  <p:stCondLst>
                                    <p:cond delay="0"/>
                                  </p:stCondLst>
                                  <p:iterate type="el">
                                    <p:tmAbs val="0"/>
                                  </p:iterate>
                                  <p:childTnLst>
                                    <p:set>
                                      <p:cBhvr>
                                        <p:cTn id="6" dur="indefinite" fill="hold"/>
                                        <p:tgtEl>
                                          <p:spTgt spid="945"/>
                                        </p:tgtEl>
                                        <p:attrNameLst>
                                          <p:attrName>style.visibility</p:attrName>
                                        </p:attrNameLst>
                                      </p:cBhvr>
                                      <p:to>
                                        <p:strVal val="visible"/>
                                      </p:to>
                                    </p:set>
                                    <p:animEffect transition="in" filter="dissolve">
                                      <p:cBhvr>
                                        <p:cTn id="7" dur="1250"/>
                                        <p:tgtEl>
                                          <p:spTgt spid="9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spid="945" grpId="1"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 name="文本框 9"/>
          <p:cNvSpPr txBox="1"/>
          <p:nvPr/>
        </p:nvSpPr>
        <p:spPr>
          <a:xfrm>
            <a:off x="971013" y="162807"/>
            <a:ext cx="1803630" cy="345440"/>
          </a:xfrm>
          <a:prstGeom prst="rect">
            <a:avLst/>
          </a:prstGeom>
          <a:ln w="12700">
            <a:miter lim="400000"/>
          </a:ln>
        </p:spPr>
        <p:txBody>
          <a:bodyPr lIns="34290" tIns="34290" rIns="34290" bIns="34290">
            <a:spAutoFit/>
          </a:bodyPr>
          <a:lstStyle/>
          <a:p>
            <a:pPr lvl="1" indent="0">
              <a:defRPr>
                <a:solidFill>
                  <a:srgbClr val="595959"/>
                </a:solidFill>
                <a:latin typeface="微软雅黑"/>
                <a:ea typeface="微软雅黑"/>
                <a:cs typeface="微软雅黑"/>
                <a:sym typeface="微软雅黑"/>
              </a:defRPr>
            </a:pPr>
            <a:r>
              <a:rPr lang="zh-CN"/>
              <a:t>节能效果分析</a:t>
            </a:r>
            <a:endParaRPr lang="zh-CN"/>
          </a:p>
        </p:txBody>
      </p:sp>
      <p:sp>
        <p:nvSpPr>
          <p:cNvPr id="966" name="直接连接符 55"/>
          <p:cNvSpPr/>
          <p:nvPr/>
        </p:nvSpPr>
        <p:spPr>
          <a:xfrm>
            <a:off x="841002" y="505763"/>
            <a:ext cx="8571842" cy="1"/>
          </a:xfrm>
          <a:prstGeom prst="line">
            <a:avLst/>
          </a:prstGeom>
          <a:ln>
            <a:solidFill>
              <a:srgbClr val="808080"/>
            </a:solidFill>
            <a:prstDash val="dash"/>
          </a:ln>
        </p:spPr>
        <p:txBody>
          <a:bodyPr lIns="45719" rIns="45719"/>
          <a:lstStyle/>
          <a:p/>
        </p:txBody>
      </p:sp>
      <p:sp>
        <p:nvSpPr>
          <p:cNvPr id="967" name="TextBox 36"/>
          <p:cNvSpPr txBox="1"/>
          <p:nvPr/>
        </p:nvSpPr>
        <p:spPr>
          <a:xfrm>
            <a:off x="10655710" y="7812196"/>
            <a:ext cx="789941" cy="408941"/>
          </a:xfrm>
          <a:prstGeom prst="rect">
            <a:avLst/>
          </a:prstGeom>
          <a:ln w="12700">
            <a:miter lim="400000"/>
          </a:ln>
        </p:spPr>
        <p:txBody>
          <a:bodyPr wrap="none" lIns="45719" rIns="45719">
            <a:spAutoFit/>
          </a:bodyPr>
          <a:lstStyle>
            <a:lvl1pPr>
              <a:defRPr>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延时符</a:t>
            </a:r>
            <a:endParaRPr>
              <a:latin typeface="+mj-lt"/>
              <a:ea typeface="+mj-ea"/>
              <a:cs typeface="+mj-cs"/>
              <a:sym typeface="Helvetica"/>
            </a:endParaRPr>
          </a:p>
        </p:txBody>
      </p:sp>
      <p:sp>
        <p:nvSpPr>
          <p:cNvPr id="968" name="六边形 31"/>
          <p:cNvSpPr/>
          <p:nvPr/>
        </p:nvSpPr>
        <p:spPr>
          <a:xfrm>
            <a:off x="241895" y="125397"/>
            <a:ext cx="481346" cy="41495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25400">
            <a:solidFill>
              <a:srgbClr val="46CEAE"/>
            </a:solidFill>
          </a:ln>
        </p:spPr>
        <p:txBody>
          <a:bodyPr lIns="45719" rIns="45719" anchor="ctr"/>
          <a:lstStyle/>
          <a:p>
            <a:pPr algn="ctr">
              <a:defRPr>
                <a:solidFill>
                  <a:srgbClr val="FFFFFF"/>
                </a:solidFill>
              </a:defRPr>
            </a:pPr>
          </a:p>
        </p:txBody>
      </p:sp>
      <p:sp>
        <p:nvSpPr>
          <p:cNvPr id="969" name="矩形 37"/>
          <p:cNvSpPr/>
          <p:nvPr/>
        </p:nvSpPr>
        <p:spPr>
          <a:xfrm>
            <a:off x="9412843" y="188638"/>
            <a:ext cx="933217" cy="334418"/>
          </a:xfrm>
          <a:prstGeom prst="rect">
            <a:avLst/>
          </a:prstGeom>
          <a:solidFill>
            <a:srgbClr val="46CEAE"/>
          </a:solidFill>
          <a:ln w="12700">
            <a:miter lim="400000"/>
          </a:ln>
        </p:spPr>
        <p:txBody>
          <a:bodyPr lIns="45719" rIns="45719" anchor="ctr"/>
          <a:lstStyle/>
          <a:p>
            <a:pPr algn="ctr">
              <a:defRPr sz="1400">
                <a:solidFill>
                  <a:srgbClr val="FFFFFF"/>
                </a:solidFill>
              </a:defRPr>
            </a:pPr>
          </a:p>
        </p:txBody>
      </p:sp>
      <p:sp>
        <p:nvSpPr>
          <p:cNvPr id="970" name="矩形 38"/>
          <p:cNvSpPr/>
          <p:nvPr/>
        </p:nvSpPr>
        <p:spPr>
          <a:xfrm>
            <a:off x="10347503" y="187548"/>
            <a:ext cx="1582733" cy="334419"/>
          </a:xfrm>
          <a:prstGeom prst="rect">
            <a:avLst/>
          </a:prstGeom>
          <a:solidFill>
            <a:srgbClr val="46CEAE">
              <a:alpha val="60000"/>
            </a:srgbClr>
          </a:solidFill>
          <a:ln w="12700">
            <a:miter lim="400000"/>
          </a:ln>
        </p:spPr>
        <p:txBody>
          <a:bodyPr lIns="45719" rIns="45719" anchor="ctr"/>
          <a:lstStyle/>
          <a:p>
            <a:pPr algn="ctr">
              <a:defRPr sz="1600">
                <a:solidFill>
                  <a:srgbClr val="FFFFFF"/>
                </a:solidFill>
              </a:defRPr>
            </a:pPr>
          </a:p>
        </p:txBody>
      </p:sp>
      <p:sp>
        <p:nvSpPr>
          <p:cNvPr id="971" name="六边形 39"/>
          <p:cNvSpPr/>
          <p:nvPr/>
        </p:nvSpPr>
        <p:spPr>
          <a:xfrm>
            <a:off x="624979" y="392471"/>
            <a:ext cx="261791" cy="22568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12700">
            <a:solidFill>
              <a:srgbClr val="FFFFFF"/>
            </a:solidFill>
          </a:ln>
        </p:spPr>
        <p:txBody>
          <a:bodyPr lIns="45719" rIns="45719" anchor="ctr"/>
          <a:lstStyle/>
          <a:p>
            <a:pPr algn="ctr">
              <a:defRPr>
                <a:solidFill>
                  <a:srgbClr val="FFFFFF"/>
                </a:solidFill>
              </a:defRPr>
            </a:pPr>
          </a:p>
        </p:txBody>
      </p:sp>
      <p:sp>
        <p:nvSpPr>
          <p:cNvPr id="972" name="文本框 9"/>
          <p:cNvSpPr txBox="1"/>
          <p:nvPr/>
        </p:nvSpPr>
        <p:spPr>
          <a:xfrm>
            <a:off x="9447133" y="221071"/>
            <a:ext cx="864637" cy="322581"/>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t>第三章</a:t>
            </a:r>
          </a:p>
        </p:txBody>
      </p:sp>
      <p:sp>
        <p:nvSpPr>
          <p:cNvPr id="973" name="文本框 9"/>
          <p:cNvSpPr txBox="1"/>
          <p:nvPr/>
        </p:nvSpPr>
        <p:spPr>
          <a:xfrm>
            <a:off x="10372920" y="213500"/>
            <a:ext cx="1515597" cy="283845"/>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rPr lang="zh-CN">
                <a:sym typeface="+mn-ea"/>
              </a:rPr>
              <a:t>创新点</a:t>
            </a:r>
            <a:endParaRPr lang="zh-CN">
              <a:sym typeface="+mn-ea"/>
            </a:endParaRPr>
          </a:p>
        </p:txBody>
      </p:sp>
      <p:grpSp>
        <p:nvGrpSpPr>
          <p:cNvPr id="977" name="组合 42"/>
          <p:cNvGrpSpPr/>
          <p:nvPr/>
        </p:nvGrpSpPr>
        <p:grpSpPr>
          <a:xfrm>
            <a:off x="330915" y="199584"/>
            <a:ext cx="308582" cy="266579"/>
            <a:chOff x="0" y="0"/>
            <a:chExt cx="308580" cy="266578"/>
          </a:xfrm>
        </p:grpSpPr>
        <p:sp>
          <p:nvSpPr>
            <p:cNvPr id="974" name="Freeform 301"/>
            <p:cNvSpPr/>
            <p:nvPr/>
          </p:nvSpPr>
          <p:spPr>
            <a:xfrm>
              <a:off x="102074" y="60072"/>
              <a:ext cx="206507" cy="206507"/>
            </a:xfrm>
            <a:custGeom>
              <a:avLst/>
              <a:gdLst/>
              <a:ahLst/>
              <a:cxnLst>
                <a:cxn ang="0">
                  <a:pos x="wd2" y="hd2"/>
                </a:cxn>
                <a:cxn ang="5400000">
                  <a:pos x="wd2" y="hd2"/>
                </a:cxn>
                <a:cxn ang="10800000">
                  <a:pos x="wd2" y="hd2"/>
                </a:cxn>
                <a:cxn ang="16200000">
                  <a:pos x="wd2" y="hd2"/>
                </a:cxn>
              </a:cxnLst>
              <a:rect l="0" t="0" r="r" b="b"/>
              <a:pathLst>
                <a:path w="21374" h="21374" extrusionOk="0">
                  <a:moveTo>
                    <a:pt x="2234" y="4988"/>
                  </a:moveTo>
                  <a:cubicBezTo>
                    <a:pt x="2979" y="5360"/>
                    <a:pt x="2607" y="6477"/>
                    <a:pt x="2607" y="6850"/>
                  </a:cubicBezTo>
                  <a:cubicBezTo>
                    <a:pt x="2607" y="7222"/>
                    <a:pt x="1862" y="7222"/>
                    <a:pt x="1490" y="7222"/>
                  </a:cubicBezTo>
                  <a:cubicBezTo>
                    <a:pt x="745" y="7222"/>
                    <a:pt x="0" y="7595"/>
                    <a:pt x="0" y="8340"/>
                  </a:cubicBezTo>
                  <a:cubicBezTo>
                    <a:pt x="0" y="9084"/>
                    <a:pt x="0" y="9829"/>
                    <a:pt x="745" y="9829"/>
                  </a:cubicBezTo>
                  <a:cubicBezTo>
                    <a:pt x="1117" y="10202"/>
                    <a:pt x="1862" y="10946"/>
                    <a:pt x="1862" y="11319"/>
                  </a:cubicBezTo>
                  <a:cubicBezTo>
                    <a:pt x="1862" y="11691"/>
                    <a:pt x="1490" y="12064"/>
                    <a:pt x="745" y="12436"/>
                  </a:cubicBezTo>
                  <a:cubicBezTo>
                    <a:pt x="372" y="12436"/>
                    <a:pt x="0" y="13181"/>
                    <a:pt x="372" y="13926"/>
                  </a:cubicBezTo>
                  <a:cubicBezTo>
                    <a:pt x="372" y="14671"/>
                    <a:pt x="1117" y="15415"/>
                    <a:pt x="1862" y="15043"/>
                  </a:cubicBezTo>
                  <a:cubicBezTo>
                    <a:pt x="2234" y="15043"/>
                    <a:pt x="2979" y="15043"/>
                    <a:pt x="2979" y="15415"/>
                  </a:cubicBezTo>
                  <a:cubicBezTo>
                    <a:pt x="3352" y="15415"/>
                    <a:pt x="3352" y="16533"/>
                    <a:pt x="2979" y="16905"/>
                  </a:cubicBezTo>
                  <a:cubicBezTo>
                    <a:pt x="2607" y="17277"/>
                    <a:pt x="2607" y="18395"/>
                    <a:pt x="3352" y="18767"/>
                  </a:cubicBezTo>
                  <a:cubicBezTo>
                    <a:pt x="4097" y="19140"/>
                    <a:pt x="4841" y="19512"/>
                    <a:pt x="5214" y="18767"/>
                  </a:cubicBezTo>
                  <a:cubicBezTo>
                    <a:pt x="5586" y="18395"/>
                    <a:pt x="6703" y="18767"/>
                    <a:pt x="6703" y="18767"/>
                  </a:cubicBezTo>
                  <a:cubicBezTo>
                    <a:pt x="7076" y="18767"/>
                    <a:pt x="7448" y="19512"/>
                    <a:pt x="7076" y="19884"/>
                  </a:cubicBezTo>
                  <a:cubicBezTo>
                    <a:pt x="7076" y="20629"/>
                    <a:pt x="7448" y="21002"/>
                    <a:pt x="8193" y="21374"/>
                  </a:cubicBezTo>
                  <a:cubicBezTo>
                    <a:pt x="9310" y="21374"/>
                    <a:pt x="9683" y="21002"/>
                    <a:pt x="10055" y="20629"/>
                  </a:cubicBezTo>
                  <a:cubicBezTo>
                    <a:pt x="10055" y="19884"/>
                    <a:pt x="11172" y="19512"/>
                    <a:pt x="11545" y="19512"/>
                  </a:cubicBezTo>
                  <a:cubicBezTo>
                    <a:pt x="11545" y="19512"/>
                    <a:pt x="12290" y="19884"/>
                    <a:pt x="12290" y="20629"/>
                  </a:cubicBezTo>
                  <a:cubicBezTo>
                    <a:pt x="12662" y="21002"/>
                    <a:pt x="13407" y="21374"/>
                    <a:pt x="14152" y="21002"/>
                  </a:cubicBezTo>
                  <a:cubicBezTo>
                    <a:pt x="14897" y="21002"/>
                    <a:pt x="15269" y="20257"/>
                    <a:pt x="14897" y="19512"/>
                  </a:cubicBezTo>
                  <a:cubicBezTo>
                    <a:pt x="14897" y="19140"/>
                    <a:pt x="15641" y="18022"/>
                    <a:pt x="15641" y="18022"/>
                  </a:cubicBezTo>
                  <a:cubicBezTo>
                    <a:pt x="16014" y="17650"/>
                    <a:pt x="16386" y="18022"/>
                    <a:pt x="17131" y="18395"/>
                  </a:cubicBezTo>
                  <a:cubicBezTo>
                    <a:pt x="17503" y="18767"/>
                    <a:pt x="18248" y="18767"/>
                    <a:pt x="18621" y="18022"/>
                  </a:cubicBezTo>
                  <a:cubicBezTo>
                    <a:pt x="19366" y="17277"/>
                    <a:pt x="19366" y="16533"/>
                    <a:pt x="18993" y="16160"/>
                  </a:cubicBezTo>
                  <a:cubicBezTo>
                    <a:pt x="18621" y="15788"/>
                    <a:pt x="18621" y="14671"/>
                    <a:pt x="18621" y="14671"/>
                  </a:cubicBezTo>
                  <a:cubicBezTo>
                    <a:pt x="18993" y="14298"/>
                    <a:pt x="19366" y="13926"/>
                    <a:pt x="20110" y="14298"/>
                  </a:cubicBezTo>
                  <a:cubicBezTo>
                    <a:pt x="20483" y="14298"/>
                    <a:pt x="21228" y="13926"/>
                    <a:pt x="21228" y="12808"/>
                  </a:cubicBezTo>
                  <a:cubicBezTo>
                    <a:pt x="21600" y="12064"/>
                    <a:pt x="21228" y="11319"/>
                    <a:pt x="20483" y="11319"/>
                  </a:cubicBezTo>
                  <a:cubicBezTo>
                    <a:pt x="20110" y="11319"/>
                    <a:pt x="19738" y="10202"/>
                    <a:pt x="19366" y="9829"/>
                  </a:cubicBezTo>
                  <a:cubicBezTo>
                    <a:pt x="19366" y="9457"/>
                    <a:pt x="20110" y="9084"/>
                    <a:pt x="20483" y="9084"/>
                  </a:cubicBezTo>
                  <a:cubicBezTo>
                    <a:pt x="20855" y="8712"/>
                    <a:pt x="21228" y="7967"/>
                    <a:pt x="20855" y="7222"/>
                  </a:cubicBezTo>
                  <a:cubicBezTo>
                    <a:pt x="20855" y="6477"/>
                    <a:pt x="20110" y="6105"/>
                    <a:pt x="19738" y="6477"/>
                  </a:cubicBezTo>
                  <a:cubicBezTo>
                    <a:pt x="18993" y="6477"/>
                    <a:pt x="18248" y="5733"/>
                    <a:pt x="17876" y="5733"/>
                  </a:cubicBezTo>
                  <a:cubicBezTo>
                    <a:pt x="17876" y="5360"/>
                    <a:pt x="17876" y="4615"/>
                    <a:pt x="18248" y="4243"/>
                  </a:cubicBezTo>
                  <a:cubicBezTo>
                    <a:pt x="18621" y="3871"/>
                    <a:pt x="18621" y="3126"/>
                    <a:pt x="17876" y="2753"/>
                  </a:cubicBezTo>
                  <a:cubicBezTo>
                    <a:pt x="17503" y="2008"/>
                    <a:pt x="16759" y="2008"/>
                    <a:pt x="16386" y="2381"/>
                  </a:cubicBezTo>
                  <a:cubicBezTo>
                    <a:pt x="15641" y="2753"/>
                    <a:pt x="14897" y="2753"/>
                    <a:pt x="14524" y="2753"/>
                  </a:cubicBezTo>
                  <a:cubicBezTo>
                    <a:pt x="14152" y="2381"/>
                    <a:pt x="14152" y="2008"/>
                    <a:pt x="14152" y="1264"/>
                  </a:cubicBezTo>
                  <a:cubicBezTo>
                    <a:pt x="14152" y="891"/>
                    <a:pt x="13779" y="146"/>
                    <a:pt x="13034" y="146"/>
                  </a:cubicBezTo>
                  <a:cubicBezTo>
                    <a:pt x="12290" y="-226"/>
                    <a:pt x="11545" y="146"/>
                    <a:pt x="11172" y="891"/>
                  </a:cubicBezTo>
                  <a:cubicBezTo>
                    <a:pt x="11172" y="1264"/>
                    <a:pt x="10428" y="1636"/>
                    <a:pt x="10055" y="1636"/>
                  </a:cubicBezTo>
                  <a:cubicBezTo>
                    <a:pt x="9683" y="2008"/>
                    <a:pt x="9310" y="1264"/>
                    <a:pt x="8938" y="891"/>
                  </a:cubicBezTo>
                  <a:cubicBezTo>
                    <a:pt x="8938" y="146"/>
                    <a:pt x="8193" y="146"/>
                    <a:pt x="7448" y="146"/>
                  </a:cubicBezTo>
                  <a:cubicBezTo>
                    <a:pt x="6703" y="519"/>
                    <a:pt x="5959" y="1264"/>
                    <a:pt x="6331" y="1636"/>
                  </a:cubicBezTo>
                  <a:cubicBezTo>
                    <a:pt x="6331" y="2381"/>
                    <a:pt x="5959" y="3126"/>
                    <a:pt x="5586" y="3498"/>
                  </a:cubicBezTo>
                  <a:cubicBezTo>
                    <a:pt x="5214" y="3498"/>
                    <a:pt x="4841" y="3498"/>
                    <a:pt x="4469" y="3126"/>
                  </a:cubicBezTo>
                  <a:cubicBezTo>
                    <a:pt x="3724" y="2753"/>
                    <a:pt x="2979" y="2753"/>
                    <a:pt x="2607" y="3498"/>
                  </a:cubicBezTo>
                  <a:cubicBezTo>
                    <a:pt x="2234" y="3871"/>
                    <a:pt x="1862" y="4615"/>
                    <a:pt x="2234" y="4988"/>
                  </a:cubicBezTo>
                  <a:close/>
                  <a:moveTo>
                    <a:pt x="8566" y="4615"/>
                  </a:moveTo>
                  <a:cubicBezTo>
                    <a:pt x="11917" y="3498"/>
                    <a:pt x="15641" y="5360"/>
                    <a:pt x="16759" y="8712"/>
                  </a:cubicBezTo>
                  <a:cubicBezTo>
                    <a:pt x="17503" y="12064"/>
                    <a:pt x="16014" y="15415"/>
                    <a:pt x="12662" y="16533"/>
                  </a:cubicBezTo>
                  <a:cubicBezTo>
                    <a:pt x="9310" y="17650"/>
                    <a:pt x="5586" y="15788"/>
                    <a:pt x="4841" y="12436"/>
                  </a:cubicBezTo>
                  <a:cubicBezTo>
                    <a:pt x="3724" y="9457"/>
                    <a:pt x="5586" y="5733"/>
                    <a:pt x="8566" y="4615"/>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sp>
          <p:nvSpPr>
            <p:cNvPr id="975" name="Freeform 302"/>
            <p:cNvSpPr/>
            <p:nvPr/>
          </p:nvSpPr>
          <p:spPr>
            <a:xfrm>
              <a:off x="17" y="0"/>
              <a:ext cx="134052" cy="134051"/>
            </a:xfrm>
            <a:custGeom>
              <a:avLst/>
              <a:gdLst/>
              <a:ahLst/>
              <a:cxnLst>
                <a:cxn ang="0">
                  <a:pos x="wd2" y="hd2"/>
                </a:cxn>
                <a:cxn ang="5400000">
                  <a:pos x="wd2" y="hd2"/>
                </a:cxn>
                <a:cxn ang="10800000">
                  <a:pos x="wd2" y="hd2"/>
                </a:cxn>
                <a:cxn ang="16200000">
                  <a:pos x="wd2" y="hd2"/>
                </a:cxn>
              </a:cxnLst>
              <a:rect l="0" t="0" r="r" b="b"/>
              <a:pathLst>
                <a:path w="21600" h="21600" extrusionOk="0">
                  <a:moveTo>
                    <a:pt x="2335" y="5254"/>
                  </a:moveTo>
                  <a:cubicBezTo>
                    <a:pt x="2919" y="5254"/>
                    <a:pt x="2919" y="6422"/>
                    <a:pt x="2919" y="7005"/>
                  </a:cubicBezTo>
                  <a:cubicBezTo>
                    <a:pt x="2335" y="7005"/>
                    <a:pt x="1751" y="7005"/>
                    <a:pt x="1168" y="7005"/>
                  </a:cubicBezTo>
                  <a:cubicBezTo>
                    <a:pt x="584" y="7005"/>
                    <a:pt x="0" y="7589"/>
                    <a:pt x="0" y="8173"/>
                  </a:cubicBezTo>
                  <a:cubicBezTo>
                    <a:pt x="0" y="9341"/>
                    <a:pt x="0" y="9924"/>
                    <a:pt x="584" y="9924"/>
                  </a:cubicBezTo>
                  <a:cubicBezTo>
                    <a:pt x="1168" y="9924"/>
                    <a:pt x="1751" y="11092"/>
                    <a:pt x="1751" y="11676"/>
                  </a:cubicBezTo>
                  <a:cubicBezTo>
                    <a:pt x="1751" y="11676"/>
                    <a:pt x="1168" y="12259"/>
                    <a:pt x="1168" y="12259"/>
                  </a:cubicBezTo>
                  <a:cubicBezTo>
                    <a:pt x="584" y="12259"/>
                    <a:pt x="0" y="13427"/>
                    <a:pt x="584" y="14011"/>
                  </a:cubicBezTo>
                  <a:cubicBezTo>
                    <a:pt x="584" y="14595"/>
                    <a:pt x="1168" y="15178"/>
                    <a:pt x="1751" y="15178"/>
                  </a:cubicBezTo>
                  <a:cubicBezTo>
                    <a:pt x="2335" y="15178"/>
                    <a:pt x="2919" y="15178"/>
                    <a:pt x="2919" y="15178"/>
                  </a:cubicBezTo>
                  <a:cubicBezTo>
                    <a:pt x="3503" y="15762"/>
                    <a:pt x="3503" y="16346"/>
                    <a:pt x="2919" y="16930"/>
                  </a:cubicBezTo>
                  <a:cubicBezTo>
                    <a:pt x="2919" y="17514"/>
                    <a:pt x="2919" y="18097"/>
                    <a:pt x="3503" y="18681"/>
                  </a:cubicBezTo>
                  <a:cubicBezTo>
                    <a:pt x="4086" y="19265"/>
                    <a:pt x="4670" y="19265"/>
                    <a:pt x="5254" y="19265"/>
                  </a:cubicBezTo>
                  <a:cubicBezTo>
                    <a:pt x="5838" y="18681"/>
                    <a:pt x="6422" y="18681"/>
                    <a:pt x="7005" y="18681"/>
                  </a:cubicBezTo>
                  <a:cubicBezTo>
                    <a:pt x="7005" y="18681"/>
                    <a:pt x="7589" y="19265"/>
                    <a:pt x="7005" y="19849"/>
                  </a:cubicBezTo>
                  <a:cubicBezTo>
                    <a:pt x="7005" y="20432"/>
                    <a:pt x="7589" y="21016"/>
                    <a:pt x="8757" y="21600"/>
                  </a:cubicBezTo>
                  <a:cubicBezTo>
                    <a:pt x="9341" y="21600"/>
                    <a:pt x="9924" y="21016"/>
                    <a:pt x="9924" y="20432"/>
                  </a:cubicBezTo>
                  <a:cubicBezTo>
                    <a:pt x="10508" y="19849"/>
                    <a:pt x="11092" y="19849"/>
                    <a:pt x="11676" y="19849"/>
                  </a:cubicBezTo>
                  <a:cubicBezTo>
                    <a:pt x="11676" y="19849"/>
                    <a:pt x="12259" y="19849"/>
                    <a:pt x="12259" y="20432"/>
                  </a:cubicBezTo>
                  <a:cubicBezTo>
                    <a:pt x="12843" y="21016"/>
                    <a:pt x="13427" y="21600"/>
                    <a:pt x="14011" y="21016"/>
                  </a:cubicBezTo>
                  <a:cubicBezTo>
                    <a:pt x="15178" y="21016"/>
                    <a:pt x="15178" y="20432"/>
                    <a:pt x="15178" y="19849"/>
                  </a:cubicBezTo>
                  <a:cubicBezTo>
                    <a:pt x="15178" y="19265"/>
                    <a:pt x="15762" y="18097"/>
                    <a:pt x="15762" y="18097"/>
                  </a:cubicBezTo>
                  <a:cubicBezTo>
                    <a:pt x="16346" y="18097"/>
                    <a:pt x="16930" y="18097"/>
                    <a:pt x="16930" y="18681"/>
                  </a:cubicBezTo>
                  <a:cubicBezTo>
                    <a:pt x="17514" y="18681"/>
                    <a:pt x="18681" y="18681"/>
                    <a:pt x="18681" y="18097"/>
                  </a:cubicBezTo>
                  <a:cubicBezTo>
                    <a:pt x="19265" y="17514"/>
                    <a:pt x="19849" y="16346"/>
                    <a:pt x="19265" y="16346"/>
                  </a:cubicBezTo>
                  <a:cubicBezTo>
                    <a:pt x="18681" y="15762"/>
                    <a:pt x="18681" y="14595"/>
                    <a:pt x="18681" y="14595"/>
                  </a:cubicBezTo>
                  <a:cubicBezTo>
                    <a:pt x="19265" y="14011"/>
                    <a:pt x="19849" y="14011"/>
                    <a:pt x="20432" y="14011"/>
                  </a:cubicBezTo>
                  <a:cubicBezTo>
                    <a:pt x="21016" y="14011"/>
                    <a:pt x="21600" y="14011"/>
                    <a:pt x="21600" y="12843"/>
                  </a:cubicBezTo>
                  <a:cubicBezTo>
                    <a:pt x="21600" y="12259"/>
                    <a:pt x="21600" y="11676"/>
                    <a:pt x="21016" y="11092"/>
                  </a:cubicBezTo>
                  <a:cubicBezTo>
                    <a:pt x="20432" y="11092"/>
                    <a:pt x="19849" y="10508"/>
                    <a:pt x="19849" y="9924"/>
                  </a:cubicBezTo>
                  <a:cubicBezTo>
                    <a:pt x="19849" y="9341"/>
                    <a:pt x="20432" y="9341"/>
                    <a:pt x="20432" y="8757"/>
                  </a:cubicBezTo>
                  <a:cubicBezTo>
                    <a:pt x="21016" y="8757"/>
                    <a:pt x="21600" y="8173"/>
                    <a:pt x="21016" y="7005"/>
                  </a:cubicBezTo>
                  <a:cubicBezTo>
                    <a:pt x="21016" y="6422"/>
                    <a:pt x="20432" y="5838"/>
                    <a:pt x="19849" y="6422"/>
                  </a:cubicBezTo>
                  <a:cubicBezTo>
                    <a:pt x="19265" y="6422"/>
                    <a:pt x="18097" y="5838"/>
                    <a:pt x="18097" y="5254"/>
                  </a:cubicBezTo>
                  <a:cubicBezTo>
                    <a:pt x="18097" y="5254"/>
                    <a:pt x="18097" y="4670"/>
                    <a:pt x="18681" y="4086"/>
                  </a:cubicBezTo>
                  <a:cubicBezTo>
                    <a:pt x="18681" y="4086"/>
                    <a:pt x="18681" y="2919"/>
                    <a:pt x="18097" y="2335"/>
                  </a:cubicBezTo>
                  <a:cubicBezTo>
                    <a:pt x="17514" y="1751"/>
                    <a:pt x="16930" y="1751"/>
                    <a:pt x="16346" y="2335"/>
                  </a:cubicBezTo>
                  <a:cubicBezTo>
                    <a:pt x="15762" y="2919"/>
                    <a:pt x="15178" y="2919"/>
                    <a:pt x="14595" y="2335"/>
                  </a:cubicBezTo>
                  <a:cubicBezTo>
                    <a:pt x="14595" y="2335"/>
                    <a:pt x="14011" y="1751"/>
                    <a:pt x="14595" y="1168"/>
                  </a:cubicBezTo>
                  <a:cubicBezTo>
                    <a:pt x="14595" y="584"/>
                    <a:pt x="14011" y="0"/>
                    <a:pt x="12843" y="0"/>
                  </a:cubicBezTo>
                  <a:cubicBezTo>
                    <a:pt x="12259" y="0"/>
                    <a:pt x="11676" y="0"/>
                    <a:pt x="11676" y="584"/>
                  </a:cubicBezTo>
                  <a:cubicBezTo>
                    <a:pt x="11092" y="1168"/>
                    <a:pt x="10508" y="1751"/>
                    <a:pt x="9924" y="1751"/>
                  </a:cubicBezTo>
                  <a:cubicBezTo>
                    <a:pt x="9924" y="1751"/>
                    <a:pt x="9341" y="1168"/>
                    <a:pt x="9341" y="584"/>
                  </a:cubicBezTo>
                  <a:cubicBezTo>
                    <a:pt x="8757" y="0"/>
                    <a:pt x="8173" y="0"/>
                    <a:pt x="7589" y="0"/>
                  </a:cubicBezTo>
                  <a:cubicBezTo>
                    <a:pt x="6422" y="584"/>
                    <a:pt x="6422" y="1168"/>
                    <a:pt x="6422" y="1751"/>
                  </a:cubicBezTo>
                  <a:cubicBezTo>
                    <a:pt x="6422" y="2335"/>
                    <a:pt x="5838" y="2919"/>
                    <a:pt x="5838" y="3503"/>
                  </a:cubicBezTo>
                  <a:cubicBezTo>
                    <a:pt x="5254" y="3503"/>
                    <a:pt x="4670" y="3503"/>
                    <a:pt x="4670" y="2919"/>
                  </a:cubicBezTo>
                  <a:cubicBezTo>
                    <a:pt x="4086" y="2335"/>
                    <a:pt x="2919" y="2919"/>
                    <a:pt x="2919" y="3503"/>
                  </a:cubicBezTo>
                  <a:cubicBezTo>
                    <a:pt x="2335" y="4086"/>
                    <a:pt x="1751" y="4670"/>
                    <a:pt x="2335" y="5254"/>
                  </a:cubicBezTo>
                  <a:close/>
                  <a:moveTo>
                    <a:pt x="8757" y="4670"/>
                  </a:moveTo>
                  <a:cubicBezTo>
                    <a:pt x="12259" y="3503"/>
                    <a:pt x="15762" y="5254"/>
                    <a:pt x="16930" y="8757"/>
                  </a:cubicBezTo>
                  <a:cubicBezTo>
                    <a:pt x="18097" y="12259"/>
                    <a:pt x="15762" y="15762"/>
                    <a:pt x="12843" y="16930"/>
                  </a:cubicBezTo>
                  <a:cubicBezTo>
                    <a:pt x="9341" y="17514"/>
                    <a:pt x="5838" y="15762"/>
                    <a:pt x="4670" y="12843"/>
                  </a:cubicBezTo>
                  <a:cubicBezTo>
                    <a:pt x="3503" y="9341"/>
                    <a:pt x="5838" y="5838"/>
                    <a:pt x="8757" y="467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sp>
          <p:nvSpPr>
            <p:cNvPr id="976" name="Freeform 303"/>
            <p:cNvSpPr/>
            <p:nvPr/>
          </p:nvSpPr>
          <p:spPr>
            <a:xfrm>
              <a:off x="0" y="134052"/>
              <a:ext cx="105108" cy="100539"/>
            </a:xfrm>
            <a:custGeom>
              <a:avLst/>
              <a:gdLst/>
              <a:ahLst/>
              <a:cxnLst>
                <a:cxn ang="0">
                  <a:pos x="wd2" y="hd2"/>
                </a:cxn>
                <a:cxn ang="5400000">
                  <a:pos x="wd2" y="hd2"/>
                </a:cxn>
                <a:cxn ang="10800000">
                  <a:pos x="wd2" y="hd2"/>
                </a:cxn>
                <a:cxn ang="16200000">
                  <a:pos x="wd2" y="hd2"/>
                </a:cxn>
              </a:cxnLst>
              <a:rect l="0" t="0" r="r" b="b"/>
              <a:pathLst>
                <a:path w="21600" h="21600" extrusionOk="0">
                  <a:moveTo>
                    <a:pt x="2234" y="5400"/>
                  </a:moveTo>
                  <a:cubicBezTo>
                    <a:pt x="2979" y="5400"/>
                    <a:pt x="2979" y="6943"/>
                    <a:pt x="2979" y="6943"/>
                  </a:cubicBezTo>
                  <a:cubicBezTo>
                    <a:pt x="2979" y="6943"/>
                    <a:pt x="2234" y="7714"/>
                    <a:pt x="1490" y="6943"/>
                  </a:cubicBezTo>
                  <a:cubicBezTo>
                    <a:pt x="745" y="6943"/>
                    <a:pt x="0" y="7714"/>
                    <a:pt x="0" y="8486"/>
                  </a:cubicBezTo>
                  <a:cubicBezTo>
                    <a:pt x="0" y="9257"/>
                    <a:pt x="0" y="10029"/>
                    <a:pt x="745" y="10029"/>
                  </a:cubicBezTo>
                  <a:cubicBezTo>
                    <a:pt x="1490" y="10029"/>
                    <a:pt x="2234" y="11571"/>
                    <a:pt x="2234" y="11571"/>
                  </a:cubicBezTo>
                  <a:cubicBezTo>
                    <a:pt x="2234" y="12343"/>
                    <a:pt x="1490" y="12343"/>
                    <a:pt x="745" y="12343"/>
                  </a:cubicBezTo>
                  <a:cubicBezTo>
                    <a:pt x="745" y="13114"/>
                    <a:pt x="0" y="13886"/>
                    <a:pt x="745" y="14657"/>
                  </a:cubicBezTo>
                  <a:cubicBezTo>
                    <a:pt x="745" y="15429"/>
                    <a:pt x="1490" y="15429"/>
                    <a:pt x="2234" y="15429"/>
                  </a:cubicBezTo>
                  <a:cubicBezTo>
                    <a:pt x="2234" y="15429"/>
                    <a:pt x="2979" y="15429"/>
                    <a:pt x="2979" y="15429"/>
                  </a:cubicBezTo>
                  <a:cubicBezTo>
                    <a:pt x="2979" y="16200"/>
                    <a:pt x="3724" y="16971"/>
                    <a:pt x="2979" y="17743"/>
                  </a:cubicBezTo>
                  <a:cubicBezTo>
                    <a:pt x="2979" y="17743"/>
                    <a:pt x="2979" y="18514"/>
                    <a:pt x="3724" y="19286"/>
                  </a:cubicBezTo>
                  <a:cubicBezTo>
                    <a:pt x="3724" y="20057"/>
                    <a:pt x="5214" y="20057"/>
                    <a:pt x="5214" y="19286"/>
                  </a:cubicBezTo>
                  <a:cubicBezTo>
                    <a:pt x="5959" y="19286"/>
                    <a:pt x="6703" y="19286"/>
                    <a:pt x="6703" y="19286"/>
                  </a:cubicBezTo>
                  <a:cubicBezTo>
                    <a:pt x="7448" y="19286"/>
                    <a:pt x="7448" y="20057"/>
                    <a:pt x="7448" y="20829"/>
                  </a:cubicBezTo>
                  <a:cubicBezTo>
                    <a:pt x="7448" y="20829"/>
                    <a:pt x="7448" y="21600"/>
                    <a:pt x="8193" y="21600"/>
                  </a:cubicBezTo>
                  <a:cubicBezTo>
                    <a:pt x="8938" y="21600"/>
                    <a:pt x="9683" y="21600"/>
                    <a:pt x="9683" y="20829"/>
                  </a:cubicBezTo>
                  <a:cubicBezTo>
                    <a:pt x="10428" y="20829"/>
                    <a:pt x="11172" y="20057"/>
                    <a:pt x="11172" y="20057"/>
                  </a:cubicBezTo>
                  <a:cubicBezTo>
                    <a:pt x="11917" y="20057"/>
                    <a:pt x="11917" y="20057"/>
                    <a:pt x="12662" y="20829"/>
                  </a:cubicBezTo>
                  <a:cubicBezTo>
                    <a:pt x="12662" y="21600"/>
                    <a:pt x="13407" y="21600"/>
                    <a:pt x="14152" y="21600"/>
                  </a:cubicBezTo>
                  <a:cubicBezTo>
                    <a:pt x="14897" y="21600"/>
                    <a:pt x="14897" y="20829"/>
                    <a:pt x="14897" y="20057"/>
                  </a:cubicBezTo>
                  <a:cubicBezTo>
                    <a:pt x="14897" y="19286"/>
                    <a:pt x="15641" y="18514"/>
                    <a:pt x="15641" y="18514"/>
                  </a:cubicBezTo>
                  <a:cubicBezTo>
                    <a:pt x="15641" y="18514"/>
                    <a:pt x="16386" y="18514"/>
                    <a:pt x="17131" y="18514"/>
                  </a:cubicBezTo>
                  <a:cubicBezTo>
                    <a:pt x="17131" y="19286"/>
                    <a:pt x="17876" y="19286"/>
                    <a:pt x="18621" y="18514"/>
                  </a:cubicBezTo>
                  <a:cubicBezTo>
                    <a:pt x="19366" y="17743"/>
                    <a:pt x="19366" y="16971"/>
                    <a:pt x="18621" y="16200"/>
                  </a:cubicBezTo>
                  <a:cubicBezTo>
                    <a:pt x="18621" y="16200"/>
                    <a:pt x="18621" y="15429"/>
                    <a:pt x="18621" y="14657"/>
                  </a:cubicBezTo>
                  <a:cubicBezTo>
                    <a:pt x="18621" y="14657"/>
                    <a:pt x="19366" y="14657"/>
                    <a:pt x="20110" y="14657"/>
                  </a:cubicBezTo>
                  <a:cubicBezTo>
                    <a:pt x="20855" y="14657"/>
                    <a:pt x="20855" y="13886"/>
                    <a:pt x="21600" y="13114"/>
                  </a:cubicBezTo>
                  <a:cubicBezTo>
                    <a:pt x="21600" y="12343"/>
                    <a:pt x="20855" y="11571"/>
                    <a:pt x="20855" y="11571"/>
                  </a:cubicBezTo>
                  <a:cubicBezTo>
                    <a:pt x="20110" y="11571"/>
                    <a:pt x="19366" y="10800"/>
                    <a:pt x="19366" y="10029"/>
                  </a:cubicBezTo>
                  <a:cubicBezTo>
                    <a:pt x="19366" y="10029"/>
                    <a:pt x="20110" y="9257"/>
                    <a:pt x="20110" y="9257"/>
                  </a:cubicBezTo>
                  <a:cubicBezTo>
                    <a:pt x="20855" y="9257"/>
                    <a:pt x="20855" y="8486"/>
                    <a:pt x="20855" y="7714"/>
                  </a:cubicBezTo>
                  <a:cubicBezTo>
                    <a:pt x="20855" y="6943"/>
                    <a:pt x="20110" y="6171"/>
                    <a:pt x="19366" y="6171"/>
                  </a:cubicBezTo>
                  <a:cubicBezTo>
                    <a:pt x="19366" y="6943"/>
                    <a:pt x="17876" y="6171"/>
                    <a:pt x="17876" y="5400"/>
                  </a:cubicBezTo>
                  <a:cubicBezTo>
                    <a:pt x="17876" y="5400"/>
                    <a:pt x="17876" y="4629"/>
                    <a:pt x="18621" y="4629"/>
                  </a:cubicBezTo>
                  <a:cubicBezTo>
                    <a:pt x="18621" y="3857"/>
                    <a:pt x="18621" y="3086"/>
                    <a:pt x="17876" y="2314"/>
                  </a:cubicBezTo>
                  <a:cubicBezTo>
                    <a:pt x="17131" y="2314"/>
                    <a:pt x="16386" y="2314"/>
                    <a:pt x="16386" y="2314"/>
                  </a:cubicBezTo>
                  <a:cubicBezTo>
                    <a:pt x="15641" y="3086"/>
                    <a:pt x="14897" y="3086"/>
                    <a:pt x="14152" y="2314"/>
                  </a:cubicBezTo>
                  <a:cubicBezTo>
                    <a:pt x="14152" y="2314"/>
                    <a:pt x="14152" y="1543"/>
                    <a:pt x="14152" y="1543"/>
                  </a:cubicBezTo>
                  <a:cubicBezTo>
                    <a:pt x="14152" y="771"/>
                    <a:pt x="13407" y="0"/>
                    <a:pt x="12662" y="0"/>
                  </a:cubicBezTo>
                  <a:cubicBezTo>
                    <a:pt x="11917" y="0"/>
                    <a:pt x="11172" y="0"/>
                    <a:pt x="11172" y="771"/>
                  </a:cubicBezTo>
                  <a:cubicBezTo>
                    <a:pt x="11172" y="1543"/>
                    <a:pt x="10428" y="1543"/>
                    <a:pt x="9683" y="1543"/>
                  </a:cubicBezTo>
                  <a:cubicBezTo>
                    <a:pt x="9683" y="1543"/>
                    <a:pt x="8938" y="1543"/>
                    <a:pt x="8938" y="771"/>
                  </a:cubicBezTo>
                  <a:cubicBezTo>
                    <a:pt x="8938" y="0"/>
                    <a:pt x="8193" y="0"/>
                    <a:pt x="7448" y="0"/>
                  </a:cubicBezTo>
                  <a:cubicBezTo>
                    <a:pt x="6703" y="771"/>
                    <a:pt x="5959" y="1543"/>
                    <a:pt x="6703" y="1543"/>
                  </a:cubicBezTo>
                  <a:cubicBezTo>
                    <a:pt x="6703" y="2314"/>
                    <a:pt x="5959" y="3086"/>
                    <a:pt x="5959" y="3086"/>
                  </a:cubicBezTo>
                  <a:cubicBezTo>
                    <a:pt x="5214" y="3857"/>
                    <a:pt x="5214" y="3086"/>
                    <a:pt x="4469" y="3086"/>
                  </a:cubicBezTo>
                  <a:cubicBezTo>
                    <a:pt x="3724" y="2314"/>
                    <a:pt x="2979" y="3086"/>
                    <a:pt x="2979" y="3086"/>
                  </a:cubicBezTo>
                  <a:cubicBezTo>
                    <a:pt x="2234" y="3857"/>
                    <a:pt x="2234" y="4629"/>
                    <a:pt x="2234" y="5400"/>
                  </a:cubicBezTo>
                  <a:close/>
                  <a:moveTo>
                    <a:pt x="8938" y="4629"/>
                  </a:moveTo>
                  <a:cubicBezTo>
                    <a:pt x="11917" y="3857"/>
                    <a:pt x="15641" y="5400"/>
                    <a:pt x="16386" y="9257"/>
                  </a:cubicBezTo>
                  <a:cubicBezTo>
                    <a:pt x="17876" y="12343"/>
                    <a:pt x="15641" y="16200"/>
                    <a:pt x="12662" y="16971"/>
                  </a:cubicBezTo>
                  <a:cubicBezTo>
                    <a:pt x="9683" y="17743"/>
                    <a:pt x="5959" y="16200"/>
                    <a:pt x="4469" y="13114"/>
                  </a:cubicBezTo>
                  <a:cubicBezTo>
                    <a:pt x="3724" y="9257"/>
                    <a:pt x="5214" y="6171"/>
                    <a:pt x="8938" y="4629"/>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grpSp>
      <p:graphicFrame>
        <p:nvGraphicFramePr>
          <p:cNvPr id="983" name="表格"/>
          <p:cNvGraphicFramePr/>
          <p:nvPr/>
        </p:nvGraphicFramePr>
        <p:xfrm>
          <a:off x="2334828" y="2563041"/>
          <a:ext cx="6435725" cy="2312035"/>
        </p:xfrm>
        <a:graphic>
          <a:graphicData uri="http://schemas.openxmlformats.org/drawingml/2006/table">
            <a:tbl>
              <a:tblPr bandRow="1">
                <a:tableStyleId>{4C3C2611-4C71-4FC5-86AE-919BDF0F9419}</a:tableStyleId>
              </a:tblPr>
              <a:tblGrid>
                <a:gridCol w="1838060"/>
                <a:gridCol w="1527382"/>
                <a:gridCol w="1528085"/>
                <a:gridCol w="1542415"/>
              </a:tblGrid>
              <a:tr h="330200">
                <a:tc>
                  <a:txBody>
                    <a:bodyPr/>
                    <a:lstStyle/>
                    <a:p>
                      <a:pPr marR="457200" algn="ctr" defTabSz="266700">
                        <a:defRPr sz="1800"/>
                      </a:pPr>
                      <a:r>
                        <a:rPr sz="1050" b="1">
                          <a:latin typeface="+mj-lt"/>
                          <a:ea typeface="+mj-ea"/>
                          <a:cs typeface="+mj-cs"/>
                          <a:sym typeface="Helvetica"/>
                        </a:rPr>
                        <a:t>工作率</a:t>
                      </a:r>
                      <a:endParaRPr sz="1050" b="1">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defRPr sz="1800"/>
                      </a:pPr>
                      <a:r>
                        <a:rPr sz="1050" b="1">
                          <a:latin typeface="Times" panose="00000500000000020000"/>
                          <a:ea typeface="Times" panose="00000500000000020000"/>
                          <a:cs typeface="Times" panose="00000500000000020000"/>
                          <a:sym typeface="Times" panose="00000500000000020000"/>
                        </a:rPr>
                        <a:t>50%</a:t>
                      </a:r>
                      <a:endParaRPr sz="1050" b="1">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defRPr sz="1800"/>
                      </a:pPr>
                      <a:r>
                        <a:rPr sz="1050" b="1">
                          <a:latin typeface="Times" panose="00000500000000020000"/>
                          <a:ea typeface="Times" panose="00000500000000020000"/>
                          <a:cs typeface="Times" panose="00000500000000020000"/>
                          <a:sym typeface="Times" panose="00000500000000020000"/>
                        </a:rPr>
                        <a:t>75%</a:t>
                      </a:r>
                      <a:endParaRPr sz="1050" b="1">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defRPr sz="1800"/>
                      </a:pPr>
                      <a:r>
                        <a:rPr sz="1050" b="1">
                          <a:latin typeface="Times" panose="00000500000000020000"/>
                          <a:ea typeface="Times" panose="00000500000000020000"/>
                          <a:cs typeface="Times" panose="00000500000000020000"/>
                          <a:sym typeface="Times" panose="00000500000000020000"/>
                        </a:rPr>
                        <a:t>100%</a:t>
                      </a:r>
                      <a:endParaRPr sz="1050" b="1">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330277">
                <a:tc>
                  <a:txBody>
                    <a:bodyPr/>
                    <a:lstStyle/>
                    <a:p>
                      <a:pPr marR="457200" algn="ctr" defTabSz="266700">
                        <a:defRPr sz="1050">
                          <a:latin typeface="Times" panose="00000500000000020000"/>
                          <a:ea typeface="Times" panose="00000500000000020000"/>
                          <a:cs typeface="Times" panose="00000500000000020000"/>
                          <a:sym typeface="Times" panose="00000500000000020000"/>
                        </a:defRPr>
                      </a:pPr>
                      <a:r>
                        <a:rPr>
                          <a:latin typeface="+mj-lt"/>
                          <a:ea typeface="+mj-ea"/>
                          <a:cs typeface="+mj-cs"/>
                          <a:sym typeface="Helvetica"/>
                        </a:rPr>
                        <a:t>厨房烟气量</a:t>
                      </a:r>
                      <a:r>
                        <a:t>/(m</a:t>
                      </a:r>
                      <a:r>
                        <a:rPr baseline="32000"/>
                        <a:t>3</a:t>
                      </a:r>
                      <a:r>
                        <a:t>/s)</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defRPr sz="1800"/>
                      </a:pPr>
                      <a:r>
                        <a:rPr sz="1050">
                          <a:latin typeface="Times" panose="00000500000000020000"/>
                          <a:ea typeface="Times" panose="00000500000000020000"/>
                          <a:cs typeface="Times" panose="00000500000000020000"/>
                          <a:sym typeface="Times" panose="00000500000000020000"/>
                        </a:rPr>
                        <a:t>40</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defRPr sz="1800"/>
                      </a:pPr>
                      <a:r>
                        <a:rPr sz="1050">
                          <a:latin typeface="Times" panose="00000500000000020000"/>
                          <a:ea typeface="Times" panose="00000500000000020000"/>
                          <a:cs typeface="Times" panose="00000500000000020000"/>
                          <a:sym typeface="Times" panose="00000500000000020000"/>
                        </a:rPr>
                        <a:t>73</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defRPr sz="1800"/>
                      </a:pPr>
                      <a:r>
                        <a:rPr sz="1050">
                          <a:latin typeface="Times" panose="00000500000000020000"/>
                          <a:ea typeface="Times" panose="00000500000000020000"/>
                          <a:cs typeface="Times" panose="00000500000000020000"/>
                          <a:sym typeface="Times" panose="00000500000000020000"/>
                        </a:rPr>
                        <a:t>90</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330277">
                <a:tc>
                  <a:txBody>
                    <a:bodyPr/>
                    <a:lstStyle/>
                    <a:p>
                      <a:pPr marR="457200" algn="ctr" defTabSz="266700">
                        <a:defRPr sz="1050">
                          <a:latin typeface="+mj-lt"/>
                          <a:ea typeface="+mj-ea"/>
                          <a:cs typeface="+mj-cs"/>
                          <a:sym typeface="Helvetica"/>
                        </a:defRPr>
                      </a:pPr>
                      <a:r>
                        <a:t>调速比例</a:t>
                      </a:r>
                      <a:r>
                        <a:rPr>
                          <a:latin typeface="Times" panose="00000500000000020000"/>
                          <a:ea typeface="Times" panose="00000500000000020000"/>
                          <a:cs typeface="Times" panose="00000500000000020000"/>
                          <a:sym typeface="Times" panose="00000500000000020000"/>
                        </a:rPr>
                        <a:t>/%</a:t>
                      </a:r>
                      <a:endParaRPr>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defRPr sz="1800"/>
                      </a:pPr>
                      <a:r>
                        <a:rPr sz="1050">
                          <a:latin typeface="Times" panose="00000500000000020000"/>
                          <a:ea typeface="Times" panose="00000500000000020000"/>
                          <a:cs typeface="Times" panose="00000500000000020000"/>
                          <a:sym typeface="Times" panose="00000500000000020000"/>
                        </a:rPr>
                        <a:t>45</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defRPr sz="1800"/>
                      </a:pPr>
                      <a:r>
                        <a:rPr sz="1050">
                          <a:latin typeface="Times" panose="00000500000000020000"/>
                          <a:ea typeface="Times" panose="00000500000000020000"/>
                          <a:cs typeface="Times" panose="00000500000000020000"/>
                          <a:sym typeface="Times" panose="00000500000000020000"/>
                        </a:rPr>
                        <a:t>63</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defRPr sz="1800"/>
                      </a:pPr>
                      <a:r>
                        <a:rPr sz="1050">
                          <a:latin typeface="Times" panose="00000500000000020000"/>
                          <a:ea typeface="Times" panose="00000500000000020000"/>
                          <a:cs typeface="Times" panose="00000500000000020000"/>
                          <a:sym typeface="Times" panose="00000500000000020000"/>
                        </a:rPr>
                        <a:t>82</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330200">
                <a:tc>
                  <a:txBody>
                    <a:bodyPr/>
                    <a:lstStyle/>
                    <a:p>
                      <a:pPr marR="457200" algn="ctr" defTabSz="266700">
                        <a:defRPr sz="1050">
                          <a:latin typeface="+mj-lt"/>
                          <a:ea typeface="+mj-ea"/>
                          <a:cs typeface="+mj-cs"/>
                          <a:sym typeface="Helvetica"/>
                        </a:defRPr>
                      </a:pPr>
                      <a:r>
                        <a:t>风机效率</a:t>
                      </a:r>
                      <a:r>
                        <a:rPr>
                          <a:latin typeface="Times" panose="00000500000000020000"/>
                          <a:ea typeface="Times" panose="00000500000000020000"/>
                          <a:cs typeface="Times" panose="00000500000000020000"/>
                          <a:sym typeface="Times" panose="00000500000000020000"/>
                        </a:rPr>
                        <a:t>/%</a:t>
                      </a:r>
                      <a:endParaRPr>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defRPr sz="1800"/>
                      </a:pPr>
                      <a:r>
                        <a:rPr sz="1050">
                          <a:latin typeface="Times" panose="00000500000000020000"/>
                          <a:ea typeface="Times" panose="00000500000000020000"/>
                          <a:cs typeface="Times" panose="00000500000000020000"/>
                          <a:sym typeface="Times" panose="00000500000000020000"/>
                        </a:rPr>
                        <a:t>87.0</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defRPr sz="1800"/>
                      </a:pPr>
                      <a:r>
                        <a:rPr sz="1050">
                          <a:latin typeface="Times" panose="00000500000000020000"/>
                          <a:ea typeface="Times" panose="00000500000000020000"/>
                          <a:cs typeface="Times" panose="00000500000000020000"/>
                          <a:sym typeface="Times" panose="00000500000000020000"/>
                        </a:rPr>
                        <a:t>87.0</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defRPr sz="1800"/>
                      </a:pPr>
                      <a:r>
                        <a:rPr sz="1050">
                          <a:latin typeface="Times" panose="00000500000000020000"/>
                          <a:ea typeface="Times" panose="00000500000000020000"/>
                          <a:cs typeface="Times" panose="00000500000000020000"/>
                          <a:sym typeface="Times" panose="00000500000000020000"/>
                        </a:rPr>
                        <a:t>87.0</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330277">
                <a:tc>
                  <a:txBody>
                    <a:bodyPr/>
                    <a:lstStyle/>
                    <a:p>
                      <a:pPr marR="457200" algn="ctr" defTabSz="266700">
                        <a:defRPr sz="1050">
                          <a:latin typeface="+mj-lt"/>
                          <a:ea typeface="+mj-ea"/>
                          <a:cs typeface="+mj-cs"/>
                          <a:sym typeface="Helvetica"/>
                        </a:defRPr>
                      </a:pPr>
                      <a:r>
                        <a:t>变频器效率</a:t>
                      </a:r>
                      <a:r>
                        <a:rPr>
                          <a:latin typeface="Times" panose="00000500000000020000"/>
                          <a:ea typeface="Times" panose="00000500000000020000"/>
                          <a:cs typeface="Times" panose="00000500000000020000"/>
                          <a:sym typeface="Times" panose="00000500000000020000"/>
                        </a:rPr>
                        <a:t>/%</a:t>
                      </a:r>
                      <a:endParaRPr>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defRPr sz="1800"/>
                      </a:pPr>
                      <a:r>
                        <a:rPr sz="1050">
                          <a:latin typeface="Times" panose="00000500000000020000"/>
                          <a:ea typeface="Times" panose="00000500000000020000"/>
                          <a:cs typeface="Times" panose="00000500000000020000"/>
                          <a:sym typeface="Times" panose="00000500000000020000"/>
                        </a:rPr>
                        <a:t>97.0</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defRPr sz="1800"/>
                      </a:pPr>
                      <a:r>
                        <a:rPr sz="1050">
                          <a:latin typeface="Times" panose="00000500000000020000"/>
                          <a:ea typeface="Times" panose="00000500000000020000"/>
                          <a:cs typeface="Times" panose="00000500000000020000"/>
                          <a:sym typeface="Times" panose="00000500000000020000"/>
                        </a:rPr>
                        <a:t>97.0</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defRPr sz="1800"/>
                      </a:pPr>
                      <a:r>
                        <a:rPr sz="1050">
                          <a:latin typeface="Times" panose="00000500000000020000"/>
                          <a:ea typeface="Times" panose="00000500000000020000"/>
                          <a:cs typeface="Times" panose="00000500000000020000"/>
                          <a:sym typeface="Times" panose="00000500000000020000"/>
                        </a:rPr>
                        <a:t>97.0</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330277">
                <a:tc>
                  <a:txBody>
                    <a:bodyPr/>
                    <a:lstStyle/>
                    <a:p>
                      <a:pPr marR="457200" algn="ctr" defTabSz="266700">
                        <a:defRPr sz="1050">
                          <a:latin typeface="+mj-lt"/>
                          <a:ea typeface="+mj-ea"/>
                          <a:cs typeface="+mj-cs"/>
                          <a:sym typeface="Helvetica"/>
                        </a:defRPr>
                      </a:pPr>
                      <a:r>
                        <a:t>电机效率</a:t>
                      </a:r>
                      <a:r>
                        <a:rPr>
                          <a:latin typeface="Times" panose="00000500000000020000"/>
                          <a:ea typeface="Times" panose="00000500000000020000"/>
                          <a:cs typeface="Times" panose="00000500000000020000"/>
                          <a:sym typeface="Times" panose="00000500000000020000"/>
                        </a:rPr>
                        <a:t>/%</a:t>
                      </a:r>
                      <a:endParaRPr>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defRPr sz="1800"/>
                      </a:pPr>
                      <a:r>
                        <a:rPr sz="1050">
                          <a:latin typeface="Times" panose="00000500000000020000"/>
                          <a:ea typeface="Times" panose="00000500000000020000"/>
                          <a:cs typeface="Times" panose="00000500000000020000"/>
                          <a:sym typeface="Times" panose="00000500000000020000"/>
                        </a:rPr>
                        <a:t>98.0</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defRPr sz="1800"/>
                      </a:pPr>
                      <a:r>
                        <a:rPr sz="1050">
                          <a:latin typeface="Times" panose="00000500000000020000"/>
                          <a:ea typeface="Times" panose="00000500000000020000"/>
                          <a:cs typeface="Times" panose="00000500000000020000"/>
                          <a:sym typeface="Times" panose="00000500000000020000"/>
                        </a:rPr>
                        <a:t>98.0</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defRPr sz="1800"/>
                      </a:pPr>
                      <a:r>
                        <a:rPr sz="1050">
                          <a:latin typeface="Times" panose="00000500000000020000"/>
                          <a:ea typeface="Times" panose="00000500000000020000"/>
                          <a:cs typeface="Times" panose="00000500000000020000"/>
                          <a:sym typeface="Times" panose="00000500000000020000"/>
                        </a:rPr>
                        <a:t>98.0</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330277">
                <a:tc>
                  <a:txBody>
                    <a:bodyPr/>
                    <a:lstStyle/>
                    <a:p>
                      <a:pPr marR="457200" algn="ctr" defTabSz="266700">
                        <a:defRPr sz="1050">
                          <a:latin typeface="+mj-lt"/>
                          <a:ea typeface="+mj-ea"/>
                          <a:cs typeface="+mj-cs"/>
                          <a:sym typeface="Helvetica"/>
                        </a:defRPr>
                      </a:pPr>
                      <a:r>
                        <a:t>风机有效功率</a:t>
                      </a:r>
                      <a:r>
                        <a:rPr>
                          <a:latin typeface="Times" panose="00000500000000020000"/>
                          <a:ea typeface="Times" panose="00000500000000020000"/>
                          <a:cs typeface="Times" panose="00000500000000020000"/>
                          <a:sym typeface="Times" panose="00000500000000020000"/>
                        </a:rPr>
                        <a:t>/W</a:t>
                      </a:r>
                      <a:endParaRPr>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defRPr sz="1800"/>
                      </a:pPr>
                      <a:r>
                        <a:rPr sz="1050">
                          <a:latin typeface="Times" panose="00000500000000020000"/>
                          <a:ea typeface="Times" panose="00000500000000020000"/>
                          <a:cs typeface="Times" panose="00000500000000020000"/>
                          <a:sym typeface="Times" panose="00000500000000020000"/>
                        </a:rPr>
                        <a:t>622.8</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defRPr sz="1800"/>
                      </a:pPr>
                      <a:r>
                        <a:rPr sz="1050">
                          <a:latin typeface="Times" panose="00000500000000020000"/>
                          <a:ea typeface="Times" panose="00000500000000020000"/>
                          <a:cs typeface="Times" panose="00000500000000020000"/>
                          <a:sym typeface="Times" panose="00000500000000020000"/>
                        </a:rPr>
                        <a:t>936.9</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defRPr sz="1800"/>
                      </a:pPr>
                      <a:r>
                        <a:rPr sz="1050">
                          <a:latin typeface="Times" panose="00000500000000020000"/>
                          <a:ea typeface="Times" panose="00000500000000020000"/>
                          <a:cs typeface="Times" panose="00000500000000020000"/>
                          <a:sym typeface="Times" panose="00000500000000020000"/>
                        </a:rPr>
                        <a:t>1775.6</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bl>
          </a:graphicData>
        </a:graphic>
      </p:graphicFrame>
      <mc:AlternateContent xmlns:mc="http://schemas.openxmlformats.org/markup-compatibility/2006">
        <mc:Choice xmlns:a14="http://schemas.microsoft.com/office/drawing/2010/main" Requires="a14">
          <p:sp>
            <p:nvSpPr>
              <p:cNvPr id="2" name="TextBox 22"/>
              <p:cNvSpPr txBox="1"/>
              <p:nvPr/>
            </p:nvSpPr>
            <p:spPr>
              <a:xfrm>
                <a:off x="886460" y="814705"/>
                <a:ext cx="10558780" cy="607695"/>
              </a:xfrm>
              <a:prstGeom prst="rect">
                <a:avLst/>
              </a:prstGeom>
              <a:ln w="12700">
                <a:miter lim="400000"/>
              </a:ln>
            </p:spPr>
            <p:txBody>
              <a:bodyPr wrap="square" lIns="45719" rIns="45719">
                <a:spAutoFit/>
              </a:bodyPr>
              <a:lstStyle>
                <a:lvl1pPr algn="just">
                  <a:lnSpc>
                    <a:spcPct val="120000"/>
                  </a:lnSpc>
                  <a:spcBef>
                    <a:spcPts val="600"/>
                  </a:spcBef>
                  <a:defRPr sz="1400">
                    <a:solidFill>
                      <a:srgbClr val="595959"/>
                    </a:solidFill>
                    <a:latin typeface="微软雅黑"/>
                    <a:ea typeface="微软雅黑"/>
                    <a:cs typeface="微软雅黑"/>
                    <a:sym typeface="微软雅黑"/>
                  </a:defRPr>
                </a:lvl1pPr>
              </a:lstStyle>
              <a:p>
                <a:r>
                  <a:rPr>
                    <a:sym typeface="+mn-ea"/>
                  </a:rPr>
                  <a:t>为了验证</a:t>
                </a:r>
                <a:r>
                  <a:t>模糊PID无级变频调速机制</a:t>
                </a:r>
                <a:r>
                  <a:rPr lang="zh-CN"/>
                  <a:t>的</a:t>
                </a:r>
                <a:r>
                  <a:t>节能效果，本文对加入机制前后的油烟风机能耗进行</a:t>
                </a:r>
                <a:r>
                  <a:rPr lang="zh-CN"/>
                  <a:t>实际测试，估算并对比变频器电机输入功率Pt，计算公式如下</a:t>
                </a:r>
                <a:r>
                  <a:rPr lang="en-US" altLang="zh-CN"/>
                  <a:t>,式中，</a:t>
                </a:r>
                <a14:m>
                  <m:oMath xmlns:m="http://schemas.openxmlformats.org/officeDocument/2006/math">
                    <m:sSub>
                      <m:sSubPr>
                        <m:ctrlP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ctrlPr>
                      </m:sSubPr>
                      <m:e>
                        <m:r>
                          <a:rPr kumimoji="0" lang="en-US" altLang="zh-CN"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𝜂</m:t>
                        </m:r>
                      </m:e>
                      <m:sub>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1</m:t>
                        </m:r>
                      </m:sub>
                    </m:sSub>
                  </m:oMath>
                </a14:m>
                <a:r>
                  <a:rPr lang="en-US" altLang="zh-CN"/>
                  <a:t>为变频器效率,取97%，</a:t>
                </a:r>
                <a14:m>
                  <m:oMath xmlns:m="http://schemas.openxmlformats.org/officeDocument/2006/math">
                    <m:sSub>
                      <m:sSubPr>
                        <m:ctrlP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ctrlPr>
                      </m:sSubPr>
                      <m:e>
                        <m:r>
                          <a:rPr kumimoji="0" lang="en-US" altLang="zh-CN"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𝜂</m:t>
                        </m:r>
                      </m:e>
                      <m:sub>
                        <m:r>
                          <a:rPr kumimoji="0" lang="en-US" altLang="zh-CN"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2</m:t>
                        </m:r>
                      </m:sub>
                    </m:sSub>
                  </m:oMath>
                </a14:m>
                <a:r>
                  <a:rPr lang="en-US" altLang="zh-CN"/>
                  <a:t>为电机效率，取98%,</a:t>
                </a:r>
                <a14:m>
                  <m:oMath xmlns:m="http://schemas.openxmlformats.org/officeDocument/2006/math">
                    <m:sSub>
                      <m:sSubPr>
                        <m:ctrlP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ctrlPr>
                      </m:sSubPr>
                      <m:e>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𝑃</m:t>
                        </m:r>
                      </m:e>
                      <m:sub>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𝑒</m:t>
                        </m:r>
                      </m:sub>
                    </m:sSub>
                  </m:oMath>
                </a14:m>
                <a:r>
                  <a:rPr kumimoji="0" lang="zh-CN" altLang="en-US"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a:t>为电机额定功率。</a:t>
                </a:r>
                <a:endParaRPr kumimoji="0" lang="zh-CN" altLang="en-US"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endParaRPr>
              </a:p>
            </p:txBody>
          </p:sp>
        </mc:Choice>
        <mc:Fallback>
          <p:sp>
            <p:nvSpPr>
              <p:cNvPr id="2" name="TextBox 22"/>
              <p:cNvSpPr txBox="1">
                <a:spLocks noRot="1" noChangeAspect="1" noMove="1" noResize="1" noEditPoints="1" noAdjustHandles="1" noChangeArrowheads="1" noChangeShapeType="1" noTextEdit="1"/>
              </p:cNvSpPr>
              <p:nvPr/>
            </p:nvSpPr>
            <p:spPr>
              <a:xfrm>
                <a:off x="886460" y="814705"/>
                <a:ext cx="10558780" cy="607695"/>
              </a:xfrm>
              <a:prstGeom prst="rect">
                <a:avLst/>
              </a:prstGeom>
              <a:blipFill rotWithShape="1">
                <a:blip r:embed="rId1"/>
                <a:stretch>
                  <a:fillRect/>
                </a:stretch>
              </a:blipFill>
              <a:ln w="12700">
                <a:miter lim="400000"/>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文本框 2"/>
              <p:cNvSpPr txBox="1"/>
              <p:nvPr/>
            </p:nvSpPr>
            <p:spPr>
              <a:xfrm>
                <a:off x="4994212" y="1620139"/>
                <a:ext cx="1102995" cy="68580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ctrlPr>
                        </m:sSubPr>
                        <m:e>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𝑃</m:t>
                          </m:r>
                        </m:e>
                        <m:sub>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𝑡</m:t>
                          </m:r>
                        </m:sub>
                      </m:sSub>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f>
                        <m:fPr>
                          <m:ctrlP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ctrlPr>
                        </m:fPr>
                        <m:num>
                          <m:sSub>
                            <m:sSubPr>
                              <m:ctrlP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ctrlPr>
                            </m:sSubPr>
                            <m:e>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𝑃</m:t>
                              </m:r>
                            </m:e>
                            <m:sub>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𝑒</m:t>
                              </m:r>
                            </m:sub>
                          </m:sSub>
                          <m:sSup>
                            <m:sSupPr>
                              <m:ctrlP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ctrlPr>
                            </m:sSupPr>
                            <m:e>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𝐾</m:t>
                              </m:r>
                            </m:e>
                            <m:sup>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3</m:t>
                              </m:r>
                            </m:sup>
                          </m:sSup>
                        </m:num>
                        <m:den>
                          <m:sSub>
                            <m:sSubPr>
                              <m:ctrlP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ctrlPr>
                            </m:sSubPr>
                            <m:e>
                              <m:r>
                                <a:rPr kumimoji="0" lang="en-US" altLang="zh-CN" sz="180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𝜂</m:t>
                              </m:r>
                            </m:e>
                            <m:sub>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1</m:t>
                              </m:r>
                            </m:sub>
                          </m:sSub>
                          <m:sSub>
                            <m:sSubPr>
                              <m:ctrlP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ctrlPr>
                            </m:sSubPr>
                            <m:e>
                              <m:r>
                                <a:rPr kumimoji="0" lang="en-US" altLang="zh-CN"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𝜂</m:t>
                              </m:r>
                            </m:e>
                            <m:sub>
                              <m:r>
                                <a:rPr kumimoji="0" lang="en-US" altLang="zh-CN"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2</m:t>
                              </m:r>
                            </m:sub>
                          </m:sSub>
                        </m:den>
                      </m:f>
                    </m:oMath>
                  </m:oMathPara>
                </a14:m>
                <a:endParaRPr kumimoji="0" lang="zh-CN" altLang="en-US" sz="1800" b="0" i="0" u="none" strike="noStrike" cap="none" spc="0" normalizeH="0" baseline="0">
                  <a:ln>
                    <a:noFill/>
                  </a:ln>
                  <a:solidFill>
                    <a:srgbClr val="000000"/>
                  </a:solidFill>
                  <a:effectLst/>
                  <a:uFillTx/>
                  <a:latin typeface="+mn-lt"/>
                  <a:ea typeface="+mn-ea"/>
                  <a:cs typeface="+mn-cs"/>
                  <a:sym typeface="Calibri"/>
                </a:endParaRPr>
              </a:p>
            </p:txBody>
          </p:sp>
        </mc:Choice>
        <mc:Fallback>
          <p:sp>
            <p:nvSpPr>
              <p:cNvPr id="3" name="文本框 2"/>
              <p:cNvSpPr txBox="1">
                <a:spLocks noRot="1" noChangeAspect="1" noMove="1" noResize="1" noEditPoints="1" noAdjustHandles="1" noChangeArrowheads="1" noChangeShapeType="1" noTextEdit="1"/>
              </p:cNvSpPr>
              <p:nvPr/>
            </p:nvSpPr>
            <p:spPr>
              <a:xfrm>
                <a:off x="4994212" y="1620139"/>
                <a:ext cx="1102995" cy="685800"/>
              </a:xfrm>
              <a:prstGeom prst="rect">
                <a:avLst/>
              </a:prstGeom>
              <a:blipFill rotWithShape="1">
                <a:blip r:embed="rId2"/>
                <a:stretch>
                  <a:fillRect l="-52" t="-37" r="-1560" b="37"/>
                </a:stretch>
              </a:blipFill>
              <a:ln w="12700" cap="flat">
                <a:noFill/>
                <a:miter lim="400000"/>
              </a:ln>
            </p:spPr>
            <p:style>
              <a:lnRef idx="0">
                <a:srgbClr val="FFFFFF"/>
              </a:lnRef>
              <a:fillRef idx="0">
                <a:srgbClr val="FFFFFF"/>
              </a:fillRef>
              <a:effectRef idx="0">
                <a:srgbClr val="FFFFFF"/>
              </a:effectRef>
              <a:fontRef idx="none"/>
            </p:style>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slow" p14:dur="1200" advClick="0" advTm="3000">
        <p14:flip dir="r"/>
      </p:transition>
    </mc:Choice>
    <mc:Fallback>
      <p:transition spd="slow" advClick="0" advTm="3000">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afterEffect">
                                  <p:stCondLst>
                                    <p:cond delay="0"/>
                                  </p:stCondLst>
                                  <p:iterate type="el">
                                    <p:tmAbs val="0"/>
                                  </p:iterate>
                                  <p:childTnLst>
                                    <p:set>
                                      <p:cBhvr>
                                        <p:cTn id="6" dur="indefinite" fill="hold"/>
                                        <p:tgtEl>
                                          <p:spTgt spid="967"/>
                                        </p:tgtEl>
                                        <p:attrNameLst>
                                          <p:attrName>style.visibility</p:attrName>
                                        </p:attrNameLst>
                                      </p:cBhvr>
                                      <p:to>
                                        <p:strVal val="visible"/>
                                      </p:to>
                                    </p:set>
                                    <p:animEffect transition="in" filter="dissolve">
                                      <p:cBhvr>
                                        <p:cTn id="7" dur="1250"/>
                                        <p:tgtEl>
                                          <p:spTgt spid="967"/>
                                        </p:tgtEl>
                                      </p:cBhvr>
                                    </p:animEffect>
                                  </p:childTnLst>
                                </p:cTn>
                              </p:par>
                            </p:childTnLst>
                          </p:cTn>
                        </p:par>
                        <p:par>
                          <p:cTn id="8" fill="hold">
                            <p:stCondLst>
                              <p:cond delay="1250"/>
                            </p:stCondLst>
                            <p:childTnLst>
                              <p:par>
                                <p:cTn id="9" presetID="2" presetClass="entr" presetSubtype="8" fill="hold" grpId="5" nodeType="afterEffect">
                                  <p:stCondLst>
                                    <p:cond delay="400"/>
                                  </p:stCondLst>
                                  <p:iterate type="el">
                                    <p:tmAbs val="0"/>
                                  </p:iterate>
                                  <p:childTnLst>
                                    <p:set>
                                      <p:cBhvr>
                                        <p:cTn id="10" dur="indefinite" fill="hold"/>
                                        <p:tgtEl>
                                          <p:spTgt spid="2"/>
                                        </p:tgtEl>
                                        <p:attrNameLst>
                                          <p:attrName>style.visibility</p:attrName>
                                        </p:attrNameLst>
                                      </p:cBhvr>
                                      <p:to>
                                        <p:strVal val="visible"/>
                                      </p:to>
                                    </p:set>
                                    <p:anim calcmode="lin" valueType="num">
                                      <p:cBhvr>
                                        <p:cTn id="11" dur="500" fill="hold"/>
                                        <p:tgtEl>
                                          <p:spTgt spid="2"/>
                                        </p:tgtEl>
                                        <p:attrNameLst>
                                          <p:attrName>ppt_x</p:attrName>
                                        </p:attrNameLst>
                                      </p:cBhvr>
                                      <p:tavLst>
                                        <p:tav tm="0">
                                          <p:val>
                                            <p:strVal val="0-#ppt_w/2"/>
                                          </p:val>
                                        </p:tav>
                                        <p:tav tm="100000">
                                          <p:val>
                                            <p:strVal val="#ppt_x"/>
                                          </p:val>
                                        </p:tav>
                                      </p:tavLst>
                                    </p:anim>
                                    <p:anim calcmode="lin" valueType="num">
                                      <p:cBhvr>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spid="967" grpId="1" animBg="1" advAuto="0"/>
      <p:bldP spid="2" grpId="5"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8" name="文本框 9"/>
          <p:cNvSpPr txBox="1"/>
          <p:nvPr/>
        </p:nvSpPr>
        <p:spPr>
          <a:xfrm>
            <a:off x="1019309" y="188639"/>
            <a:ext cx="4180839" cy="345440"/>
          </a:xfrm>
          <a:prstGeom prst="rect">
            <a:avLst/>
          </a:prstGeom>
          <a:ln w="12700">
            <a:miter lim="400000"/>
          </a:ln>
        </p:spPr>
        <p:txBody>
          <a:bodyPr lIns="34290" tIns="34290" rIns="34290" bIns="34290">
            <a:spAutoFit/>
          </a:bodyPr>
          <a:lstStyle/>
          <a:p>
            <a:pPr lvl="1" indent="0">
              <a:defRPr>
                <a:solidFill>
                  <a:srgbClr val="595959"/>
                </a:solidFill>
                <a:latin typeface="微软雅黑"/>
                <a:ea typeface="微软雅黑"/>
                <a:cs typeface="微软雅黑"/>
                <a:sym typeface="微软雅黑"/>
              </a:defRPr>
            </a:pPr>
            <a:r>
              <a:rPr lang="zh-CN"/>
              <a:t>技术分析</a:t>
            </a:r>
            <a:endParaRPr lang="zh-CN"/>
          </a:p>
        </p:txBody>
      </p:sp>
      <p:sp>
        <p:nvSpPr>
          <p:cNvPr id="989" name="直接连接符 55"/>
          <p:cNvSpPr/>
          <p:nvPr/>
        </p:nvSpPr>
        <p:spPr>
          <a:xfrm>
            <a:off x="841002" y="505763"/>
            <a:ext cx="8571842" cy="1"/>
          </a:xfrm>
          <a:prstGeom prst="line">
            <a:avLst/>
          </a:prstGeom>
          <a:ln>
            <a:solidFill>
              <a:srgbClr val="808080"/>
            </a:solidFill>
            <a:prstDash val="dash"/>
          </a:ln>
        </p:spPr>
        <p:txBody>
          <a:bodyPr lIns="45719" rIns="45719"/>
          <a:lstStyle/>
          <a:p/>
        </p:txBody>
      </p:sp>
      <p:sp>
        <p:nvSpPr>
          <p:cNvPr id="990" name="六边形 69"/>
          <p:cNvSpPr/>
          <p:nvPr/>
        </p:nvSpPr>
        <p:spPr>
          <a:xfrm>
            <a:off x="241895" y="125397"/>
            <a:ext cx="481346" cy="41495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25400">
            <a:solidFill>
              <a:srgbClr val="46CEAE"/>
            </a:solidFill>
          </a:ln>
        </p:spPr>
        <p:txBody>
          <a:bodyPr lIns="45719" rIns="45719" anchor="ctr"/>
          <a:lstStyle/>
          <a:p>
            <a:pPr algn="ctr">
              <a:defRPr>
                <a:solidFill>
                  <a:srgbClr val="FFFFFF"/>
                </a:solidFill>
              </a:defRPr>
            </a:pPr>
          </a:p>
        </p:txBody>
      </p:sp>
      <p:sp>
        <p:nvSpPr>
          <p:cNvPr id="991" name="矩形 70"/>
          <p:cNvSpPr/>
          <p:nvPr/>
        </p:nvSpPr>
        <p:spPr>
          <a:xfrm>
            <a:off x="9412843" y="188638"/>
            <a:ext cx="933217" cy="334418"/>
          </a:xfrm>
          <a:prstGeom prst="rect">
            <a:avLst/>
          </a:prstGeom>
          <a:solidFill>
            <a:srgbClr val="46CEAE"/>
          </a:solidFill>
          <a:ln w="12700">
            <a:miter lim="400000"/>
          </a:ln>
        </p:spPr>
        <p:txBody>
          <a:bodyPr lIns="45719" rIns="45719" anchor="ctr"/>
          <a:lstStyle/>
          <a:p>
            <a:pPr algn="ctr">
              <a:defRPr sz="1400">
                <a:solidFill>
                  <a:srgbClr val="FFFFFF"/>
                </a:solidFill>
              </a:defRPr>
            </a:pPr>
          </a:p>
        </p:txBody>
      </p:sp>
      <p:sp>
        <p:nvSpPr>
          <p:cNvPr id="992" name="矩形 71"/>
          <p:cNvSpPr/>
          <p:nvPr/>
        </p:nvSpPr>
        <p:spPr>
          <a:xfrm>
            <a:off x="10347503" y="187548"/>
            <a:ext cx="1582733" cy="334419"/>
          </a:xfrm>
          <a:prstGeom prst="rect">
            <a:avLst/>
          </a:prstGeom>
          <a:solidFill>
            <a:srgbClr val="46CEAE">
              <a:alpha val="60000"/>
            </a:srgbClr>
          </a:solidFill>
          <a:ln w="12700">
            <a:miter lim="400000"/>
          </a:ln>
        </p:spPr>
        <p:txBody>
          <a:bodyPr lIns="45719" rIns="45719" anchor="ctr"/>
          <a:lstStyle/>
          <a:p>
            <a:pPr algn="ctr">
              <a:defRPr sz="1600">
                <a:solidFill>
                  <a:srgbClr val="FFFFFF"/>
                </a:solidFill>
              </a:defRPr>
            </a:pPr>
          </a:p>
        </p:txBody>
      </p:sp>
      <p:sp>
        <p:nvSpPr>
          <p:cNvPr id="993" name="六边形 72"/>
          <p:cNvSpPr/>
          <p:nvPr/>
        </p:nvSpPr>
        <p:spPr>
          <a:xfrm>
            <a:off x="624979" y="392471"/>
            <a:ext cx="261791" cy="22568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12700">
            <a:solidFill>
              <a:srgbClr val="FFFFFF"/>
            </a:solidFill>
          </a:ln>
        </p:spPr>
        <p:txBody>
          <a:bodyPr lIns="45719" rIns="45719" anchor="ctr"/>
          <a:lstStyle/>
          <a:p>
            <a:pPr algn="ctr">
              <a:defRPr>
                <a:solidFill>
                  <a:srgbClr val="FFFFFF"/>
                </a:solidFill>
              </a:defRPr>
            </a:pPr>
          </a:p>
        </p:txBody>
      </p:sp>
      <p:sp>
        <p:nvSpPr>
          <p:cNvPr id="994" name="文本框 9"/>
          <p:cNvSpPr txBox="1"/>
          <p:nvPr/>
        </p:nvSpPr>
        <p:spPr>
          <a:xfrm>
            <a:off x="9447133" y="221071"/>
            <a:ext cx="864637" cy="322581"/>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t>第三章</a:t>
            </a:r>
          </a:p>
        </p:txBody>
      </p:sp>
      <p:sp>
        <p:nvSpPr>
          <p:cNvPr id="995" name="文本框 9"/>
          <p:cNvSpPr txBox="1"/>
          <p:nvPr/>
        </p:nvSpPr>
        <p:spPr>
          <a:xfrm>
            <a:off x="10372920" y="213500"/>
            <a:ext cx="1515597" cy="283845"/>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rPr lang="zh-CN">
                <a:sym typeface="+mn-ea"/>
              </a:rPr>
              <a:t>创新点</a:t>
            </a:r>
            <a:endParaRPr lang="zh-CN">
              <a:sym typeface="+mn-ea"/>
            </a:endParaRPr>
          </a:p>
        </p:txBody>
      </p:sp>
      <p:grpSp>
        <p:nvGrpSpPr>
          <p:cNvPr id="999" name="组合 75"/>
          <p:cNvGrpSpPr/>
          <p:nvPr/>
        </p:nvGrpSpPr>
        <p:grpSpPr>
          <a:xfrm>
            <a:off x="330915" y="199584"/>
            <a:ext cx="308582" cy="266579"/>
            <a:chOff x="0" y="0"/>
            <a:chExt cx="308580" cy="266578"/>
          </a:xfrm>
        </p:grpSpPr>
        <p:sp>
          <p:nvSpPr>
            <p:cNvPr id="996" name="Freeform 301"/>
            <p:cNvSpPr/>
            <p:nvPr/>
          </p:nvSpPr>
          <p:spPr>
            <a:xfrm>
              <a:off x="102074" y="60072"/>
              <a:ext cx="206507" cy="206507"/>
            </a:xfrm>
            <a:custGeom>
              <a:avLst/>
              <a:gdLst/>
              <a:ahLst/>
              <a:cxnLst>
                <a:cxn ang="0">
                  <a:pos x="wd2" y="hd2"/>
                </a:cxn>
                <a:cxn ang="5400000">
                  <a:pos x="wd2" y="hd2"/>
                </a:cxn>
                <a:cxn ang="10800000">
                  <a:pos x="wd2" y="hd2"/>
                </a:cxn>
                <a:cxn ang="16200000">
                  <a:pos x="wd2" y="hd2"/>
                </a:cxn>
              </a:cxnLst>
              <a:rect l="0" t="0" r="r" b="b"/>
              <a:pathLst>
                <a:path w="21374" h="21374" extrusionOk="0">
                  <a:moveTo>
                    <a:pt x="2234" y="4988"/>
                  </a:moveTo>
                  <a:cubicBezTo>
                    <a:pt x="2979" y="5360"/>
                    <a:pt x="2607" y="6477"/>
                    <a:pt x="2607" y="6850"/>
                  </a:cubicBezTo>
                  <a:cubicBezTo>
                    <a:pt x="2607" y="7222"/>
                    <a:pt x="1862" y="7222"/>
                    <a:pt x="1490" y="7222"/>
                  </a:cubicBezTo>
                  <a:cubicBezTo>
                    <a:pt x="745" y="7222"/>
                    <a:pt x="0" y="7595"/>
                    <a:pt x="0" y="8340"/>
                  </a:cubicBezTo>
                  <a:cubicBezTo>
                    <a:pt x="0" y="9084"/>
                    <a:pt x="0" y="9829"/>
                    <a:pt x="745" y="9829"/>
                  </a:cubicBezTo>
                  <a:cubicBezTo>
                    <a:pt x="1117" y="10202"/>
                    <a:pt x="1862" y="10946"/>
                    <a:pt x="1862" y="11319"/>
                  </a:cubicBezTo>
                  <a:cubicBezTo>
                    <a:pt x="1862" y="11691"/>
                    <a:pt x="1490" y="12064"/>
                    <a:pt x="745" y="12436"/>
                  </a:cubicBezTo>
                  <a:cubicBezTo>
                    <a:pt x="372" y="12436"/>
                    <a:pt x="0" y="13181"/>
                    <a:pt x="372" y="13926"/>
                  </a:cubicBezTo>
                  <a:cubicBezTo>
                    <a:pt x="372" y="14671"/>
                    <a:pt x="1117" y="15415"/>
                    <a:pt x="1862" y="15043"/>
                  </a:cubicBezTo>
                  <a:cubicBezTo>
                    <a:pt x="2234" y="15043"/>
                    <a:pt x="2979" y="15043"/>
                    <a:pt x="2979" y="15415"/>
                  </a:cubicBezTo>
                  <a:cubicBezTo>
                    <a:pt x="3352" y="15415"/>
                    <a:pt x="3352" y="16533"/>
                    <a:pt x="2979" y="16905"/>
                  </a:cubicBezTo>
                  <a:cubicBezTo>
                    <a:pt x="2607" y="17277"/>
                    <a:pt x="2607" y="18395"/>
                    <a:pt x="3352" y="18767"/>
                  </a:cubicBezTo>
                  <a:cubicBezTo>
                    <a:pt x="4097" y="19140"/>
                    <a:pt x="4841" y="19512"/>
                    <a:pt x="5214" y="18767"/>
                  </a:cubicBezTo>
                  <a:cubicBezTo>
                    <a:pt x="5586" y="18395"/>
                    <a:pt x="6703" y="18767"/>
                    <a:pt x="6703" y="18767"/>
                  </a:cubicBezTo>
                  <a:cubicBezTo>
                    <a:pt x="7076" y="18767"/>
                    <a:pt x="7448" y="19512"/>
                    <a:pt x="7076" y="19884"/>
                  </a:cubicBezTo>
                  <a:cubicBezTo>
                    <a:pt x="7076" y="20629"/>
                    <a:pt x="7448" y="21002"/>
                    <a:pt x="8193" y="21374"/>
                  </a:cubicBezTo>
                  <a:cubicBezTo>
                    <a:pt x="9310" y="21374"/>
                    <a:pt x="9683" y="21002"/>
                    <a:pt x="10055" y="20629"/>
                  </a:cubicBezTo>
                  <a:cubicBezTo>
                    <a:pt x="10055" y="19884"/>
                    <a:pt x="11172" y="19512"/>
                    <a:pt x="11545" y="19512"/>
                  </a:cubicBezTo>
                  <a:cubicBezTo>
                    <a:pt x="11545" y="19512"/>
                    <a:pt x="12290" y="19884"/>
                    <a:pt x="12290" y="20629"/>
                  </a:cubicBezTo>
                  <a:cubicBezTo>
                    <a:pt x="12662" y="21002"/>
                    <a:pt x="13407" y="21374"/>
                    <a:pt x="14152" y="21002"/>
                  </a:cubicBezTo>
                  <a:cubicBezTo>
                    <a:pt x="14897" y="21002"/>
                    <a:pt x="15269" y="20257"/>
                    <a:pt x="14897" y="19512"/>
                  </a:cubicBezTo>
                  <a:cubicBezTo>
                    <a:pt x="14897" y="19140"/>
                    <a:pt x="15641" y="18022"/>
                    <a:pt x="15641" y="18022"/>
                  </a:cubicBezTo>
                  <a:cubicBezTo>
                    <a:pt x="16014" y="17650"/>
                    <a:pt x="16386" y="18022"/>
                    <a:pt x="17131" y="18395"/>
                  </a:cubicBezTo>
                  <a:cubicBezTo>
                    <a:pt x="17503" y="18767"/>
                    <a:pt x="18248" y="18767"/>
                    <a:pt x="18621" y="18022"/>
                  </a:cubicBezTo>
                  <a:cubicBezTo>
                    <a:pt x="19366" y="17277"/>
                    <a:pt x="19366" y="16533"/>
                    <a:pt x="18993" y="16160"/>
                  </a:cubicBezTo>
                  <a:cubicBezTo>
                    <a:pt x="18621" y="15788"/>
                    <a:pt x="18621" y="14671"/>
                    <a:pt x="18621" y="14671"/>
                  </a:cubicBezTo>
                  <a:cubicBezTo>
                    <a:pt x="18993" y="14298"/>
                    <a:pt x="19366" y="13926"/>
                    <a:pt x="20110" y="14298"/>
                  </a:cubicBezTo>
                  <a:cubicBezTo>
                    <a:pt x="20483" y="14298"/>
                    <a:pt x="21228" y="13926"/>
                    <a:pt x="21228" y="12808"/>
                  </a:cubicBezTo>
                  <a:cubicBezTo>
                    <a:pt x="21600" y="12064"/>
                    <a:pt x="21228" y="11319"/>
                    <a:pt x="20483" y="11319"/>
                  </a:cubicBezTo>
                  <a:cubicBezTo>
                    <a:pt x="20110" y="11319"/>
                    <a:pt x="19738" y="10202"/>
                    <a:pt x="19366" y="9829"/>
                  </a:cubicBezTo>
                  <a:cubicBezTo>
                    <a:pt x="19366" y="9457"/>
                    <a:pt x="20110" y="9084"/>
                    <a:pt x="20483" y="9084"/>
                  </a:cubicBezTo>
                  <a:cubicBezTo>
                    <a:pt x="20855" y="8712"/>
                    <a:pt x="21228" y="7967"/>
                    <a:pt x="20855" y="7222"/>
                  </a:cubicBezTo>
                  <a:cubicBezTo>
                    <a:pt x="20855" y="6477"/>
                    <a:pt x="20110" y="6105"/>
                    <a:pt x="19738" y="6477"/>
                  </a:cubicBezTo>
                  <a:cubicBezTo>
                    <a:pt x="18993" y="6477"/>
                    <a:pt x="18248" y="5733"/>
                    <a:pt x="17876" y="5733"/>
                  </a:cubicBezTo>
                  <a:cubicBezTo>
                    <a:pt x="17876" y="5360"/>
                    <a:pt x="17876" y="4615"/>
                    <a:pt x="18248" y="4243"/>
                  </a:cubicBezTo>
                  <a:cubicBezTo>
                    <a:pt x="18621" y="3871"/>
                    <a:pt x="18621" y="3126"/>
                    <a:pt x="17876" y="2753"/>
                  </a:cubicBezTo>
                  <a:cubicBezTo>
                    <a:pt x="17503" y="2008"/>
                    <a:pt x="16759" y="2008"/>
                    <a:pt x="16386" y="2381"/>
                  </a:cubicBezTo>
                  <a:cubicBezTo>
                    <a:pt x="15641" y="2753"/>
                    <a:pt x="14897" y="2753"/>
                    <a:pt x="14524" y="2753"/>
                  </a:cubicBezTo>
                  <a:cubicBezTo>
                    <a:pt x="14152" y="2381"/>
                    <a:pt x="14152" y="2008"/>
                    <a:pt x="14152" y="1264"/>
                  </a:cubicBezTo>
                  <a:cubicBezTo>
                    <a:pt x="14152" y="891"/>
                    <a:pt x="13779" y="146"/>
                    <a:pt x="13034" y="146"/>
                  </a:cubicBezTo>
                  <a:cubicBezTo>
                    <a:pt x="12290" y="-226"/>
                    <a:pt x="11545" y="146"/>
                    <a:pt x="11172" y="891"/>
                  </a:cubicBezTo>
                  <a:cubicBezTo>
                    <a:pt x="11172" y="1264"/>
                    <a:pt x="10428" y="1636"/>
                    <a:pt x="10055" y="1636"/>
                  </a:cubicBezTo>
                  <a:cubicBezTo>
                    <a:pt x="9683" y="2008"/>
                    <a:pt x="9310" y="1264"/>
                    <a:pt x="8938" y="891"/>
                  </a:cubicBezTo>
                  <a:cubicBezTo>
                    <a:pt x="8938" y="146"/>
                    <a:pt x="8193" y="146"/>
                    <a:pt x="7448" y="146"/>
                  </a:cubicBezTo>
                  <a:cubicBezTo>
                    <a:pt x="6703" y="519"/>
                    <a:pt x="5959" y="1264"/>
                    <a:pt x="6331" y="1636"/>
                  </a:cubicBezTo>
                  <a:cubicBezTo>
                    <a:pt x="6331" y="2381"/>
                    <a:pt x="5959" y="3126"/>
                    <a:pt x="5586" y="3498"/>
                  </a:cubicBezTo>
                  <a:cubicBezTo>
                    <a:pt x="5214" y="3498"/>
                    <a:pt x="4841" y="3498"/>
                    <a:pt x="4469" y="3126"/>
                  </a:cubicBezTo>
                  <a:cubicBezTo>
                    <a:pt x="3724" y="2753"/>
                    <a:pt x="2979" y="2753"/>
                    <a:pt x="2607" y="3498"/>
                  </a:cubicBezTo>
                  <a:cubicBezTo>
                    <a:pt x="2234" y="3871"/>
                    <a:pt x="1862" y="4615"/>
                    <a:pt x="2234" y="4988"/>
                  </a:cubicBezTo>
                  <a:close/>
                  <a:moveTo>
                    <a:pt x="8566" y="4615"/>
                  </a:moveTo>
                  <a:cubicBezTo>
                    <a:pt x="11917" y="3498"/>
                    <a:pt x="15641" y="5360"/>
                    <a:pt x="16759" y="8712"/>
                  </a:cubicBezTo>
                  <a:cubicBezTo>
                    <a:pt x="17503" y="12064"/>
                    <a:pt x="16014" y="15415"/>
                    <a:pt x="12662" y="16533"/>
                  </a:cubicBezTo>
                  <a:cubicBezTo>
                    <a:pt x="9310" y="17650"/>
                    <a:pt x="5586" y="15788"/>
                    <a:pt x="4841" y="12436"/>
                  </a:cubicBezTo>
                  <a:cubicBezTo>
                    <a:pt x="3724" y="9457"/>
                    <a:pt x="5586" y="5733"/>
                    <a:pt x="8566" y="4615"/>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sp>
          <p:nvSpPr>
            <p:cNvPr id="997" name="Freeform 302"/>
            <p:cNvSpPr/>
            <p:nvPr/>
          </p:nvSpPr>
          <p:spPr>
            <a:xfrm>
              <a:off x="17" y="0"/>
              <a:ext cx="134052" cy="134051"/>
            </a:xfrm>
            <a:custGeom>
              <a:avLst/>
              <a:gdLst/>
              <a:ahLst/>
              <a:cxnLst>
                <a:cxn ang="0">
                  <a:pos x="wd2" y="hd2"/>
                </a:cxn>
                <a:cxn ang="5400000">
                  <a:pos x="wd2" y="hd2"/>
                </a:cxn>
                <a:cxn ang="10800000">
                  <a:pos x="wd2" y="hd2"/>
                </a:cxn>
                <a:cxn ang="16200000">
                  <a:pos x="wd2" y="hd2"/>
                </a:cxn>
              </a:cxnLst>
              <a:rect l="0" t="0" r="r" b="b"/>
              <a:pathLst>
                <a:path w="21600" h="21600" extrusionOk="0">
                  <a:moveTo>
                    <a:pt x="2335" y="5254"/>
                  </a:moveTo>
                  <a:cubicBezTo>
                    <a:pt x="2919" y="5254"/>
                    <a:pt x="2919" y="6422"/>
                    <a:pt x="2919" y="7005"/>
                  </a:cubicBezTo>
                  <a:cubicBezTo>
                    <a:pt x="2335" y="7005"/>
                    <a:pt x="1751" y="7005"/>
                    <a:pt x="1168" y="7005"/>
                  </a:cubicBezTo>
                  <a:cubicBezTo>
                    <a:pt x="584" y="7005"/>
                    <a:pt x="0" y="7589"/>
                    <a:pt x="0" y="8173"/>
                  </a:cubicBezTo>
                  <a:cubicBezTo>
                    <a:pt x="0" y="9341"/>
                    <a:pt x="0" y="9924"/>
                    <a:pt x="584" y="9924"/>
                  </a:cubicBezTo>
                  <a:cubicBezTo>
                    <a:pt x="1168" y="9924"/>
                    <a:pt x="1751" y="11092"/>
                    <a:pt x="1751" y="11676"/>
                  </a:cubicBezTo>
                  <a:cubicBezTo>
                    <a:pt x="1751" y="11676"/>
                    <a:pt x="1168" y="12259"/>
                    <a:pt x="1168" y="12259"/>
                  </a:cubicBezTo>
                  <a:cubicBezTo>
                    <a:pt x="584" y="12259"/>
                    <a:pt x="0" y="13427"/>
                    <a:pt x="584" y="14011"/>
                  </a:cubicBezTo>
                  <a:cubicBezTo>
                    <a:pt x="584" y="14595"/>
                    <a:pt x="1168" y="15178"/>
                    <a:pt x="1751" y="15178"/>
                  </a:cubicBezTo>
                  <a:cubicBezTo>
                    <a:pt x="2335" y="15178"/>
                    <a:pt x="2919" y="15178"/>
                    <a:pt x="2919" y="15178"/>
                  </a:cubicBezTo>
                  <a:cubicBezTo>
                    <a:pt x="3503" y="15762"/>
                    <a:pt x="3503" y="16346"/>
                    <a:pt x="2919" y="16930"/>
                  </a:cubicBezTo>
                  <a:cubicBezTo>
                    <a:pt x="2919" y="17514"/>
                    <a:pt x="2919" y="18097"/>
                    <a:pt x="3503" y="18681"/>
                  </a:cubicBezTo>
                  <a:cubicBezTo>
                    <a:pt x="4086" y="19265"/>
                    <a:pt x="4670" y="19265"/>
                    <a:pt x="5254" y="19265"/>
                  </a:cubicBezTo>
                  <a:cubicBezTo>
                    <a:pt x="5838" y="18681"/>
                    <a:pt x="6422" y="18681"/>
                    <a:pt x="7005" y="18681"/>
                  </a:cubicBezTo>
                  <a:cubicBezTo>
                    <a:pt x="7005" y="18681"/>
                    <a:pt x="7589" y="19265"/>
                    <a:pt x="7005" y="19849"/>
                  </a:cubicBezTo>
                  <a:cubicBezTo>
                    <a:pt x="7005" y="20432"/>
                    <a:pt x="7589" y="21016"/>
                    <a:pt x="8757" y="21600"/>
                  </a:cubicBezTo>
                  <a:cubicBezTo>
                    <a:pt x="9341" y="21600"/>
                    <a:pt x="9924" y="21016"/>
                    <a:pt x="9924" y="20432"/>
                  </a:cubicBezTo>
                  <a:cubicBezTo>
                    <a:pt x="10508" y="19849"/>
                    <a:pt x="11092" y="19849"/>
                    <a:pt x="11676" y="19849"/>
                  </a:cubicBezTo>
                  <a:cubicBezTo>
                    <a:pt x="11676" y="19849"/>
                    <a:pt x="12259" y="19849"/>
                    <a:pt x="12259" y="20432"/>
                  </a:cubicBezTo>
                  <a:cubicBezTo>
                    <a:pt x="12843" y="21016"/>
                    <a:pt x="13427" y="21600"/>
                    <a:pt x="14011" y="21016"/>
                  </a:cubicBezTo>
                  <a:cubicBezTo>
                    <a:pt x="15178" y="21016"/>
                    <a:pt x="15178" y="20432"/>
                    <a:pt x="15178" y="19849"/>
                  </a:cubicBezTo>
                  <a:cubicBezTo>
                    <a:pt x="15178" y="19265"/>
                    <a:pt x="15762" y="18097"/>
                    <a:pt x="15762" y="18097"/>
                  </a:cubicBezTo>
                  <a:cubicBezTo>
                    <a:pt x="16346" y="18097"/>
                    <a:pt x="16930" y="18097"/>
                    <a:pt x="16930" y="18681"/>
                  </a:cubicBezTo>
                  <a:cubicBezTo>
                    <a:pt x="17514" y="18681"/>
                    <a:pt x="18681" y="18681"/>
                    <a:pt x="18681" y="18097"/>
                  </a:cubicBezTo>
                  <a:cubicBezTo>
                    <a:pt x="19265" y="17514"/>
                    <a:pt x="19849" y="16346"/>
                    <a:pt x="19265" y="16346"/>
                  </a:cubicBezTo>
                  <a:cubicBezTo>
                    <a:pt x="18681" y="15762"/>
                    <a:pt x="18681" y="14595"/>
                    <a:pt x="18681" y="14595"/>
                  </a:cubicBezTo>
                  <a:cubicBezTo>
                    <a:pt x="19265" y="14011"/>
                    <a:pt x="19849" y="14011"/>
                    <a:pt x="20432" y="14011"/>
                  </a:cubicBezTo>
                  <a:cubicBezTo>
                    <a:pt x="21016" y="14011"/>
                    <a:pt x="21600" y="14011"/>
                    <a:pt x="21600" y="12843"/>
                  </a:cubicBezTo>
                  <a:cubicBezTo>
                    <a:pt x="21600" y="12259"/>
                    <a:pt x="21600" y="11676"/>
                    <a:pt x="21016" y="11092"/>
                  </a:cubicBezTo>
                  <a:cubicBezTo>
                    <a:pt x="20432" y="11092"/>
                    <a:pt x="19849" y="10508"/>
                    <a:pt x="19849" y="9924"/>
                  </a:cubicBezTo>
                  <a:cubicBezTo>
                    <a:pt x="19849" y="9341"/>
                    <a:pt x="20432" y="9341"/>
                    <a:pt x="20432" y="8757"/>
                  </a:cubicBezTo>
                  <a:cubicBezTo>
                    <a:pt x="21016" y="8757"/>
                    <a:pt x="21600" y="8173"/>
                    <a:pt x="21016" y="7005"/>
                  </a:cubicBezTo>
                  <a:cubicBezTo>
                    <a:pt x="21016" y="6422"/>
                    <a:pt x="20432" y="5838"/>
                    <a:pt x="19849" y="6422"/>
                  </a:cubicBezTo>
                  <a:cubicBezTo>
                    <a:pt x="19265" y="6422"/>
                    <a:pt x="18097" y="5838"/>
                    <a:pt x="18097" y="5254"/>
                  </a:cubicBezTo>
                  <a:cubicBezTo>
                    <a:pt x="18097" y="5254"/>
                    <a:pt x="18097" y="4670"/>
                    <a:pt x="18681" y="4086"/>
                  </a:cubicBezTo>
                  <a:cubicBezTo>
                    <a:pt x="18681" y="4086"/>
                    <a:pt x="18681" y="2919"/>
                    <a:pt x="18097" y="2335"/>
                  </a:cubicBezTo>
                  <a:cubicBezTo>
                    <a:pt x="17514" y="1751"/>
                    <a:pt x="16930" y="1751"/>
                    <a:pt x="16346" y="2335"/>
                  </a:cubicBezTo>
                  <a:cubicBezTo>
                    <a:pt x="15762" y="2919"/>
                    <a:pt x="15178" y="2919"/>
                    <a:pt x="14595" y="2335"/>
                  </a:cubicBezTo>
                  <a:cubicBezTo>
                    <a:pt x="14595" y="2335"/>
                    <a:pt x="14011" y="1751"/>
                    <a:pt x="14595" y="1168"/>
                  </a:cubicBezTo>
                  <a:cubicBezTo>
                    <a:pt x="14595" y="584"/>
                    <a:pt x="14011" y="0"/>
                    <a:pt x="12843" y="0"/>
                  </a:cubicBezTo>
                  <a:cubicBezTo>
                    <a:pt x="12259" y="0"/>
                    <a:pt x="11676" y="0"/>
                    <a:pt x="11676" y="584"/>
                  </a:cubicBezTo>
                  <a:cubicBezTo>
                    <a:pt x="11092" y="1168"/>
                    <a:pt x="10508" y="1751"/>
                    <a:pt x="9924" y="1751"/>
                  </a:cubicBezTo>
                  <a:cubicBezTo>
                    <a:pt x="9924" y="1751"/>
                    <a:pt x="9341" y="1168"/>
                    <a:pt x="9341" y="584"/>
                  </a:cubicBezTo>
                  <a:cubicBezTo>
                    <a:pt x="8757" y="0"/>
                    <a:pt x="8173" y="0"/>
                    <a:pt x="7589" y="0"/>
                  </a:cubicBezTo>
                  <a:cubicBezTo>
                    <a:pt x="6422" y="584"/>
                    <a:pt x="6422" y="1168"/>
                    <a:pt x="6422" y="1751"/>
                  </a:cubicBezTo>
                  <a:cubicBezTo>
                    <a:pt x="6422" y="2335"/>
                    <a:pt x="5838" y="2919"/>
                    <a:pt x="5838" y="3503"/>
                  </a:cubicBezTo>
                  <a:cubicBezTo>
                    <a:pt x="5254" y="3503"/>
                    <a:pt x="4670" y="3503"/>
                    <a:pt x="4670" y="2919"/>
                  </a:cubicBezTo>
                  <a:cubicBezTo>
                    <a:pt x="4086" y="2335"/>
                    <a:pt x="2919" y="2919"/>
                    <a:pt x="2919" y="3503"/>
                  </a:cubicBezTo>
                  <a:cubicBezTo>
                    <a:pt x="2335" y="4086"/>
                    <a:pt x="1751" y="4670"/>
                    <a:pt x="2335" y="5254"/>
                  </a:cubicBezTo>
                  <a:close/>
                  <a:moveTo>
                    <a:pt x="8757" y="4670"/>
                  </a:moveTo>
                  <a:cubicBezTo>
                    <a:pt x="12259" y="3503"/>
                    <a:pt x="15762" y="5254"/>
                    <a:pt x="16930" y="8757"/>
                  </a:cubicBezTo>
                  <a:cubicBezTo>
                    <a:pt x="18097" y="12259"/>
                    <a:pt x="15762" y="15762"/>
                    <a:pt x="12843" y="16930"/>
                  </a:cubicBezTo>
                  <a:cubicBezTo>
                    <a:pt x="9341" y="17514"/>
                    <a:pt x="5838" y="15762"/>
                    <a:pt x="4670" y="12843"/>
                  </a:cubicBezTo>
                  <a:cubicBezTo>
                    <a:pt x="3503" y="9341"/>
                    <a:pt x="5838" y="5838"/>
                    <a:pt x="8757" y="467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sp>
          <p:nvSpPr>
            <p:cNvPr id="998" name="Freeform 303"/>
            <p:cNvSpPr/>
            <p:nvPr/>
          </p:nvSpPr>
          <p:spPr>
            <a:xfrm>
              <a:off x="0" y="134052"/>
              <a:ext cx="105108" cy="100539"/>
            </a:xfrm>
            <a:custGeom>
              <a:avLst/>
              <a:gdLst/>
              <a:ahLst/>
              <a:cxnLst>
                <a:cxn ang="0">
                  <a:pos x="wd2" y="hd2"/>
                </a:cxn>
                <a:cxn ang="5400000">
                  <a:pos x="wd2" y="hd2"/>
                </a:cxn>
                <a:cxn ang="10800000">
                  <a:pos x="wd2" y="hd2"/>
                </a:cxn>
                <a:cxn ang="16200000">
                  <a:pos x="wd2" y="hd2"/>
                </a:cxn>
              </a:cxnLst>
              <a:rect l="0" t="0" r="r" b="b"/>
              <a:pathLst>
                <a:path w="21600" h="21600" extrusionOk="0">
                  <a:moveTo>
                    <a:pt x="2234" y="5400"/>
                  </a:moveTo>
                  <a:cubicBezTo>
                    <a:pt x="2979" y="5400"/>
                    <a:pt x="2979" y="6943"/>
                    <a:pt x="2979" y="6943"/>
                  </a:cubicBezTo>
                  <a:cubicBezTo>
                    <a:pt x="2979" y="6943"/>
                    <a:pt x="2234" y="7714"/>
                    <a:pt x="1490" y="6943"/>
                  </a:cubicBezTo>
                  <a:cubicBezTo>
                    <a:pt x="745" y="6943"/>
                    <a:pt x="0" y="7714"/>
                    <a:pt x="0" y="8486"/>
                  </a:cubicBezTo>
                  <a:cubicBezTo>
                    <a:pt x="0" y="9257"/>
                    <a:pt x="0" y="10029"/>
                    <a:pt x="745" y="10029"/>
                  </a:cubicBezTo>
                  <a:cubicBezTo>
                    <a:pt x="1490" y="10029"/>
                    <a:pt x="2234" y="11571"/>
                    <a:pt x="2234" y="11571"/>
                  </a:cubicBezTo>
                  <a:cubicBezTo>
                    <a:pt x="2234" y="12343"/>
                    <a:pt x="1490" y="12343"/>
                    <a:pt x="745" y="12343"/>
                  </a:cubicBezTo>
                  <a:cubicBezTo>
                    <a:pt x="745" y="13114"/>
                    <a:pt x="0" y="13886"/>
                    <a:pt x="745" y="14657"/>
                  </a:cubicBezTo>
                  <a:cubicBezTo>
                    <a:pt x="745" y="15429"/>
                    <a:pt x="1490" y="15429"/>
                    <a:pt x="2234" y="15429"/>
                  </a:cubicBezTo>
                  <a:cubicBezTo>
                    <a:pt x="2234" y="15429"/>
                    <a:pt x="2979" y="15429"/>
                    <a:pt x="2979" y="15429"/>
                  </a:cubicBezTo>
                  <a:cubicBezTo>
                    <a:pt x="2979" y="16200"/>
                    <a:pt x="3724" y="16971"/>
                    <a:pt x="2979" y="17743"/>
                  </a:cubicBezTo>
                  <a:cubicBezTo>
                    <a:pt x="2979" y="17743"/>
                    <a:pt x="2979" y="18514"/>
                    <a:pt x="3724" y="19286"/>
                  </a:cubicBezTo>
                  <a:cubicBezTo>
                    <a:pt x="3724" y="20057"/>
                    <a:pt x="5214" y="20057"/>
                    <a:pt x="5214" y="19286"/>
                  </a:cubicBezTo>
                  <a:cubicBezTo>
                    <a:pt x="5959" y="19286"/>
                    <a:pt x="6703" y="19286"/>
                    <a:pt x="6703" y="19286"/>
                  </a:cubicBezTo>
                  <a:cubicBezTo>
                    <a:pt x="7448" y="19286"/>
                    <a:pt x="7448" y="20057"/>
                    <a:pt x="7448" y="20829"/>
                  </a:cubicBezTo>
                  <a:cubicBezTo>
                    <a:pt x="7448" y="20829"/>
                    <a:pt x="7448" y="21600"/>
                    <a:pt x="8193" y="21600"/>
                  </a:cubicBezTo>
                  <a:cubicBezTo>
                    <a:pt x="8938" y="21600"/>
                    <a:pt x="9683" y="21600"/>
                    <a:pt x="9683" y="20829"/>
                  </a:cubicBezTo>
                  <a:cubicBezTo>
                    <a:pt x="10428" y="20829"/>
                    <a:pt x="11172" y="20057"/>
                    <a:pt x="11172" y="20057"/>
                  </a:cubicBezTo>
                  <a:cubicBezTo>
                    <a:pt x="11917" y="20057"/>
                    <a:pt x="11917" y="20057"/>
                    <a:pt x="12662" y="20829"/>
                  </a:cubicBezTo>
                  <a:cubicBezTo>
                    <a:pt x="12662" y="21600"/>
                    <a:pt x="13407" y="21600"/>
                    <a:pt x="14152" y="21600"/>
                  </a:cubicBezTo>
                  <a:cubicBezTo>
                    <a:pt x="14897" y="21600"/>
                    <a:pt x="14897" y="20829"/>
                    <a:pt x="14897" y="20057"/>
                  </a:cubicBezTo>
                  <a:cubicBezTo>
                    <a:pt x="14897" y="19286"/>
                    <a:pt x="15641" y="18514"/>
                    <a:pt x="15641" y="18514"/>
                  </a:cubicBezTo>
                  <a:cubicBezTo>
                    <a:pt x="15641" y="18514"/>
                    <a:pt x="16386" y="18514"/>
                    <a:pt x="17131" y="18514"/>
                  </a:cubicBezTo>
                  <a:cubicBezTo>
                    <a:pt x="17131" y="19286"/>
                    <a:pt x="17876" y="19286"/>
                    <a:pt x="18621" y="18514"/>
                  </a:cubicBezTo>
                  <a:cubicBezTo>
                    <a:pt x="19366" y="17743"/>
                    <a:pt x="19366" y="16971"/>
                    <a:pt x="18621" y="16200"/>
                  </a:cubicBezTo>
                  <a:cubicBezTo>
                    <a:pt x="18621" y="16200"/>
                    <a:pt x="18621" y="15429"/>
                    <a:pt x="18621" y="14657"/>
                  </a:cubicBezTo>
                  <a:cubicBezTo>
                    <a:pt x="18621" y="14657"/>
                    <a:pt x="19366" y="14657"/>
                    <a:pt x="20110" y="14657"/>
                  </a:cubicBezTo>
                  <a:cubicBezTo>
                    <a:pt x="20855" y="14657"/>
                    <a:pt x="20855" y="13886"/>
                    <a:pt x="21600" y="13114"/>
                  </a:cubicBezTo>
                  <a:cubicBezTo>
                    <a:pt x="21600" y="12343"/>
                    <a:pt x="20855" y="11571"/>
                    <a:pt x="20855" y="11571"/>
                  </a:cubicBezTo>
                  <a:cubicBezTo>
                    <a:pt x="20110" y="11571"/>
                    <a:pt x="19366" y="10800"/>
                    <a:pt x="19366" y="10029"/>
                  </a:cubicBezTo>
                  <a:cubicBezTo>
                    <a:pt x="19366" y="10029"/>
                    <a:pt x="20110" y="9257"/>
                    <a:pt x="20110" y="9257"/>
                  </a:cubicBezTo>
                  <a:cubicBezTo>
                    <a:pt x="20855" y="9257"/>
                    <a:pt x="20855" y="8486"/>
                    <a:pt x="20855" y="7714"/>
                  </a:cubicBezTo>
                  <a:cubicBezTo>
                    <a:pt x="20855" y="6943"/>
                    <a:pt x="20110" y="6171"/>
                    <a:pt x="19366" y="6171"/>
                  </a:cubicBezTo>
                  <a:cubicBezTo>
                    <a:pt x="19366" y="6943"/>
                    <a:pt x="17876" y="6171"/>
                    <a:pt x="17876" y="5400"/>
                  </a:cubicBezTo>
                  <a:cubicBezTo>
                    <a:pt x="17876" y="5400"/>
                    <a:pt x="17876" y="4629"/>
                    <a:pt x="18621" y="4629"/>
                  </a:cubicBezTo>
                  <a:cubicBezTo>
                    <a:pt x="18621" y="3857"/>
                    <a:pt x="18621" y="3086"/>
                    <a:pt x="17876" y="2314"/>
                  </a:cubicBezTo>
                  <a:cubicBezTo>
                    <a:pt x="17131" y="2314"/>
                    <a:pt x="16386" y="2314"/>
                    <a:pt x="16386" y="2314"/>
                  </a:cubicBezTo>
                  <a:cubicBezTo>
                    <a:pt x="15641" y="3086"/>
                    <a:pt x="14897" y="3086"/>
                    <a:pt x="14152" y="2314"/>
                  </a:cubicBezTo>
                  <a:cubicBezTo>
                    <a:pt x="14152" y="2314"/>
                    <a:pt x="14152" y="1543"/>
                    <a:pt x="14152" y="1543"/>
                  </a:cubicBezTo>
                  <a:cubicBezTo>
                    <a:pt x="14152" y="771"/>
                    <a:pt x="13407" y="0"/>
                    <a:pt x="12662" y="0"/>
                  </a:cubicBezTo>
                  <a:cubicBezTo>
                    <a:pt x="11917" y="0"/>
                    <a:pt x="11172" y="0"/>
                    <a:pt x="11172" y="771"/>
                  </a:cubicBezTo>
                  <a:cubicBezTo>
                    <a:pt x="11172" y="1543"/>
                    <a:pt x="10428" y="1543"/>
                    <a:pt x="9683" y="1543"/>
                  </a:cubicBezTo>
                  <a:cubicBezTo>
                    <a:pt x="9683" y="1543"/>
                    <a:pt x="8938" y="1543"/>
                    <a:pt x="8938" y="771"/>
                  </a:cubicBezTo>
                  <a:cubicBezTo>
                    <a:pt x="8938" y="0"/>
                    <a:pt x="8193" y="0"/>
                    <a:pt x="7448" y="0"/>
                  </a:cubicBezTo>
                  <a:cubicBezTo>
                    <a:pt x="6703" y="771"/>
                    <a:pt x="5959" y="1543"/>
                    <a:pt x="6703" y="1543"/>
                  </a:cubicBezTo>
                  <a:cubicBezTo>
                    <a:pt x="6703" y="2314"/>
                    <a:pt x="5959" y="3086"/>
                    <a:pt x="5959" y="3086"/>
                  </a:cubicBezTo>
                  <a:cubicBezTo>
                    <a:pt x="5214" y="3857"/>
                    <a:pt x="5214" y="3086"/>
                    <a:pt x="4469" y="3086"/>
                  </a:cubicBezTo>
                  <a:cubicBezTo>
                    <a:pt x="3724" y="2314"/>
                    <a:pt x="2979" y="3086"/>
                    <a:pt x="2979" y="3086"/>
                  </a:cubicBezTo>
                  <a:cubicBezTo>
                    <a:pt x="2234" y="3857"/>
                    <a:pt x="2234" y="4629"/>
                    <a:pt x="2234" y="5400"/>
                  </a:cubicBezTo>
                  <a:close/>
                  <a:moveTo>
                    <a:pt x="8938" y="4629"/>
                  </a:moveTo>
                  <a:cubicBezTo>
                    <a:pt x="11917" y="3857"/>
                    <a:pt x="15641" y="5400"/>
                    <a:pt x="16386" y="9257"/>
                  </a:cubicBezTo>
                  <a:cubicBezTo>
                    <a:pt x="17876" y="12343"/>
                    <a:pt x="15641" y="16200"/>
                    <a:pt x="12662" y="16971"/>
                  </a:cubicBezTo>
                  <a:cubicBezTo>
                    <a:pt x="9683" y="17743"/>
                    <a:pt x="5959" y="16200"/>
                    <a:pt x="4469" y="13114"/>
                  </a:cubicBezTo>
                  <a:cubicBezTo>
                    <a:pt x="3724" y="9257"/>
                    <a:pt x="5214" y="6171"/>
                    <a:pt x="8938" y="4629"/>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grpSp>
      <p:sp>
        <p:nvSpPr>
          <p:cNvPr id="1000" name="TextBox 79"/>
          <p:cNvSpPr txBox="1"/>
          <p:nvPr/>
        </p:nvSpPr>
        <p:spPr>
          <a:xfrm>
            <a:off x="10655710" y="7812196"/>
            <a:ext cx="789941" cy="408941"/>
          </a:xfrm>
          <a:prstGeom prst="rect">
            <a:avLst/>
          </a:prstGeom>
          <a:ln w="12700">
            <a:miter lim="400000"/>
          </a:ln>
        </p:spPr>
        <p:txBody>
          <a:bodyPr wrap="none" lIns="45719" rIns="45719">
            <a:spAutoFit/>
          </a:bodyPr>
          <a:lstStyle>
            <a:lvl1pPr>
              <a:defRPr>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延时符</a:t>
            </a:r>
            <a:endParaRPr>
              <a:latin typeface="+mj-lt"/>
              <a:ea typeface="+mj-ea"/>
              <a:cs typeface="+mj-cs"/>
              <a:sym typeface="Helvetica"/>
            </a:endParaRPr>
          </a:p>
        </p:txBody>
      </p:sp>
      <p:sp>
        <p:nvSpPr>
          <p:cNvPr id="1001" name="基于动态调度算法的多层网络限流机制"/>
          <p:cNvSpPr txBox="1"/>
          <p:nvPr/>
        </p:nvSpPr>
        <p:spPr>
          <a:xfrm>
            <a:off x="3317875" y="617855"/>
            <a:ext cx="5555615" cy="440690"/>
          </a:xfrm>
          <a:prstGeom prst="rect">
            <a:avLst/>
          </a:prstGeom>
          <a:ln w="12700">
            <a:miter lim="400000"/>
          </a:ln>
        </p:spPr>
        <p:txBody>
          <a:bodyPr lIns="34290" tIns="34290" rIns="34290" bIns="34290"/>
          <a:lstStyle>
            <a:lvl1pPr>
              <a:defRPr sz="2500">
                <a:solidFill>
                  <a:srgbClr val="595959"/>
                </a:solidFill>
                <a:latin typeface="微软雅黑"/>
                <a:ea typeface="微软雅黑"/>
                <a:cs typeface="微软雅黑"/>
                <a:sym typeface="微软雅黑"/>
              </a:defRPr>
            </a:lvl1pPr>
          </a:lstStyle>
          <a:p>
            <a:r>
              <a:t>基于动态调度算法的多层网络限流机制</a:t>
            </a:r>
          </a:p>
        </p:txBody>
      </p:sp>
      <p:pic>
        <p:nvPicPr>
          <p:cNvPr id="1003" name="截屏2020-02-24下午3.01.27.png" descr="截屏2020-02-24下午3.01.27.png"/>
          <p:cNvPicPr>
            <a:picLocks noChangeAspect="1"/>
          </p:cNvPicPr>
          <p:nvPr/>
        </p:nvPicPr>
        <p:blipFill>
          <a:blip r:embed="rId1"/>
          <a:stretch>
            <a:fillRect/>
          </a:stretch>
        </p:blipFill>
        <p:spPr>
          <a:xfrm>
            <a:off x="464820" y="1148715"/>
            <a:ext cx="4735195" cy="4884420"/>
          </a:xfrm>
          <a:prstGeom prst="rect">
            <a:avLst/>
          </a:prstGeom>
          <a:ln w="12700">
            <a:miter lim="400000"/>
            <a:headEnd/>
            <a:tailEnd/>
          </a:ln>
        </p:spPr>
      </p:pic>
      <p:sp>
        <p:nvSpPr>
          <p:cNvPr id="1004" name="文本框 1"/>
          <p:cNvSpPr txBox="1"/>
          <p:nvPr/>
        </p:nvSpPr>
        <p:spPr>
          <a:xfrm>
            <a:off x="7138670" y="1101725"/>
            <a:ext cx="4453255" cy="1322070"/>
          </a:xfrm>
          <a:prstGeom prst="rect">
            <a:avLst/>
          </a:prstGeom>
          <a:ln w="12700">
            <a:miter lim="400000"/>
          </a:ln>
        </p:spPr>
        <p:txBody>
          <a:bodyPr wrap="square" lIns="45719" rIns="45719">
            <a:spAutoFit/>
          </a:bodyPr>
          <a:lstStyle/>
          <a:p>
            <a:pPr algn="just">
              <a:defRPr sz="2000" b="1">
                <a:solidFill>
                  <a:srgbClr val="46CEAE"/>
                </a:solidFill>
                <a:latin typeface="微软雅黑"/>
                <a:ea typeface="微软雅黑"/>
                <a:cs typeface="微软雅黑"/>
                <a:sym typeface="微软雅黑"/>
              </a:defRPr>
            </a:pPr>
            <a:r>
              <a:rPr sz="1600" b="0">
                <a:solidFill>
                  <a:srgbClr val="808080"/>
                </a:solidFill>
              </a:rPr>
              <a:t>流量大：只要系统开始运作，数据就会频繁地上报，由于设备云平台的数据流设计机制，不同传感器采集的数据无法在智能网关中使用数据帧组包技术，因此采用多包传输的方式，数据流量大且抢占网络资源。</a:t>
            </a:r>
            <a:endParaRPr sz="1600" b="0">
              <a:solidFill>
                <a:srgbClr val="808080"/>
              </a:solidFill>
            </a:endParaRPr>
          </a:p>
        </p:txBody>
      </p:sp>
      <p:grpSp>
        <p:nvGrpSpPr>
          <p:cNvPr id="501" name="椭圆 19"/>
          <p:cNvGrpSpPr/>
          <p:nvPr/>
        </p:nvGrpSpPr>
        <p:grpSpPr>
          <a:xfrm>
            <a:off x="5697423" y="1473725"/>
            <a:ext cx="576625" cy="576789"/>
            <a:chOff x="-1" y="-1"/>
            <a:chExt cx="576624" cy="576788"/>
          </a:xfrm>
        </p:grpSpPr>
        <p:sp>
          <p:nvSpPr>
            <p:cNvPr id="499" name="圆形"/>
            <p:cNvSpPr/>
            <p:nvPr/>
          </p:nvSpPr>
          <p:spPr>
            <a:xfrm>
              <a:off x="-1" y="-1"/>
              <a:ext cx="576624" cy="576788"/>
            </a:xfrm>
            <a:prstGeom prst="ellipse">
              <a:avLst/>
            </a:prstGeom>
            <a:solidFill>
              <a:srgbClr val="46CEAE"/>
            </a:solidFill>
            <a:ln w="12700" cap="flat">
              <a:noFill/>
              <a:miter lim="400000"/>
            </a:ln>
            <a:effectLst/>
          </p:spPr>
          <p:txBody>
            <a:bodyPr wrap="square" lIns="45719" tIns="45719" rIns="45719" bIns="45719" numCol="1" anchor="ctr">
              <a:noAutofit/>
            </a:bodyPr>
            <a:lstStyle/>
            <a:p>
              <a:pPr algn="ctr">
                <a:defRPr>
                  <a:solidFill>
                    <a:srgbClr val="FFFFFF"/>
                  </a:solidFill>
                  <a:latin typeface="Impact MT Std"/>
                  <a:ea typeface="Impact MT Std"/>
                  <a:cs typeface="Impact MT Std"/>
                  <a:sym typeface="Impact MT Std"/>
                </a:defRPr>
              </a:pPr>
            </a:p>
          </p:txBody>
        </p:sp>
        <p:sp>
          <p:nvSpPr>
            <p:cNvPr id="500" name="2"/>
            <p:cNvSpPr txBox="1"/>
            <p:nvPr/>
          </p:nvSpPr>
          <p:spPr>
            <a:xfrm>
              <a:off x="130163" y="104878"/>
              <a:ext cx="316296" cy="367029"/>
            </a:xfrm>
            <a:prstGeom prst="rect">
              <a:avLst/>
            </a:prstGeom>
            <a:noFill/>
            <a:ln w="12700" cap="flat">
              <a:noFill/>
              <a:miter lim="400000"/>
            </a:ln>
            <a:effectLst/>
          </p:spPr>
          <p:txBody>
            <a:bodyPr wrap="square" lIns="45719" tIns="45719" rIns="45719" bIns="45719" numCol="1" anchor="ctr">
              <a:spAutoFit/>
            </a:bodyPr>
            <a:lstStyle>
              <a:lvl1pPr algn="ctr">
                <a:defRPr>
                  <a:solidFill>
                    <a:srgbClr val="FFFFFF"/>
                  </a:solidFill>
                  <a:latin typeface="Impact MT Std"/>
                  <a:ea typeface="Impact MT Std"/>
                  <a:cs typeface="Impact MT Std"/>
                  <a:sym typeface="Impact MT Std"/>
                </a:defRPr>
              </a:lvl1pPr>
            </a:lstStyle>
            <a:p>
              <a:r>
                <a:rPr lang="en-US"/>
                <a:t>1</a:t>
              </a:r>
              <a:endParaRPr lang="en-US"/>
            </a:p>
          </p:txBody>
        </p:sp>
      </p:grpSp>
      <p:sp>
        <p:nvSpPr>
          <p:cNvPr id="502" name="直接连接符 20"/>
          <p:cNvSpPr/>
          <p:nvPr/>
        </p:nvSpPr>
        <p:spPr>
          <a:xfrm>
            <a:off x="6274561" y="1762683"/>
            <a:ext cx="792000" cy="1"/>
          </a:xfrm>
          <a:prstGeom prst="line">
            <a:avLst/>
          </a:prstGeom>
          <a:ln w="6350">
            <a:solidFill>
              <a:srgbClr val="808080"/>
            </a:solidFill>
            <a:prstDash val="dash"/>
            <a:tailEnd type="oval"/>
          </a:ln>
        </p:spPr>
        <p:txBody>
          <a:bodyPr lIns="45719" rIns="45719"/>
          <a:lstStyle/>
          <a:p/>
        </p:txBody>
      </p:sp>
      <p:grpSp>
        <p:nvGrpSpPr>
          <p:cNvPr id="506" name="椭圆 22"/>
          <p:cNvGrpSpPr/>
          <p:nvPr/>
        </p:nvGrpSpPr>
        <p:grpSpPr>
          <a:xfrm>
            <a:off x="5697423" y="2624625"/>
            <a:ext cx="576625" cy="576789"/>
            <a:chOff x="-1" y="-1"/>
            <a:chExt cx="576624" cy="576788"/>
          </a:xfrm>
        </p:grpSpPr>
        <p:sp>
          <p:nvSpPr>
            <p:cNvPr id="504" name="圆形"/>
            <p:cNvSpPr/>
            <p:nvPr/>
          </p:nvSpPr>
          <p:spPr>
            <a:xfrm>
              <a:off x="-1" y="-1"/>
              <a:ext cx="576624" cy="576788"/>
            </a:xfrm>
            <a:prstGeom prst="ellipse">
              <a:avLst/>
            </a:prstGeom>
            <a:solidFill>
              <a:srgbClr val="46CEAE"/>
            </a:solidFill>
            <a:ln w="12700" cap="flat">
              <a:noFill/>
              <a:miter lim="400000"/>
            </a:ln>
            <a:effectLst/>
          </p:spPr>
          <p:txBody>
            <a:bodyPr wrap="square" lIns="45719" tIns="45719" rIns="45719" bIns="45719" numCol="1" anchor="ctr">
              <a:noAutofit/>
            </a:bodyPr>
            <a:lstStyle/>
            <a:p>
              <a:pPr algn="ctr">
                <a:defRPr>
                  <a:solidFill>
                    <a:srgbClr val="FFFFFF"/>
                  </a:solidFill>
                  <a:latin typeface="Impact MT Std"/>
                  <a:ea typeface="Impact MT Std"/>
                  <a:cs typeface="Impact MT Std"/>
                  <a:sym typeface="Impact MT Std"/>
                </a:defRPr>
              </a:pPr>
            </a:p>
          </p:txBody>
        </p:sp>
        <p:sp>
          <p:nvSpPr>
            <p:cNvPr id="505" name="3"/>
            <p:cNvSpPr txBox="1"/>
            <p:nvPr/>
          </p:nvSpPr>
          <p:spPr>
            <a:xfrm>
              <a:off x="130163" y="104878"/>
              <a:ext cx="316296" cy="367029"/>
            </a:xfrm>
            <a:prstGeom prst="rect">
              <a:avLst/>
            </a:prstGeom>
            <a:noFill/>
            <a:ln w="12700" cap="flat">
              <a:noFill/>
              <a:miter lim="400000"/>
            </a:ln>
            <a:effectLst/>
          </p:spPr>
          <p:txBody>
            <a:bodyPr wrap="square" lIns="45719" tIns="45719" rIns="45719" bIns="45719" numCol="1" anchor="ctr">
              <a:spAutoFit/>
            </a:bodyPr>
            <a:lstStyle>
              <a:lvl1pPr algn="ctr">
                <a:defRPr>
                  <a:solidFill>
                    <a:srgbClr val="FFFFFF"/>
                  </a:solidFill>
                  <a:latin typeface="Impact MT Std"/>
                  <a:ea typeface="Impact MT Std"/>
                  <a:cs typeface="Impact MT Std"/>
                  <a:sym typeface="Impact MT Std"/>
                </a:defRPr>
              </a:lvl1pPr>
            </a:lstStyle>
            <a:p>
              <a:r>
                <a:rPr lang="en-US"/>
                <a:t>2</a:t>
              </a:r>
              <a:endParaRPr lang="en-US"/>
            </a:p>
          </p:txBody>
        </p:sp>
      </p:grpSp>
      <p:sp>
        <p:nvSpPr>
          <p:cNvPr id="507" name="直接连接符 23"/>
          <p:cNvSpPr/>
          <p:nvPr/>
        </p:nvSpPr>
        <p:spPr>
          <a:xfrm>
            <a:off x="6274561" y="2929458"/>
            <a:ext cx="792000" cy="1"/>
          </a:xfrm>
          <a:prstGeom prst="line">
            <a:avLst/>
          </a:prstGeom>
          <a:ln w="6350">
            <a:solidFill>
              <a:srgbClr val="808080"/>
            </a:solidFill>
            <a:prstDash val="dash"/>
            <a:tailEnd type="oval"/>
          </a:ln>
        </p:spPr>
        <p:txBody>
          <a:bodyPr lIns="45719" rIns="45719"/>
          <a:lstStyle/>
          <a:p/>
        </p:txBody>
      </p:sp>
      <p:sp>
        <p:nvSpPr>
          <p:cNvPr id="509" name="圆形"/>
          <p:cNvSpPr/>
          <p:nvPr/>
        </p:nvSpPr>
        <p:spPr>
          <a:xfrm>
            <a:off x="5697220" y="3559810"/>
            <a:ext cx="576580" cy="577215"/>
          </a:xfrm>
          <a:prstGeom prst="ellipse">
            <a:avLst/>
          </a:prstGeom>
          <a:solidFill>
            <a:srgbClr val="46CEAE"/>
          </a:solidFill>
          <a:ln w="12700" cap="flat">
            <a:noFill/>
            <a:miter lim="400000"/>
          </a:ln>
          <a:effectLst/>
        </p:spPr>
        <p:txBody>
          <a:bodyPr wrap="square" lIns="45719" tIns="45719" rIns="45719" bIns="45719" numCol="1" anchor="ctr">
            <a:noAutofit/>
          </a:bodyPr>
          <a:lstStyle/>
          <a:p>
            <a:pPr algn="ctr">
              <a:defRPr>
                <a:solidFill>
                  <a:srgbClr val="FFFFFF"/>
                </a:solidFill>
                <a:latin typeface="Impact MT Std"/>
                <a:ea typeface="Impact MT Std"/>
                <a:cs typeface="Impact MT Std"/>
                <a:sym typeface="Impact MT Std"/>
              </a:defRPr>
            </a:pPr>
          </a:p>
        </p:txBody>
      </p:sp>
      <p:sp>
        <p:nvSpPr>
          <p:cNvPr id="510" name="4"/>
          <p:cNvSpPr txBox="1"/>
          <p:nvPr/>
        </p:nvSpPr>
        <p:spPr>
          <a:xfrm>
            <a:off x="5827395" y="3664585"/>
            <a:ext cx="316230" cy="367030"/>
          </a:xfrm>
          <a:prstGeom prst="rect">
            <a:avLst/>
          </a:prstGeom>
          <a:noFill/>
          <a:ln w="12700" cap="flat">
            <a:noFill/>
            <a:miter lim="400000"/>
          </a:ln>
          <a:effectLst/>
        </p:spPr>
        <p:txBody>
          <a:bodyPr wrap="square" lIns="45719" tIns="45719" rIns="45719" bIns="45719" numCol="1" anchor="ctr">
            <a:spAutoFit/>
          </a:bodyPr>
          <a:lstStyle>
            <a:lvl1pPr algn="ctr">
              <a:defRPr>
                <a:solidFill>
                  <a:srgbClr val="FFFFFF"/>
                </a:solidFill>
                <a:latin typeface="Impact MT Std"/>
                <a:ea typeface="Impact MT Std"/>
                <a:cs typeface="Impact MT Std"/>
                <a:sym typeface="Impact MT Std"/>
              </a:defRPr>
            </a:lvl1pPr>
          </a:lstStyle>
          <a:p>
            <a:r>
              <a:rPr lang="en-US"/>
              <a:t>3</a:t>
            </a:r>
            <a:endParaRPr lang="en-US"/>
          </a:p>
        </p:txBody>
      </p:sp>
      <p:sp>
        <p:nvSpPr>
          <p:cNvPr id="512" name="直接连接符 27"/>
          <p:cNvSpPr/>
          <p:nvPr/>
        </p:nvSpPr>
        <p:spPr>
          <a:xfrm>
            <a:off x="6275197" y="3848927"/>
            <a:ext cx="792000" cy="1"/>
          </a:xfrm>
          <a:prstGeom prst="line">
            <a:avLst/>
          </a:prstGeom>
          <a:ln w="6350">
            <a:solidFill>
              <a:srgbClr val="808080"/>
            </a:solidFill>
            <a:prstDash val="dash"/>
            <a:tailEnd type="oval"/>
          </a:ln>
        </p:spPr>
        <p:txBody>
          <a:bodyPr lIns="45719" rIns="45719"/>
          <a:lstStyle/>
          <a:p/>
        </p:txBody>
      </p:sp>
      <p:grpSp>
        <p:nvGrpSpPr>
          <p:cNvPr id="516" name="椭圆 29"/>
          <p:cNvGrpSpPr/>
          <p:nvPr/>
        </p:nvGrpSpPr>
        <p:grpSpPr>
          <a:xfrm>
            <a:off x="5698693" y="4495314"/>
            <a:ext cx="576625" cy="576789"/>
            <a:chOff x="-1" y="-1"/>
            <a:chExt cx="576624" cy="576788"/>
          </a:xfrm>
        </p:grpSpPr>
        <p:sp>
          <p:nvSpPr>
            <p:cNvPr id="514" name="圆形"/>
            <p:cNvSpPr/>
            <p:nvPr/>
          </p:nvSpPr>
          <p:spPr>
            <a:xfrm>
              <a:off x="-1" y="-1"/>
              <a:ext cx="576624" cy="576788"/>
            </a:xfrm>
            <a:prstGeom prst="ellipse">
              <a:avLst/>
            </a:prstGeom>
            <a:solidFill>
              <a:srgbClr val="46CEAE"/>
            </a:solidFill>
            <a:ln w="12700" cap="flat">
              <a:noFill/>
              <a:miter lim="400000"/>
            </a:ln>
            <a:effectLst/>
          </p:spPr>
          <p:txBody>
            <a:bodyPr wrap="square" lIns="45719" tIns="45719" rIns="45719" bIns="45719" numCol="1" anchor="ctr">
              <a:noAutofit/>
            </a:bodyPr>
            <a:lstStyle/>
            <a:p>
              <a:pPr algn="ctr">
                <a:defRPr>
                  <a:solidFill>
                    <a:srgbClr val="FFFFFF"/>
                  </a:solidFill>
                  <a:latin typeface="Impact MT Std"/>
                  <a:ea typeface="Impact MT Std"/>
                  <a:cs typeface="Impact MT Std"/>
                  <a:sym typeface="Impact MT Std"/>
                </a:defRPr>
              </a:pPr>
            </a:p>
          </p:txBody>
        </p:sp>
        <p:sp>
          <p:nvSpPr>
            <p:cNvPr id="515" name="5"/>
            <p:cNvSpPr txBox="1"/>
            <p:nvPr/>
          </p:nvSpPr>
          <p:spPr>
            <a:xfrm>
              <a:off x="130163" y="104878"/>
              <a:ext cx="316296" cy="367029"/>
            </a:xfrm>
            <a:prstGeom prst="rect">
              <a:avLst/>
            </a:prstGeom>
            <a:noFill/>
            <a:ln w="12700" cap="flat">
              <a:noFill/>
              <a:miter lim="400000"/>
            </a:ln>
            <a:effectLst/>
          </p:spPr>
          <p:txBody>
            <a:bodyPr wrap="square" lIns="45719" tIns="45719" rIns="45719" bIns="45719" numCol="1" anchor="ctr">
              <a:spAutoFit/>
            </a:bodyPr>
            <a:lstStyle>
              <a:lvl1pPr algn="ctr">
                <a:defRPr>
                  <a:solidFill>
                    <a:srgbClr val="FFFFFF"/>
                  </a:solidFill>
                  <a:latin typeface="Impact MT Std"/>
                  <a:ea typeface="Impact MT Std"/>
                  <a:cs typeface="Impact MT Std"/>
                  <a:sym typeface="Impact MT Std"/>
                </a:defRPr>
              </a:lvl1pPr>
            </a:lstStyle>
            <a:p>
              <a:r>
                <a:rPr lang="en-US"/>
                <a:t>4</a:t>
              </a:r>
              <a:endParaRPr lang="en-US"/>
            </a:p>
          </p:txBody>
        </p:sp>
      </p:grpSp>
      <p:sp>
        <p:nvSpPr>
          <p:cNvPr id="517" name="直接连接符 30"/>
          <p:cNvSpPr/>
          <p:nvPr/>
        </p:nvSpPr>
        <p:spPr>
          <a:xfrm>
            <a:off x="6274561" y="4800148"/>
            <a:ext cx="792000" cy="1"/>
          </a:xfrm>
          <a:prstGeom prst="line">
            <a:avLst/>
          </a:prstGeom>
          <a:ln w="6350">
            <a:solidFill>
              <a:srgbClr val="808080"/>
            </a:solidFill>
            <a:prstDash val="dash"/>
            <a:tailEnd type="oval"/>
          </a:ln>
        </p:spPr>
        <p:txBody>
          <a:bodyPr lIns="45719" rIns="45719"/>
          <a:lstStyle/>
          <a:p/>
        </p:txBody>
      </p:sp>
      <p:sp>
        <p:nvSpPr>
          <p:cNvPr id="4" name="文本框 1"/>
          <p:cNvSpPr txBox="1"/>
          <p:nvPr/>
        </p:nvSpPr>
        <p:spPr>
          <a:xfrm>
            <a:off x="7138670" y="5222875"/>
            <a:ext cx="4453255" cy="1076325"/>
          </a:xfrm>
          <a:prstGeom prst="rect">
            <a:avLst/>
          </a:prstGeom>
          <a:ln w="12700">
            <a:miter lim="400000"/>
          </a:ln>
        </p:spPr>
        <p:txBody>
          <a:bodyPr wrap="square" lIns="45719" rIns="45719">
            <a:spAutoFit/>
          </a:bodyPr>
          <a:p>
            <a:pPr algn="just">
              <a:defRPr sz="2000" b="1">
                <a:solidFill>
                  <a:srgbClr val="46CEAE"/>
                </a:solidFill>
                <a:latin typeface="微软雅黑"/>
                <a:ea typeface="微软雅黑"/>
                <a:cs typeface="微软雅黑"/>
                <a:sym typeface="微软雅黑"/>
              </a:defRPr>
            </a:pPr>
            <a:r>
              <a:rPr sz="1600" b="0">
                <a:solidFill>
                  <a:srgbClr val="808080"/>
                </a:solidFill>
              </a:rPr>
              <a:t>传输路径长：在智能系统中采用设备、云平台、客户端架构，数据从采集到展示需要经过每一层应用，跨度大，传输路径长，容易导致数据丢包。</a:t>
            </a:r>
            <a:endParaRPr sz="1600" b="0">
              <a:solidFill>
                <a:srgbClr val="808080"/>
              </a:solidFill>
            </a:endParaRPr>
          </a:p>
        </p:txBody>
      </p:sp>
      <p:sp>
        <p:nvSpPr>
          <p:cNvPr id="5" name="文本框 1"/>
          <p:cNvSpPr txBox="1"/>
          <p:nvPr/>
        </p:nvSpPr>
        <p:spPr>
          <a:xfrm>
            <a:off x="7138670" y="2513965"/>
            <a:ext cx="4453255" cy="829945"/>
          </a:xfrm>
          <a:prstGeom prst="rect">
            <a:avLst/>
          </a:prstGeom>
          <a:ln w="12700">
            <a:miter lim="400000"/>
          </a:ln>
        </p:spPr>
        <p:txBody>
          <a:bodyPr wrap="square" lIns="45719" rIns="45719">
            <a:spAutoFit/>
          </a:bodyPr>
          <a:p>
            <a:pPr algn="just">
              <a:defRPr sz="2000" b="1">
                <a:solidFill>
                  <a:srgbClr val="46CEAE"/>
                </a:solidFill>
                <a:latin typeface="微软雅黑"/>
                <a:ea typeface="微软雅黑"/>
                <a:cs typeface="微软雅黑"/>
                <a:sym typeface="微软雅黑"/>
              </a:defRPr>
            </a:pPr>
            <a:r>
              <a:rPr sz="1600" b="0">
                <a:solidFill>
                  <a:srgbClr val="808080"/>
                </a:solidFill>
                <a:sym typeface="+mn-ea"/>
              </a:rPr>
              <a:t>成本高：智能网关通过GPRS模块与云平台长连接，数据传输过程消耗流量，数据量越大，通信的成本越高。</a:t>
            </a:r>
            <a:endParaRPr sz="1600" b="0">
              <a:solidFill>
                <a:srgbClr val="808080"/>
              </a:solidFill>
            </a:endParaRPr>
          </a:p>
        </p:txBody>
      </p:sp>
      <p:sp>
        <p:nvSpPr>
          <p:cNvPr id="6" name="文本框 1"/>
          <p:cNvSpPr txBox="1"/>
          <p:nvPr/>
        </p:nvSpPr>
        <p:spPr>
          <a:xfrm>
            <a:off x="7138670" y="3432810"/>
            <a:ext cx="4453255" cy="829945"/>
          </a:xfrm>
          <a:prstGeom prst="rect">
            <a:avLst/>
          </a:prstGeom>
          <a:ln w="12700">
            <a:miter lim="400000"/>
          </a:ln>
        </p:spPr>
        <p:txBody>
          <a:bodyPr wrap="square" lIns="45719" rIns="45719">
            <a:spAutoFit/>
          </a:bodyPr>
          <a:p>
            <a:pPr algn="just">
              <a:defRPr sz="2000" b="1">
                <a:solidFill>
                  <a:srgbClr val="46CEAE"/>
                </a:solidFill>
                <a:latin typeface="微软雅黑"/>
                <a:ea typeface="微软雅黑"/>
                <a:cs typeface="微软雅黑"/>
                <a:sym typeface="微软雅黑"/>
              </a:defRPr>
            </a:pPr>
            <a:r>
              <a:rPr sz="1600" b="0">
                <a:solidFill>
                  <a:srgbClr val="808080"/>
                </a:solidFill>
                <a:sym typeface="+mn-ea"/>
              </a:rPr>
              <a:t>不同步：数据量大且上报频繁时，两个智能网关同时采集的数据上报到设备云平台的时间有不可忽视地延迟，造成设备信息不同步。</a:t>
            </a:r>
            <a:endParaRPr sz="1600" b="0">
              <a:solidFill>
                <a:srgbClr val="808080"/>
              </a:solidFill>
            </a:endParaRPr>
          </a:p>
        </p:txBody>
      </p:sp>
      <p:sp>
        <p:nvSpPr>
          <p:cNvPr id="7" name="文本框 1"/>
          <p:cNvSpPr txBox="1"/>
          <p:nvPr/>
        </p:nvSpPr>
        <p:spPr>
          <a:xfrm>
            <a:off x="7138670" y="4368165"/>
            <a:ext cx="4453255" cy="829945"/>
          </a:xfrm>
          <a:prstGeom prst="rect">
            <a:avLst/>
          </a:prstGeom>
          <a:ln w="12700">
            <a:miter lim="400000"/>
          </a:ln>
        </p:spPr>
        <p:txBody>
          <a:bodyPr wrap="square" lIns="45719" rIns="45719">
            <a:spAutoFit/>
          </a:bodyPr>
          <a:p>
            <a:pPr algn="just">
              <a:defRPr sz="2000" b="1">
                <a:solidFill>
                  <a:srgbClr val="46CEAE"/>
                </a:solidFill>
                <a:latin typeface="微软雅黑"/>
                <a:ea typeface="微软雅黑"/>
                <a:cs typeface="微软雅黑"/>
                <a:sym typeface="微软雅黑"/>
              </a:defRPr>
            </a:pPr>
            <a:r>
              <a:rPr sz="1600" b="0">
                <a:solidFill>
                  <a:srgbClr val="808080"/>
                </a:solidFill>
                <a:sym typeface="+mn-ea"/>
              </a:rPr>
              <a:t>存储规模大：设备上报越频繁，数据量越大，需要的存储空间要求就越高高，对存储技术的要求也相应提升。</a:t>
            </a:r>
            <a:endParaRPr sz="1600" b="0">
              <a:solidFill>
                <a:srgbClr val="808080"/>
              </a:solidFill>
              <a:sym typeface="+mn-ea"/>
            </a:endParaRPr>
          </a:p>
        </p:txBody>
      </p:sp>
      <p:grpSp>
        <p:nvGrpSpPr>
          <p:cNvPr id="8" name="椭圆 29"/>
          <p:cNvGrpSpPr/>
          <p:nvPr/>
        </p:nvGrpSpPr>
        <p:grpSpPr>
          <a:xfrm>
            <a:off x="5698693" y="5456069"/>
            <a:ext cx="576625" cy="576789"/>
            <a:chOff x="-1" y="-1"/>
            <a:chExt cx="576624" cy="576788"/>
          </a:xfrm>
        </p:grpSpPr>
        <p:sp>
          <p:nvSpPr>
            <p:cNvPr id="9" name="圆形"/>
            <p:cNvSpPr/>
            <p:nvPr/>
          </p:nvSpPr>
          <p:spPr>
            <a:xfrm>
              <a:off x="-1" y="-1"/>
              <a:ext cx="576624" cy="576788"/>
            </a:xfrm>
            <a:prstGeom prst="ellipse">
              <a:avLst/>
            </a:prstGeom>
            <a:solidFill>
              <a:srgbClr val="46CEAE"/>
            </a:solidFill>
            <a:ln w="12700" cap="flat">
              <a:noFill/>
              <a:miter lim="400000"/>
            </a:ln>
            <a:effectLst/>
          </p:spPr>
          <p:txBody>
            <a:bodyPr wrap="square" lIns="45719" tIns="45719" rIns="45719" bIns="45719" numCol="1" anchor="ctr">
              <a:noAutofit/>
            </a:bodyPr>
            <a:lstStyle/>
            <a:p>
              <a:pPr algn="ctr">
                <a:defRPr>
                  <a:solidFill>
                    <a:srgbClr val="FFFFFF"/>
                  </a:solidFill>
                  <a:latin typeface="Impact MT Std"/>
                  <a:ea typeface="Impact MT Std"/>
                  <a:cs typeface="Impact MT Std"/>
                  <a:sym typeface="Impact MT Std"/>
                </a:defRPr>
              </a:pPr>
            </a:p>
          </p:txBody>
        </p:sp>
        <p:sp>
          <p:nvSpPr>
            <p:cNvPr id="10" name="5"/>
            <p:cNvSpPr txBox="1"/>
            <p:nvPr/>
          </p:nvSpPr>
          <p:spPr>
            <a:xfrm>
              <a:off x="130163" y="104878"/>
              <a:ext cx="316296" cy="367029"/>
            </a:xfrm>
            <a:prstGeom prst="rect">
              <a:avLst/>
            </a:prstGeom>
            <a:noFill/>
            <a:ln w="12700" cap="flat">
              <a:noFill/>
              <a:miter lim="400000"/>
            </a:ln>
            <a:effectLst/>
          </p:spPr>
          <p:txBody>
            <a:bodyPr wrap="square" lIns="45719" tIns="45719" rIns="45719" bIns="45719" numCol="1" anchor="ctr">
              <a:spAutoFit/>
            </a:bodyPr>
            <a:lstStyle>
              <a:lvl1pPr algn="ctr">
                <a:defRPr>
                  <a:solidFill>
                    <a:srgbClr val="FFFFFF"/>
                  </a:solidFill>
                  <a:latin typeface="Impact MT Std"/>
                  <a:ea typeface="Impact MT Std"/>
                  <a:cs typeface="Impact MT Std"/>
                  <a:sym typeface="Impact MT Std"/>
                </a:defRPr>
              </a:lvl1pPr>
            </a:lstStyle>
            <a:p>
              <a:r>
                <a:rPr lang="en-US"/>
                <a:t>5</a:t>
              </a:r>
              <a:endParaRPr lang="en-US"/>
            </a:p>
          </p:txBody>
        </p:sp>
      </p:grpSp>
      <p:sp>
        <p:nvSpPr>
          <p:cNvPr id="11" name="直接连接符 30"/>
          <p:cNvSpPr/>
          <p:nvPr/>
        </p:nvSpPr>
        <p:spPr>
          <a:xfrm>
            <a:off x="6274561" y="5760903"/>
            <a:ext cx="792000" cy="1"/>
          </a:xfrm>
          <a:prstGeom prst="line">
            <a:avLst/>
          </a:prstGeom>
          <a:ln w="6350">
            <a:solidFill>
              <a:srgbClr val="808080"/>
            </a:solidFill>
            <a:prstDash val="dash"/>
            <a:tailEnd type="oval"/>
          </a:ln>
        </p:spPr>
        <p:txBody>
          <a:bodyPr lIns="45719" rIns="45719"/>
          <a:lstStyle/>
          <a:p/>
        </p:txBody>
      </p:sp>
    </p:spTree>
  </p:cSld>
  <p:clrMapOvr>
    <a:masterClrMapping/>
  </p:clrMapOvr>
  <mc:AlternateContent xmlns:mc="http://schemas.openxmlformats.org/markup-compatibility/2006">
    <mc:Choice xmlns:p14="http://schemas.microsoft.com/office/powerpoint/2010/main" Requires="p14">
      <p:transition spd="slow" p14:dur="1200" advClick="0" advTm="3000">
        <p14:flip dir="r"/>
      </p:transition>
    </mc:Choice>
    <mc:Fallback>
      <p:transition spd="slow" advClick="0" advTm="3000">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afterEffect">
                                  <p:stCondLst>
                                    <p:cond delay="0"/>
                                  </p:stCondLst>
                                  <p:iterate type="el">
                                    <p:tmAbs val="0"/>
                                  </p:iterate>
                                  <p:childTnLst>
                                    <p:set>
                                      <p:cBhvr>
                                        <p:cTn id="6" dur="indefinite" fill="hold"/>
                                        <p:tgtEl>
                                          <p:spTgt spid="1000"/>
                                        </p:tgtEl>
                                        <p:attrNameLst>
                                          <p:attrName>style.visibility</p:attrName>
                                        </p:attrNameLst>
                                      </p:cBhvr>
                                      <p:to>
                                        <p:strVal val="visible"/>
                                      </p:to>
                                    </p:set>
                                    <p:animEffect transition="in" filter="dissolve">
                                      <p:cBhvr>
                                        <p:cTn id="7" dur="1250"/>
                                        <p:tgtEl>
                                          <p:spTgt spid="1000"/>
                                        </p:tgtEl>
                                      </p:cBhvr>
                                    </p:animEffect>
                                  </p:childTnLst>
                                </p:cTn>
                              </p:par>
                            </p:childTnLst>
                          </p:cTn>
                        </p:par>
                        <p:par>
                          <p:cTn id="8" fill="hold">
                            <p:stCondLst>
                              <p:cond delay="1250"/>
                            </p:stCondLst>
                            <p:childTnLst>
                              <p:par>
                                <p:cTn id="9" presetID="23" presetClass="entr" presetSubtype="16" fill="hold" grpId="3" nodeType="afterEffect">
                                  <p:stCondLst>
                                    <p:cond delay="0"/>
                                  </p:stCondLst>
                                  <p:iterate type="el">
                                    <p:tmAbs val="0"/>
                                  </p:iterate>
                                  <p:childTnLst>
                                    <p:set>
                                      <p:cBhvr>
                                        <p:cTn id="10" dur="indefinite" fill="hold"/>
                                        <p:tgtEl>
                                          <p:spTgt spid="1004"/>
                                        </p:tgtEl>
                                        <p:attrNameLst>
                                          <p:attrName>style.visibility</p:attrName>
                                        </p:attrNameLst>
                                      </p:cBhvr>
                                      <p:to>
                                        <p:strVal val="visible"/>
                                      </p:to>
                                    </p:set>
                                    <p:anim calcmode="lin" valueType="num">
                                      <p:cBhvr>
                                        <p:cTn id="11" dur="500" fill="hold"/>
                                        <p:tgtEl>
                                          <p:spTgt spid="1004"/>
                                        </p:tgtEl>
                                        <p:attrNameLst>
                                          <p:attrName>ppt_w</p:attrName>
                                        </p:attrNameLst>
                                      </p:cBhvr>
                                      <p:tavLst>
                                        <p:tav tm="0">
                                          <p:val>
                                            <p:fltVal val="0"/>
                                          </p:val>
                                        </p:tav>
                                        <p:tav tm="100000">
                                          <p:val>
                                            <p:strVal val="#ppt_w"/>
                                          </p:val>
                                        </p:tav>
                                      </p:tavLst>
                                    </p:anim>
                                    <p:anim calcmode="lin" valueType="num">
                                      <p:cBhvr>
                                        <p:cTn id="12" dur="500" fill="hold"/>
                                        <p:tgtEl>
                                          <p:spTgt spid="1004"/>
                                        </p:tgtEl>
                                        <p:attrNameLst>
                                          <p:attrName>ppt_h</p:attrName>
                                        </p:attrNameLst>
                                      </p:cBhvr>
                                      <p:tavLst>
                                        <p:tav tm="0">
                                          <p:val>
                                            <p:fltVal val="0"/>
                                          </p:val>
                                        </p:tav>
                                        <p:tav tm="100000">
                                          <p:val>
                                            <p:strVal val="#ppt_h"/>
                                          </p:val>
                                        </p:tav>
                                      </p:tavLst>
                                    </p:anim>
                                  </p:childTnLst>
                                </p:cTn>
                              </p:par>
                            </p:childTnLst>
                          </p:cTn>
                        </p:par>
                        <p:par>
                          <p:cTn id="13" fill="hold">
                            <p:stCondLst>
                              <p:cond delay="1750"/>
                            </p:stCondLst>
                            <p:childTnLst>
                              <p:par>
                                <p:cTn id="14" presetID="9" presetClass="entr" presetSubtype="0" fill="hold" grpId="8" nodeType="afterEffect">
                                  <p:stCondLst>
                                    <p:cond delay="0"/>
                                  </p:stCondLst>
                                  <p:iterate type="el">
                                    <p:tmAbs val="0"/>
                                  </p:iterate>
                                  <p:childTnLst>
                                    <p:set>
                                      <p:cBhvr>
                                        <p:cTn id="15" dur="indefinite" fill="hold"/>
                                        <p:tgtEl>
                                          <p:spTgt spid="501"/>
                                        </p:tgtEl>
                                        <p:attrNameLst>
                                          <p:attrName>style.visibility</p:attrName>
                                        </p:attrNameLst>
                                      </p:cBhvr>
                                      <p:to>
                                        <p:strVal val="visible"/>
                                      </p:to>
                                    </p:set>
                                    <p:animEffect transition="in" filter="dissolve">
                                      <p:cBhvr>
                                        <p:cTn id="16" dur="500"/>
                                        <p:tgtEl>
                                          <p:spTgt spid="501"/>
                                        </p:tgtEl>
                                      </p:cBhvr>
                                    </p:animEffect>
                                  </p:childTnLst>
                                </p:cTn>
                              </p:par>
                            </p:childTnLst>
                          </p:cTn>
                        </p:par>
                        <p:par>
                          <p:cTn id="17" fill="hold">
                            <p:stCondLst>
                              <p:cond delay="2250"/>
                            </p:stCondLst>
                            <p:childTnLst>
                              <p:par>
                                <p:cTn id="18" presetID="22" presetClass="entr" presetSubtype="8" fill="hold" grpId="9" nodeType="afterEffect">
                                  <p:stCondLst>
                                    <p:cond delay="0"/>
                                  </p:stCondLst>
                                  <p:iterate type="el">
                                    <p:tmAbs val="0"/>
                                  </p:iterate>
                                  <p:childTnLst>
                                    <p:set>
                                      <p:cBhvr>
                                        <p:cTn id="19" dur="indefinite" fill="hold"/>
                                        <p:tgtEl>
                                          <p:spTgt spid="502"/>
                                        </p:tgtEl>
                                        <p:attrNameLst>
                                          <p:attrName>style.visibility</p:attrName>
                                        </p:attrNameLst>
                                      </p:cBhvr>
                                      <p:to>
                                        <p:strVal val="visible"/>
                                      </p:to>
                                    </p:set>
                                    <p:animEffect transition="in" filter="wipe(left)">
                                      <p:cBhvr>
                                        <p:cTn id="20" dur="500"/>
                                        <p:tgtEl>
                                          <p:spTgt spid="502"/>
                                        </p:tgtEl>
                                      </p:cBhvr>
                                    </p:animEffect>
                                  </p:childTnLst>
                                </p:cTn>
                              </p:par>
                            </p:childTnLst>
                          </p:cTn>
                        </p:par>
                        <p:par>
                          <p:cTn id="21" fill="hold">
                            <p:stCondLst>
                              <p:cond delay="2750"/>
                            </p:stCondLst>
                            <p:childTnLst>
                              <p:par>
                                <p:cTn id="22" presetID="9" presetClass="entr" presetSubtype="0" fill="hold" grpId="11" nodeType="afterEffect">
                                  <p:stCondLst>
                                    <p:cond delay="0"/>
                                  </p:stCondLst>
                                  <p:iterate type="el">
                                    <p:tmAbs val="0"/>
                                  </p:iterate>
                                  <p:childTnLst>
                                    <p:set>
                                      <p:cBhvr>
                                        <p:cTn id="23" dur="indefinite" fill="hold"/>
                                        <p:tgtEl>
                                          <p:spTgt spid="506"/>
                                        </p:tgtEl>
                                        <p:attrNameLst>
                                          <p:attrName>style.visibility</p:attrName>
                                        </p:attrNameLst>
                                      </p:cBhvr>
                                      <p:to>
                                        <p:strVal val="visible"/>
                                      </p:to>
                                    </p:set>
                                    <p:animEffect transition="in" filter="dissolve">
                                      <p:cBhvr>
                                        <p:cTn id="24" dur="500"/>
                                        <p:tgtEl>
                                          <p:spTgt spid="506"/>
                                        </p:tgtEl>
                                      </p:cBhvr>
                                    </p:animEffect>
                                  </p:childTnLst>
                                </p:cTn>
                              </p:par>
                            </p:childTnLst>
                          </p:cTn>
                        </p:par>
                        <p:par>
                          <p:cTn id="25" fill="hold">
                            <p:stCondLst>
                              <p:cond delay="3250"/>
                            </p:stCondLst>
                            <p:childTnLst>
                              <p:par>
                                <p:cTn id="26" presetID="22" presetClass="entr" presetSubtype="8" fill="hold" grpId="12" nodeType="afterEffect">
                                  <p:stCondLst>
                                    <p:cond delay="0"/>
                                  </p:stCondLst>
                                  <p:iterate type="el">
                                    <p:tmAbs val="0"/>
                                  </p:iterate>
                                  <p:childTnLst>
                                    <p:set>
                                      <p:cBhvr>
                                        <p:cTn id="27" dur="indefinite" fill="hold"/>
                                        <p:tgtEl>
                                          <p:spTgt spid="507"/>
                                        </p:tgtEl>
                                        <p:attrNameLst>
                                          <p:attrName>style.visibility</p:attrName>
                                        </p:attrNameLst>
                                      </p:cBhvr>
                                      <p:to>
                                        <p:strVal val="visible"/>
                                      </p:to>
                                    </p:set>
                                    <p:animEffect transition="in" filter="wipe(left)">
                                      <p:cBhvr>
                                        <p:cTn id="28" dur="500"/>
                                        <p:tgtEl>
                                          <p:spTgt spid="507"/>
                                        </p:tgtEl>
                                      </p:cBhvr>
                                    </p:animEffect>
                                  </p:childTnLst>
                                </p:cTn>
                              </p:par>
                            </p:childTnLst>
                          </p:cTn>
                        </p:par>
                        <p:par>
                          <p:cTn id="29" fill="hold">
                            <p:stCondLst>
                              <p:cond delay="3750"/>
                            </p:stCondLst>
                            <p:childTnLst>
                              <p:par>
                                <p:cTn id="30" presetID="22" presetClass="entr" presetSubtype="8" fill="hold" grpId="15" nodeType="afterEffect">
                                  <p:stCondLst>
                                    <p:cond delay="0"/>
                                  </p:stCondLst>
                                  <p:iterate type="el">
                                    <p:tmAbs val="0"/>
                                  </p:iterate>
                                  <p:childTnLst>
                                    <p:set>
                                      <p:cBhvr>
                                        <p:cTn id="31" dur="indefinite" fill="hold"/>
                                        <p:tgtEl>
                                          <p:spTgt spid="512"/>
                                        </p:tgtEl>
                                        <p:attrNameLst>
                                          <p:attrName>style.visibility</p:attrName>
                                        </p:attrNameLst>
                                      </p:cBhvr>
                                      <p:to>
                                        <p:strVal val="visible"/>
                                      </p:to>
                                    </p:set>
                                    <p:animEffect transition="in" filter="wipe(left)">
                                      <p:cBhvr>
                                        <p:cTn id="32" dur="500"/>
                                        <p:tgtEl>
                                          <p:spTgt spid="512"/>
                                        </p:tgtEl>
                                      </p:cBhvr>
                                    </p:animEffect>
                                  </p:childTnLst>
                                </p:cTn>
                              </p:par>
                            </p:childTnLst>
                          </p:cTn>
                        </p:par>
                        <p:par>
                          <p:cTn id="33" fill="hold">
                            <p:stCondLst>
                              <p:cond delay="4250"/>
                            </p:stCondLst>
                            <p:childTnLst>
                              <p:par>
                                <p:cTn id="34" presetID="9" presetClass="entr" presetSubtype="0" fill="hold" grpId="17" nodeType="afterEffect">
                                  <p:stCondLst>
                                    <p:cond delay="0"/>
                                  </p:stCondLst>
                                  <p:iterate type="el">
                                    <p:tmAbs val="0"/>
                                  </p:iterate>
                                  <p:childTnLst>
                                    <p:set>
                                      <p:cBhvr>
                                        <p:cTn id="35" dur="indefinite" fill="hold"/>
                                        <p:tgtEl>
                                          <p:spTgt spid="516"/>
                                        </p:tgtEl>
                                        <p:attrNameLst>
                                          <p:attrName>style.visibility</p:attrName>
                                        </p:attrNameLst>
                                      </p:cBhvr>
                                      <p:to>
                                        <p:strVal val="visible"/>
                                      </p:to>
                                    </p:set>
                                    <p:animEffect transition="in" filter="dissolve">
                                      <p:cBhvr>
                                        <p:cTn id="36" dur="500"/>
                                        <p:tgtEl>
                                          <p:spTgt spid="516"/>
                                        </p:tgtEl>
                                      </p:cBhvr>
                                    </p:animEffect>
                                  </p:childTnLst>
                                </p:cTn>
                              </p:par>
                            </p:childTnLst>
                          </p:cTn>
                        </p:par>
                        <p:par>
                          <p:cTn id="37" fill="hold">
                            <p:stCondLst>
                              <p:cond delay="4750"/>
                            </p:stCondLst>
                            <p:childTnLst>
                              <p:par>
                                <p:cTn id="38" presetID="22" presetClass="entr" presetSubtype="8" fill="hold" grpId="18" nodeType="afterEffect">
                                  <p:stCondLst>
                                    <p:cond delay="0"/>
                                  </p:stCondLst>
                                  <p:iterate type="el">
                                    <p:tmAbs val="0"/>
                                  </p:iterate>
                                  <p:childTnLst>
                                    <p:set>
                                      <p:cBhvr>
                                        <p:cTn id="39" dur="indefinite" fill="hold"/>
                                        <p:tgtEl>
                                          <p:spTgt spid="517"/>
                                        </p:tgtEl>
                                        <p:attrNameLst>
                                          <p:attrName>style.visibility</p:attrName>
                                        </p:attrNameLst>
                                      </p:cBhvr>
                                      <p:to>
                                        <p:strVal val="visible"/>
                                      </p:to>
                                    </p:set>
                                    <p:animEffect transition="in" filter="wipe(left)">
                                      <p:cBhvr>
                                        <p:cTn id="40" dur="500"/>
                                        <p:tgtEl>
                                          <p:spTgt spid="517"/>
                                        </p:tgtEl>
                                      </p:cBhvr>
                                    </p:animEffect>
                                  </p:childTnLst>
                                </p:cTn>
                              </p:par>
                            </p:childTnLst>
                          </p:cTn>
                        </p:par>
                        <p:par>
                          <p:cTn id="41" fill="hold">
                            <p:stCondLst>
                              <p:cond delay="5250"/>
                            </p:stCondLst>
                            <p:childTnLst>
                              <p:par>
                                <p:cTn id="42" presetID="23" presetClass="entr" presetSubtype="16" fill="hold" grpId="3" nodeType="afterEffect">
                                  <p:stCondLst>
                                    <p:cond delay="0"/>
                                  </p:stCondLst>
                                  <p:iterate type="el">
                                    <p:tmAbs val="0"/>
                                  </p:iterate>
                                  <p:childTnLst>
                                    <p:set>
                                      <p:cBhvr>
                                        <p:cTn id="43" dur="indefinite" fill="hold"/>
                                        <p:tgtEl>
                                          <p:spTgt spid="4"/>
                                        </p:tgtEl>
                                        <p:attrNameLst>
                                          <p:attrName>style.visibility</p:attrName>
                                        </p:attrNameLst>
                                      </p:cBhvr>
                                      <p:to>
                                        <p:strVal val="visible"/>
                                      </p:to>
                                    </p:set>
                                    <p:anim calcmode="lin" valueType="num">
                                      <p:cBhvr>
                                        <p:cTn id="44" dur="500" fill="hold"/>
                                        <p:tgtEl>
                                          <p:spTgt spid="4"/>
                                        </p:tgtEl>
                                        <p:attrNameLst>
                                          <p:attrName>ppt_w</p:attrName>
                                        </p:attrNameLst>
                                      </p:cBhvr>
                                      <p:tavLst>
                                        <p:tav tm="0">
                                          <p:val>
                                            <p:fltVal val="0"/>
                                          </p:val>
                                        </p:tav>
                                        <p:tav tm="100000">
                                          <p:val>
                                            <p:strVal val="#ppt_w"/>
                                          </p:val>
                                        </p:tav>
                                      </p:tavLst>
                                    </p:anim>
                                    <p:anim calcmode="lin" valueType="num">
                                      <p:cBhvr>
                                        <p:cTn id="45" dur="500" fill="hold"/>
                                        <p:tgtEl>
                                          <p:spTgt spid="4"/>
                                        </p:tgtEl>
                                        <p:attrNameLst>
                                          <p:attrName>ppt_h</p:attrName>
                                        </p:attrNameLst>
                                      </p:cBhvr>
                                      <p:tavLst>
                                        <p:tav tm="0">
                                          <p:val>
                                            <p:fltVal val="0"/>
                                          </p:val>
                                        </p:tav>
                                        <p:tav tm="100000">
                                          <p:val>
                                            <p:strVal val="#ppt_h"/>
                                          </p:val>
                                        </p:tav>
                                      </p:tavLst>
                                    </p:anim>
                                  </p:childTnLst>
                                </p:cTn>
                              </p:par>
                            </p:childTnLst>
                          </p:cTn>
                        </p:par>
                        <p:par>
                          <p:cTn id="46" fill="hold">
                            <p:stCondLst>
                              <p:cond delay="5750"/>
                            </p:stCondLst>
                            <p:childTnLst>
                              <p:par>
                                <p:cTn id="47" presetID="23" presetClass="entr" presetSubtype="16" fill="hold" grpId="3" nodeType="afterEffect">
                                  <p:stCondLst>
                                    <p:cond delay="0"/>
                                  </p:stCondLst>
                                  <p:iterate type="el">
                                    <p:tmAbs val="0"/>
                                  </p:iterate>
                                  <p:childTnLst>
                                    <p:set>
                                      <p:cBhvr>
                                        <p:cTn id="48" dur="indefinite" fill="hold"/>
                                        <p:tgtEl>
                                          <p:spTgt spid="5"/>
                                        </p:tgtEl>
                                        <p:attrNameLst>
                                          <p:attrName>style.visibility</p:attrName>
                                        </p:attrNameLst>
                                      </p:cBhvr>
                                      <p:to>
                                        <p:strVal val="visible"/>
                                      </p:to>
                                    </p:set>
                                    <p:anim calcmode="lin" valueType="num">
                                      <p:cBhvr>
                                        <p:cTn id="49" dur="500" fill="hold"/>
                                        <p:tgtEl>
                                          <p:spTgt spid="5"/>
                                        </p:tgtEl>
                                        <p:attrNameLst>
                                          <p:attrName>ppt_w</p:attrName>
                                        </p:attrNameLst>
                                      </p:cBhvr>
                                      <p:tavLst>
                                        <p:tav tm="0">
                                          <p:val>
                                            <p:fltVal val="0"/>
                                          </p:val>
                                        </p:tav>
                                        <p:tav tm="100000">
                                          <p:val>
                                            <p:strVal val="#ppt_w"/>
                                          </p:val>
                                        </p:tav>
                                      </p:tavLst>
                                    </p:anim>
                                    <p:anim calcmode="lin" valueType="num">
                                      <p:cBhvr>
                                        <p:cTn id="50" dur="500" fill="hold"/>
                                        <p:tgtEl>
                                          <p:spTgt spid="5"/>
                                        </p:tgtEl>
                                        <p:attrNameLst>
                                          <p:attrName>ppt_h</p:attrName>
                                        </p:attrNameLst>
                                      </p:cBhvr>
                                      <p:tavLst>
                                        <p:tav tm="0">
                                          <p:val>
                                            <p:fltVal val="0"/>
                                          </p:val>
                                        </p:tav>
                                        <p:tav tm="100000">
                                          <p:val>
                                            <p:strVal val="#ppt_h"/>
                                          </p:val>
                                        </p:tav>
                                      </p:tavLst>
                                    </p:anim>
                                  </p:childTnLst>
                                </p:cTn>
                              </p:par>
                            </p:childTnLst>
                          </p:cTn>
                        </p:par>
                        <p:par>
                          <p:cTn id="51" fill="hold">
                            <p:stCondLst>
                              <p:cond delay="6250"/>
                            </p:stCondLst>
                            <p:childTnLst>
                              <p:par>
                                <p:cTn id="52" presetID="23" presetClass="entr" presetSubtype="16" fill="hold" grpId="3" nodeType="afterEffect">
                                  <p:stCondLst>
                                    <p:cond delay="0"/>
                                  </p:stCondLst>
                                  <p:iterate type="el">
                                    <p:tmAbs val="0"/>
                                  </p:iterate>
                                  <p:childTnLst>
                                    <p:set>
                                      <p:cBhvr>
                                        <p:cTn id="53" dur="indefinite" fill="hold"/>
                                        <p:tgtEl>
                                          <p:spTgt spid="6"/>
                                        </p:tgtEl>
                                        <p:attrNameLst>
                                          <p:attrName>style.visibility</p:attrName>
                                        </p:attrNameLst>
                                      </p:cBhvr>
                                      <p:to>
                                        <p:strVal val="visible"/>
                                      </p:to>
                                    </p:set>
                                    <p:anim calcmode="lin" valueType="num">
                                      <p:cBhvr>
                                        <p:cTn id="54" dur="500" fill="hold"/>
                                        <p:tgtEl>
                                          <p:spTgt spid="6"/>
                                        </p:tgtEl>
                                        <p:attrNameLst>
                                          <p:attrName>ppt_w</p:attrName>
                                        </p:attrNameLst>
                                      </p:cBhvr>
                                      <p:tavLst>
                                        <p:tav tm="0">
                                          <p:val>
                                            <p:fltVal val="0"/>
                                          </p:val>
                                        </p:tav>
                                        <p:tav tm="100000">
                                          <p:val>
                                            <p:strVal val="#ppt_w"/>
                                          </p:val>
                                        </p:tav>
                                      </p:tavLst>
                                    </p:anim>
                                    <p:anim calcmode="lin" valueType="num">
                                      <p:cBhvr>
                                        <p:cTn id="55" dur="500" fill="hold"/>
                                        <p:tgtEl>
                                          <p:spTgt spid="6"/>
                                        </p:tgtEl>
                                        <p:attrNameLst>
                                          <p:attrName>ppt_h</p:attrName>
                                        </p:attrNameLst>
                                      </p:cBhvr>
                                      <p:tavLst>
                                        <p:tav tm="0">
                                          <p:val>
                                            <p:fltVal val="0"/>
                                          </p:val>
                                        </p:tav>
                                        <p:tav tm="100000">
                                          <p:val>
                                            <p:strVal val="#ppt_h"/>
                                          </p:val>
                                        </p:tav>
                                      </p:tavLst>
                                    </p:anim>
                                  </p:childTnLst>
                                </p:cTn>
                              </p:par>
                            </p:childTnLst>
                          </p:cTn>
                        </p:par>
                        <p:par>
                          <p:cTn id="56" fill="hold">
                            <p:stCondLst>
                              <p:cond delay="6750"/>
                            </p:stCondLst>
                            <p:childTnLst>
                              <p:par>
                                <p:cTn id="57" presetID="23" presetClass="entr" presetSubtype="16" fill="hold" grpId="3" nodeType="afterEffect">
                                  <p:stCondLst>
                                    <p:cond delay="0"/>
                                  </p:stCondLst>
                                  <p:iterate type="el">
                                    <p:tmAbs val="0"/>
                                  </p:iterate>
                                  <p:childTnLst>
                                    <p:set>
                                      <p:cBhvr>
                                        <p:cTn id="58" dur="indefinite" fill="hold"/>
                                        <p:tgtEl>
                                          <p:spTgt spid="7"/>
                                        </p:tgtEl>
                                        <p:attrNameLst>
                                          <p:attrName>style.visibility</p:attrName>
                                        </p:attrNameLst>
                                      </p:cBhvr>
                                      <p:to>
                                        <p:strVal val="visible"/>
                                      </p:to>
                                    </p:set>
                                    <p:anim calcmode="lin" valueType="num">
                                      <p:cBhvr>
                                        <p:cTn id="59" dur="500" fill="hold"/>
                                        <p:tgtEl>
                                          <p:spTgt spid="7"/>
                                        </p:tgtEl>
                                        <p:attrNameLst>
                                          <p:attrName>ppt_w</p:attrName>
                                        </p:attrNameLst>
                                      </p:cBhvr>
                                      <p:tavLst>
                                        <p:tav tm="0">
                                          <p:val>
                                            <p:fltVal val="0"/>
                                          </p:val>
                                        </p:tav>
                                        <p:tav tm="100000">
                                          <p:val>
                                            <p:strVal val="#ppt_w"/>
                                          </p:val>
                                        </p:tav>
                                      </p:tavLst>
                                    </p:anim>
                                    <p:anim calcmode="lin" valueType="num">
                                      <p:cBhvr>
                                        <p:cTn id="60" dur="500" fill="hold"/>
                                        <p:tgtEl>
                                          <p:spTgt spid="7"/>
                                        </p:tgtEl>
                                        <p:attrNameLst>
                                          <p:attrName>ppt_h</p:attrName>
                                        </p:attrNameLst>
                                      </p:cBhvr>
                                      <p:tavLst>
                                        <p:tav tm="0">
                                          <p:val>
                                            <p:fltVal val="0"/>
                                          </p:val>
                                        </p:tav>
                                        <p:tav tm="100000">
                                          <p:val>
                                            <p:strVal val="#ppt_h"/>
                                          </p:val>
                                        </p:tav>
                                      </p:tavLst>
                                    </p:anim>
                                  </p:childTnLst>
                                </p:cTn>
                              </p:par>
                            </p:childTnLst>
                          </p:cTn>
                        </p:par>
                        <p:par>
                          <p:cTn id="61" fill="hold">
                            <p:stCondLst>
                              <p:cond delay="7250"/>
                            </p:stCondLst>
                            <p:childTnLst>
                              <p:par>
                                <p:cTn id="62" presetID="9" presetClass="entr" presetSubtype="0" fill="hold" grpId="17" nodeType="afterEffect">
                                  <p:stCondLst>
                                    <p:cond delay="0"/>
                                  </p:stCondLst>
                                  <p:iterate type="el">
                                    <p:tmAbs val="0"/>
                                  </p:iterate>
                                  <p:childTnLst>
                                    <p:set>
                                      <p:cBhvr>
                                        <p:cTn id="63" dur="indefinite" fill="hold"/>
                                        <p:tgtEl>
                                          <p:spTgt spid="8"/>
                                        </p:tgtEl>
                                        <p:attrNameLst>
                                          <p:attrName>style.visibility</p:attrName>
                                        </p:attrNameLst>
                                      </p:cBhvr>
                                      <p:to>
                                        <p:strVal val="visible"/>
                                      </p:to>
                                    </p:set>
                                    <p:animEffect transition="in" filter="dissolve">
                                      <p:cBhvr>
                                        <p:cTn id="64" dur="500"/>
                                        <p:tgtEl>
                                          <p:spTgt spid="8"/>
                                        </p:tgtEl>
                                      </p:cBhvr>
                                    </p:animEffect>
                                  </p:childTnLst>
                                </p:cTn>
                              </p:par>
                            </p:childTnLst>
                          </p:cTn>
                        </p:par>
                        <p:par>
                          <p:cTn id="65" fill="hold">
                            <p:stCondLst>
                              <p:cond delay="7750"/>
                            </p:stCondLst>
                            <p:childTnLst>
                              <p:par>
                                <p:cTn id="66" presetID="22" presetClass="entr" presetSubtype="8" fill="hold" grpId="18" nodeType="afterEffect">
                                  <p:stCondLst>
                                    <p:cond delay="0"/>
                                  </p:stCondLst>
                                  <p:iterate type="el">
                                    <p:tmAbs val="0"/>
                                  </p:iterate>
                                  <p:childTnLst>
                                    <p:set>
                                      <p:cBhvr>
                                        <p:cTn id="67" dur="indefinite" fill="hold"/>
                                        <p:tgtEl>
                                          <p:spTgt spid="11"/>
                                        </p:tgtEl>
                                        <p:attrNameLst>
                                          <p:attrName>style.visibility</p:attrName>
                                        </p:attrNameLst>
                                      </p:cBhvr>
                                      <p:to>
                                        <p:strVal val="visible"/>
                                      </p:to>
                                    </p:set>
                                    <p:animEffect transition="in" filter="wipe(left)">
                                      <p:cBhvr>
                                        <p:cTn id="68" dur="500"/>
                                        <p:tgtEl>
                                          <p:spTgt spid="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spid="1000" grpId="1" animBg="1" advAuto="0"/>
      <p:bldP spid="1004" grpId="3" animBg="1" advAuto="0"/>
      <p:bldP spid="517" grpId="18" bldLvl="0" animBg="1" advAuto="0"/>
      <p:bldP spid="506" grpId="11" bldLvl="0" animBg="1" advAuto="0"/>
      <p:bldP spid="501" grpId="8" bldLvl="0" animBg="1" advAuto="0"/>
      <p:bldP spid="507" grpId="12" bldLvl="0" animBg="1" advAuto="0"/>
      <p:bldP spid="502" grpId="9" bldLvl="0" animBg="1" advAuto="0"/>
      <p:bldP spid="516" grpId="17" bldLvl="0" animBg="1" advAuto="0"/>
      <p:bldP spid="512" grpId="15" bldLvl="0" animBg="1" advAuto="0"/>
      <p:bldP spid="4" grpId="3" animBg="1" advAuto="0"/>
      <p:bldP spid="5" grpId="3" animBg="1" advAuto="0"/>
      <p:bldP spid="6" grpId="3" animBg="1" advAuto="0"/>
      <p:bldP spid="7" grpId="3" animBg="1" advAuto="0"/>
      <p:bldP spid="11" grpId="18" bldLvl="0" animBg="1" advAuto="0"/>
      <p:bldP spid="8" grpId="17" bldLvl="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直接连接符 55"/>
          <p:cNvSpPr/>
          <p:nvPr/>
        </p:nvSpPr>
        <p:spPr>
          <a:xfrm>
            <a:off x="841002" y="505763"/>
            <a:ext cx="8571842" cy="1"/>
          </a:xfrm>
          <a:prstGeom prst="line">
            <a:avLst/>
          </a:prstGeom>
          <a:ln>
            <a:solidFill>
              <a:srgbClr val="808080"/>
            </a:solidFill>
            <a:prstDash val="dash"/>
          </a:ln>
        </p:spPr>
        <p:txBody>
          <a:bodyPr lIns="45719" rIns="45719"/>
          <a:lstStyle/>
          <a:p/>
        </p:txBody>
      </p:sp>
      <p:sp>
        <p:nvSpPr>
          <p:cNvPr id="1007" name="TextBox 63"/>
          <p:cNvSpPr txBox="1"/>
          <p:nvPr/>
        </p:nvSpPr>
        <p:spPr>
          <a:xfrm>
            <a:off x="10655710" y="7812196"/>
            <a:ext cx="789941" cy="408941"/>
          </a:xfrm>
          <a:prstGeom prst="rect">
            <a:avLst/>
          </a:prstGeom>
          <a:ln w="12700">
            <a:miter lim="400000"/>
          </a:ln>
        </p:spPr>
        <p:txBody>
          <a:bodyPr wrap="none" lIns="45719" rIns="45719">
            <a:spAutoFit/>
          </a:bodyPr>
          <a:lstStyle>
            <a:lvl1pPr>
              <a:defRPr>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延时符</a:t>
            </a:r>
            <a:endParaRPr>
              <a:latin typeface="+mj-lt"/>
              <a:ea typeface="+mj-ea"/>
              <a:cs typeface="+mj-cs"/>
              <a:sym typeface="Helvetica"/>
            </a:endParaRPr>
          </a:p>
        </p:txBody>
      </p:sp>
      <p:sp>
        <p:nvSpPr>
          <p:cNvPr id="1008" name="六边形 64"/>
          <p:cNvSpPr/>
          <p:nvPr/>
        </p:nvSpPr>
        <p:spPr>
          <a:xfrm>
            <a:off x="241895" y="125397"/>
            <a:ext cx="481346" cy="41495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25400">
            <a:solidFill>
              <a:srgbClr val="46CEAE"/>
            </a:solidFill>
          </a:ln>
        </p:spPr>
        <p:txBody>
          <a:bodyPr lIns="45719" rIns="45719" anchor="ctr"/>
          <a:lstStyle/>
          <a:p>
            <a:pPr algn="ctr">
              <a:defRPr>
                <a:solidFill>
                  <a:srgbClr val="FFFFFF"/>
                </a:solidFill>
              </a:defRPr>
            </a:pPr>
          </a:p>
        </p:txBody>
      </p:sp>
      <p:sp>
        <p:nvSpPr>
          <p:cNvPr id="1009" name="矩形 70"/>
          <p:cNvSpPr/>
          <p:nvPr/>
        </p:nvSpPr>
        <p:spPr>
          <a:xfrm>
            <a:off x="9412843" y="188638"/>
            <a:ext cx="933217" cy="334418"/>
          </a:xfrm>
          <a:prstGeom prst="rect">
            <a:avLst/>
          </a:prstGeom>
          <a:solidFill>
            <a:srgbClr val="46CEAE"/>
          </a:solidFill>
          <a:ln w="12700">
            <a:miter lim="400000"/>
          </a:ln>
        </p:spPr>
        <p:txBody>
          <a:bodyPr lIns="45719" rIns="45719" anchor="ctr"/>
          <a:lstStyle/>
          <a:p>
            <a:pPr algn="ctr">
              <a:defRPr sz="1400">
                <a:solidFill>
                  <a:srgbClr val="FFFFFF"/>
                </a:solidFill>
              </a:defRPr>
            </a:pPr>
          </a:p>
        </p:txBody>
      </p:sp>
      <p:sp>
        <p:nvSpPr>
          <p:cNvPr id="1010" name="矩形 71"/>
          <p:cNvSpPr/>
          <p:nvPr/>
        </p:nvSpPr>
        <p:spPr>
          <a:xfrm>
            <a:off x="10347503" y="187548"/>
            <a:ext cx="1582733" cy="334419"/>
          </a:xfrm>
          <a:prstGeom prst="rect">
            <a:avLst/>
          </a:prstGeom>
          <a:solidFill>
            <a:srgbClr val="46CEAE">
              <a:alpha val="60000"/>
            </a:srgbClr>
          </a:solidFill>
          <a:ln w="12700">
            <a:miter lim="400000"/>
          </a:ln>
        </p:spPr>
        <p:txBody>
          <a:bodyPr lIns="45719" rIns="45719" anchor="ctr"/>
          <a:lstStyle/>
          <a:p>
            <a:pPr algn="ctr">
              <a:defRPr sz="1600">
                <a:solidFill>
                  <a:srgbClr val="FFFFFF"/>
                </a:solidFill>
              </a:defRPr>
            </a:pPr>
          </a:p>
        </p:txBody>
      </p:sp>
      <p:sp>
        <p:nvSpPr>
          <p:cNvPr id="1011" name="六边形 72"/>
          <p:cNvSpPr/>
          <p:nvPr/>
        </p:nvSpPr>
        <p:spPr>
          <a:xfrm>
            <a:off x="624979" y="392471"/>
            <a:ext cx="261791" cy="22568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12700">
            <a:solidFill>
              <a:srgbClr val="FFFFFF"/>
            </a:solidFill>
          </a:ln>
        </p:spPr>
        <p:txBody>
          <a:bodyPr lIns="45719" rIns="45719" anchor="ctr"/>
          <a:lstStyle/>
          <a:p>
            <a:pPr algn="ctr">
              <a:defRPr>
                <a:solidFill>
                  <a:srgbClr val="FFFFFF"/>
                </a:solidFill>
              </a:defRPr>
            </a:pPr>
          </a:p>
        </p:txBody>
      </p:sp>
      <p:sp>
        <p:nvSpPr>
          <p:cNvPr id="1012" name="文本框 9"/>
          <p:cNvSpPr txBox="1"/>
          <p:nvPr/>
        </p:nvSpPr>
        <p:spPr>
          <a:xfrm>
            <a:off x="9447133" y="221071"/>
            <a:ext cx="864637" cy="322581"/>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t>第三章</a:t>
            </a:r>
          </a:p>
        </p:txBody>
      </p:sp>
      <p:sp>
        <p:nvSpPr>
          <p:cNvPr id="1013" name="文本框 9"/>
          <p:cNvSpPr txBox="1"/>
          <p:nvPr/>
        </p:nvSpPr>
        <p:spPr>
          <a:xfrm>
            <a:off x="10372920" y="213500"/>
            <a:ext cx="1515597" cy="283845"/>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rPr lang="zh-CN">
                <a:sym typeface="+mn-ea"/>
              </a:rPr>
              <a:t>创新点</a:t>
            </a:r>
            <a:endParaRPr lang="zh-CN">
              <a:sym typeface="+mn-ea"/>
            </a:endParaRPr>
          </a:p>
        </p:txBody>
      </p:sp>
      <p:grpSp>
        <p:nvGrpSpPr>
          <p:cNvPr id="1017" name="组合 75"/>
          <p:cNvGrpSpPr/>
          <p:nvPr/>
        </p:nvGrpSpPr>
        <p:grpSpPr>
          <a:xfrm>
            <a:off x="330915" y="199584"/>
            <a:ext cx="308582" cy="266579"/>
            <a:chOff x="0" y="0"/>
            <a:chExt cx="308580" cy="266578"/>
          </a:xfrm>
        </p:grpSpPr>
        <p:sp>
          <p:nvSpPr>
            <p:cNvPr id="1014" name="Freeform 301"/>
            <p:cNvSpPr/>
            <p:nvPr/>
          </p:nvSpPr>
          <p:spPr>
            <a:xfrm>
              <a:off x="102074" y="60072"/>
              <a:ext cx="206507" cy="206507"/>
            </a:xfrm>
            <a:custGeom>
              <a:avLst/>
              <a:gdLst/>
              <a:ahLst/>
              <a:cxnLst>
                <a:cxn ang="0">
                  <a:pos x="wd2" y="hd2"/>
                </a:cxn>
                <a:cxn ang="5400000">
                  <a:pos x="wd2" y="hd2"/>
                </a:cxn>
                <a:cxn ang="10800000">
                  <a:pos x="wd2" y="hd2"/>
                </a:cxn>
                <a:cxn ang="16200000">
                  <a:pos x="wd2" y="hd2"/>
                </a:cxn>
              </a:cxnLst>
              <a:rect l="0" t="0" r="r" b="b"/>
              <a:pathLst>
                <a:path w="21374" h="21374" extrusionOk="0">
                  <a:moveTo>
                    <a:pt x="2234" y="4988"/>
                  </a:moveTo>
                  <a:cubicBezTo>
                    <a:pt x="2979" y="5360"/>
                    <a:pt x="2607" y="6477"/>
                    <a:pt x="2607" y="6850"/>
                  </a:cubicBezTo>
                  <a:cubicBezTo>
                    <a:pt x="2607" y="7222"/>
                    <a:pt x="1862" y="7222"/>
                    <a:pt x="1490" y="7222"/>
                  </a:cubicBezTo>
                  <a:cubicBezTo>
                    <a:pt x="745" y="7222"/>
                    <a:pt x="0" y="7595"/>
                    <a:pt x="0" y="8340"/>
                  </a:cubicBezTo>
                  <a:cubicBezTo>
                    <a:pt x="0" y="9084"/>
                    <a:pt x="0" y="9829"/>
                    <a:pt x="745" y="9829"/>
                  </a:cubicBezTo>
                  <a:cubicBezTo>
                    <a:pt x="1117" y="10202"/>
                    <a:pt x="1862" y="10946"/>
                    <a:pt x="1862" y="11319"/>
                  </a:cubicBezTo>
                  <a:cubicBezTo>
                    <a:pt x="1862" y="11691"/>
                    <a:pt x="1490" y="12064"/>
                    <a:pt x="745" y="12436"/>
                  </a:cubicBezTo>
                  <a:cubicBezTo>
                    <a:pt x="372" y="12436"/>
                    <a:pt x="0" y="13181"/>
                    <a:pt x="372" y="13926"/>
                  </a:cubicBezTo>
                  <a:cubicBezTo>
                    <a:pt x="372" y="14671"/>
                    <a:pt x="1117" y="15415"/>
                    <a:pt x="1862" y="15043"/>
                  </a:cubicBezTo>
                  <a:cubicBezTo>
                    <a:pt x="2234" y="15043"/>
                    <a:pt x="2979" y="15043"/>
                    <a:pt x="2979" y="15415"/>
                  </a:cubicBezTo>
                  <a:cubicBezTo>
                    <a:pt x="3352" y="15415"/>
                    <a:pt x="3352" y="16533"/>
                    <a:pt x="2979" y="16905"/>
                  </a:cubicBezTo>
                  <a:cubicBezTo>
                    <a:pt x="2607" y="17277"/>
                    <a:pt x="2607" y="18395"/>
                    <a:pt x="3352" y="18767"/>
                  </a:cubicBezTo>
                  <a:cubicBezTo>
                    <a:pt x="4097" y="19140"/>
                    <a:pt x="4841" y="19512"/>
                    <a:pt x="5214" y="18767"/>
                  </a:cubicBezTo>
                  <a:cubicBezTo>
                    <a:pt x="5586" y="18395"/>
                    <a:pt x="6703" y="18767"/>
                    <a:pt x="6703" y="18767"/>
                  </a:cubicBezTo>
                  <a:cubicBezTo>
                    <a:pt x="7076" y="18767"/>
                    <a:pt x="7448" y="19512"/>
                    <a:pt x="7076" y="19884"/>
                  </a:cubicBezTo>
                  <a:cubicBezTo>
                    <a:pt x="7076" y="20629"/>
                    <a:pt x="7448" y="21002"/>
                    <a:pt x="8193" y="21374"/>
                  </a:cubicBezTo>
                  <a:cubicBezTo>
                    <a:pt x="9310" y="21374"/>
                    <a:pt x="9683" y="21002"/>
                    <a:pt x="10055" y="20629"/>
                  </a:cubicBezTo>
                  <a:cubicBezTo>
                    <a:pt x="10055" y="19884"/>
                    <a:pt x="11172" y="19512"/>
                    <a:pt x="11545" y="19512"/>
                  </a:cubicBezTo>
                  <a:cubicBezTo>
                    <a:pt x="11545" y="19512"/>
                    <a:pt x="12290" y="19884"/>
                    <a:pt x="12290" y="20629"/>
                  </a:cubicBezTo>
                  <a:cubicBezTo>
                    <a:pt x="12662" y="21002"/>
                    <a:pt x="13407" y="21374"/>
                    <a:pt x="14152" y="21002"/>
                  </a:cubicBezTo>
                  <a:cubicBezTo>
                    <a:pt x="14897" y="21002"/>
                    <a:pt x="15269" y="20257"/>
                    <a:pt x="14897" y="19512"/>
                  </a:cubicBezTo>
                  <a:cubicBezTo>
                    <a:pt x="14897" y="19140"/>
                    <a:pt x="15641" y="18022"/>
                    <a:pt x="15641" y="18022"/>
                  </a:cubicBezTo>
                  <a:cubicBezTo>
                    <a:pt x="16014" y="17650"/>
                    <a:pt x="16386" y="18022"/>
                    <a:pt x="17131" y="18395"/>
                  </a:cubicBezTo>
                  <a:cubicBezTo>
                    <a:pt x="17503" y="18767"/>
                    <a:pt x="18248" y="18767"/>
                    <a:pt x="18621" y="18022"/>
                  </a:cubicBezTo>
                  <a:cubicBezTo>
                    <a:pt x="19366" y="17277"/>
                    <a:pt x="19366" y="16533"/>
                    <a:pt x="18993" y="16160"/>
                  </a:cubicBezTo>
                  <a:cubicBezTo>
                    <a:pt x="18621" y="15788"/>
                    <a:pt x="18621" y="14671"/>
                    <a:pt x="18621" y="14671"/>
                  </a:cubicBezTo>
                  <a:cubicBezTo>
                    <a:pt x="18993" y="14298"/>
                    <a:pt x="19366" y="13926"/>
                    <a:pt x="20110" y="14298"/>
                  </a:cubicBezTo>
                  <a:cubicBezTo>
                    <a:pt x="20483" y="14298"/>
                    <a:pt x="21228" y="13926"/>
                    <a:pt x="21228" y="12808"/>
                  </a:cubicBezTo>
                  <a:cubicBezTo>
                    <a:pt x="21600" y="12064"/>
                    <a:pt x="21228" y="11319"/>
                    <a:pt x="20483" y="11319"/>
                  </a:cubicBezTo>
                  <a:cubicBezTo>
                    <a:pt x="20110" y="11319"/>
                    <a:pt x="19738" y="10202"/>
                    <a:pt x="19366" y="9829"/>
                  </a:cubicBezTo>
                  <a:cubicBezTo>
                    <a:pt x="19366" y="9457"/>
                    <a:pt x="20110" y="9084"/>
                    <a:pt x="20483" y="9084"/>
                  </a:cubicBezTo>
                  <a:cubicBezTo>
                    <a:pt x="20855" y="8712"/>
                    <a:pt x="21228" y="7967"/>
                    <a:pt x="20855" y="7222"/>
                  </a:cubicBezTo>
                  <a:cubicBezTo>
                    <a:pt x="20855" y="6477"/>
                    <a:pt x="20110" y="6105"/>
                    <a:pt x="19738" y="6477"/>
                  </a:cubicBezTo>
                  <a:cubicBezTo>
                    <a:pt x="18993" y="6477"/>
                    <a:pt x="18248" y="5733"/>
                    <a:pt x="17876" y="5733"/>
                  </a:cubicBezTo>
                  <a:cubicBezTo>
                    <a:pt x="17876" y="5360"/>
                    <a:pt x="17876" y="4615"/>
                    <a:pt x="18248" y="4243"/>
                  </a:cubicBezTo>
                  <a:cubicBezTo>
                    <a:pt x="18621" y="3871"/>
                    <a:pt x="18621" y="3126"/>
                    <a:pt x="17876" y="2753"/>
                  </a:cubicBezTo>
                  <a:cubicBezTo>
                    <a:pt x="17503" y="2008"/>
                    <a:pt x="16759" y="2008"/>
                    <a:pt x="16386" y="2381"/>
                  </a:cubicBezTo>
                  <a:cubicBezTo>
                    <a:pt x="15641" y="2753"/>
                    <a:pt x="14897" y="2753"/>
                    <a:pt x="14524" y="2753"/>
                  </a:cubicBezTo>
                  <a:cubicBezTo>
                    <a:pt x="14152" y="2381"/>
                    <a:pt x="14152" y="2008"/>
                    <a:pt x="14152" y="1264"/>
                  </a:cubicBezTo>
                  <a:cubicBezTo>
                    <a:pt x="14152" y="891"/>
                    <a:pt x="13779" y="146"/>
                    <a:pt x="13034" y="146"/>
                  </a:cubicBezTo>
                  <a:cubicBezTo>
                    <a:pt x="12290" y="-226"/>
                    <a:pt x="11545" y="146"/>
                    <a:pt x="11172" y="891"/>
                  </a:cubicBezTo>
                  <a:cubicBezTo>
                    <a:pt x="11172" y="1264"/>
                    <a:pt x="10428" y="1636"/>
                    <a:pt x="10055" y="1636"/>
                  </a:cubicBezTo>
                  <a:cubicBezTo>
                    <a:pt x="9683" y="2008"/>
                    <a:pt x="9310" y="1264"/>
                    <a:pt x="8938" y="891"/>
                  </a:cubicBezTo>
                  <a:cubicBezTo>
                    <a:pt x="8938" y="146"/>
                    <a:pt x="8193" y="146"/>
                    <a:pt x="7448" y="146"/>
                  </a:cubicBezTo>
                  <a:cubicBezTo>
                    <a:pt x="6703" y="519"/>
                    <a:pt x="5959" y="1264"/>
                    <a:pt x="6331" y="1636"/>
                  </a:cubicBezTo>
                  <a:cubicBezTo>
                    <a:pt x="6331" y="2381"/>
                    <a:pt x="5959" y="3126"/>
                    <a:pt x="5586" y="3498"/>
                  </a:cubicBezTo>
                  <a:cubicBezTo>
                    <a:pt x="5214" y="3498"/>
                    <a:pt x="4841" y="3498"/>
                    <a:pt x="4469" y="3126"/>
                  </a:cubicBezTo>
                  <a:cubicBezTo>
                    <a:pt x="3724" y="2753"/>
                    <a:pt x="2979" y="2753"/>
                    <a:pt x="2607" y="3498"/>
                  </a:cubicBezTo>
                  <a:cubicBezTo>
                    <a:pt x="2234" y="3871"/>
                    <a:pt x="1862" y="4615"/>
                    <a:pt x="2234" y="4988"/>
                  </a:cubicBezTo>
                  <a:close/>
                  <a:moveTo>
                    <a:pt x="8566" y="4615"/>
                  </a:moveTo>
                  <a:cubicBezTo>
                    <a:pt x="11917" y="3498"/>
                    <a:pt x="15641" y="5360"/>
                    <a:pt x="16759" y="8712"/>
                  </a:cubicBezTo>
                  <a:cubicBezTo>
                    <a:pt x="17503" y="12064"/>
                    <a:pt x="16014" y="15415"/>
                    <a:pt x="12662" y="16533"/>
                  </a:cubicBezTo>
                  <a:cubicBezTo>
                    <a:pt x="9310" y="17650"/>
                    <a:pt x="5586" y="15788"/>
                    <a:pt x="4841" y="12436"/>
                  </a:cubicBezTo>
                  <a:cubicBezTo>
                    <a:pt x="3724" y="9457"/>
                    <a:pt x="5586" y="5733"/>
                    <a:pt x="8566" y="4615"/>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sp>
          <p:nvSpPr>
            <p:cNvPr id="1015" name="Freeform 302"/>
            <p:cNvSpPr/>
            <p:nvPr/>
          </p:nvSpPr>
          <p:spPr>
            <a:xfrm>
              <a:off x="17" y="0"/>
              <a:ext cx="134052" cy="134051"/>
            </a:xfrm>
            <a:custGeom>
              <a:avLst/>
              <a:gdLst/>
              <a:ahLst/>
              <a:cxnLst>
                <a:cxn ang="0">
                  <a:pos x="wd2" y="hd2"/>
                </a:cxn>
                <a:cxn ang="5400000">
                  <a:pos x="wd2" y="hd2"/>
                </a:cxn>
                <a:cxn ang="10800000">
                  <a:pos x="wd2" y="hd2"/>
                </a:cxn>
                <a:cxn ang="16200000">
                  <a:pos x="wd2" y="hd2"/>
                </a:cxn>
              </a:cxnLst>
              <a:rect l="0" t="0" r="r" b="b"/>
              <a:pathLst>
                <a:path w="21600" h="21600" extrusionOk="0">
                  <a:moveTo>
                    <a:pt x="2335" y="5254"/>
                  </a:moveTo>
                  <a:cubicBezTo>
                    <a:pt x="2919" y="5254"/>
                    <a:pt x="2919" y="6422"/>
                    <a:pt x="2919" y="7005"/>
                  </a:cubicBezTo>
                  <a:cubicBezTo>
                    <a:pt x="2335" y="7005"/>
                    <a:pt x="1751" y="7005"/>
                    <a:pt x="1168" y="7005"/>
                  </a:cubicBezTo>
                  <a:cubicBezTo>
                    <a:pt x="584" y="7005"/>
                    <a:pt x="0" y="7589"/>
                    <a:pt x="0" y="8173"/>
                  </a:cubicBezTo>
                  <a:cubicBezTo>
                    <a:pt x="0" y="9341"/>
                    <a:pt x="0" y="9924"/>
                    <a:pt x="584" y="9924"/>
                  </a:cubicBezTo>
                  <a:cubicBezTo>
                    <a:pt x="1168" y="9924"/>
                    <a:pt x="1751" y="11092"/>
                    <a:pt x="1751" y="11676"/>
                  </a:cubicBezTo>
                  <a:cubicBezTo>
                    <a:pt x="1751" y="11676"/>
                    <a:pt x="1168" y="12259"/>
                    <a:pt x="1168" y="12259"/>
                  </a:cubicBezTo>
                  <a:cubicBezTo>
                    <a:pt x="584" y="12259"/>
                    <a:pt x="0" y="13427"/>
                    <a:pt x="584" y="14011"/>
                  </a:cubicBezTo>
                  <a:cubicBezTo>
                    <a:pt x="584" y="14595"/>
                    <a:pt x="1168" y="15178"/>
                    <a:pt x="1751" y="15178"/>
                  </a:cubicBezTo>
                  <a:cubicBezTo>
                    <a:pt x="2335" y="15178"/>
                    <a:pt x="2919" y="15178"/>
                    <a:pt x="2919" y="15178"/>
                  </a:cubicBezTo>
                  <a:cubicBezTo>
                    <a:pt x="3503" y="15762"/>
                    <a:pt x="3503" y="16346"/>
                    <a:pt x="2919" y="16930"/>
                  </a:cubicBezTo>
                  <a:cubicBezTo>
                    <a:pt x="2919" y="17514"/>
                    <a:pt x="2919" y="18097"/>
                    <a:pt x="3503" y="18681"/>
                  </a:cubicBezTo>
                  <a:cubicBezTo>
                    <a:pt x="4086" y="19265"/>
                    <a:pt x="4670" y="19265"/>
                    <a:pt x="5254" y="19265"/>
                  </a:cubicBezTo>
                  <a:cubicBezTo>
                    <a:pt x="5838" y="18681"/>
                    <a:pt x="6422" y="18681"/>
                    <a:pt x="7005" y="18681"/>
                  </a:cubicBezTo>
                  <a:cubicBezTo>
                    <a:pt x="7005" y="18681"/>
                    <a:pt x="7589" y="19265"/>
                    <a:pt x="7005" y="19849"/>
                  </a:cubicBezTo>
                  <a:cubicBezTo>
                    <a:pt x="7005" y="20432"/>
                    <a:pt x="7589" y="21016"/>
                    <a:pt x="8757" y="21600"/>
                  </a:cubicBezTo>
                  <a:cubicBezTo>
                    <a:pt x="9341" y="21600"/>
                    <a:pt x="9924" y="21016"/>
                    <a:pt x="9924" y="20432"/>
                  </a:cubicBezTo>
                  <a:cubicBezTo>
                    <a:pt x="10508" y="19849"/>
                    <a:pt x="11092" y="19849"/>
                    <a:pt x="11676" y="19849"/>
                  </a:cubicBezTo>
                  <a:cubicBezTo>
                    <a:pt x="11676" y="19849"/>
                    <a:pt x="12259" y="19849"/>
                    <a:pt x="12259" y="20432"/>
                  </a:cubicBezTo>
                  <a:cubicBezTo>
                    <a:pt x="12843" y="21016"/>
                    <a:pt x="13427" y="21600"/>
                    <a:pt x="14011" y="21016"/>
                  </a:cubicBezTo>
                  <a:cubicBezTo>
                    <a:pt x="15178" y="21016"/>
                    <a:pt x="15178" y="20432"/>
                    <a:pt x="15178" y="19849"/>
                  </a:cubicBezTo>
                  <a:cubicBezTo>
                    <a:pt x="15178" y="19265"/>
                    <a:pt x="15762" y="18097"/>
                    <a:pt x="15762" y="18097"/>
                  </a:cubicBezTo>
                  <a:cubicBezTo>
                    <a:pt x="16346" y="18097"/>
                    <a:pt x="16930" y="18097"/>
                    <a:pt x="16930" y="18681"/>
                  </a:cubicBezTo>
                  <a:cubicBezTo>
                    <a:pt x="17514" y="18681"/>
                    <a:pt x="18681" y="18681"/>
                    <a:pt x="18681" y="18097"/>
                  </a:cubicBezTo>
                  <a:cubicBezTo>
                    <a:pt x="19265" y="17514"/>
                    <a:pt x="19849" y="16346"/>
                    <a:pt x="19265" y="16346"/>
                  </a:cubicBezTo>
                  <a:cubicBezTo>
                    <a:pt x="18681" y="15762"/>
                    <a:pt x="18681" y="14595"/>
                    <a:pt x="18681" y="14595"/>
                  </a:cubicBezTo>
                  <a:cubicBezTo>
                    <a:pt x="19265" y="14011"/>
                    <a:pt x="19849" y="14011"/>
                    <a:pt x="20432" y="14011"/>
                  </a:cubicBezTo>
                  <a:cubicBezTo>
                    <a:pt x="21016" y="14011"/>
                    <a:pt x="21600" y="14011"/>
                    <a:pt x="21600" y="12843"/>
                  </a:cubicBezTo>
                  <a:cubicBezTo>
                    <a:pt x="21600" y="12259"/>
                    <a:pt x="21600" y="11676"/>
                    <a:pt x="21016" y="11092"/>
                  </a:cubicBezTo>
                  <a:cubicBezTo>
                    <a:pt x="20432" y="11092"/>
                    <a:pt x="19849" y="10508"/>
                    <a:pt x="19849" y="9924"/>
                  </a:cubicBezTo>
                  <a:cubicBezTo>
                    <a:pt x="19849" y="9341"/>
                    <a:pt x="20432" y="9341"/>
                    <a:pt x="20432" y="8757"/>
                  </a:cubicBezTo>
                  <a:cubicBezTo>
                    <a:pt x="21016" y="8757"/>
                    <a:pt x="21600" y="8173"/>
                    <a:pt x="21016" y="7005"/>
                  </a:cubicBezTo>
                  <a:cubicBezTo>
                    <a:pt x="21016" y="6422"/>
                    <a:pt x="20432" y="5838"/>
                    <a:pt x="19849" y="6422"/>
                  </a:cubicBezTo>
                  <a:cubicBezTo>
                    <a:pt x="19265" y="6422"/>
                    <a:pt x="18097" y="5838"/>
                    <a:pt x="18097" y="5254"/>
                  </a:cubicBezTo>
                  <a:cubicBezTo>
                    <a:pt x="18097" y="5254"/>
                    <a:pt x="18097" y="4670"/>
                    <a:pt x="18681" y="4086"/>
                  </a:cubicBezTo>
                  <a:cubicBezTo>
                    <a:pt x="18681" y="4086"/>
                    <a:pt x="18681" y="2919"/>
                    <a:pt x="18097" y="2335"/>
                  </a:cubicBezTo>
                  <a:cubicBezTo>
                    <a:pt x="17514" y="1751"/>
                    <a:pt x="16930" y="1751"/>
                    <a:pt x="16346" y="2335"/>
                  </a:cubicBezTo>
                  <a:cubicBezTo>
                    <a:pt x="15762" y="2919"/>
                    <a:pt x="15178" y="2919"/>
                    <a:pt x="14595" y="2335"/>
                  </a:cubicBezTo>
                  <a:cubicBezTo>
                    <a:pt x="14595" y="2335"/>
                    <a:pt x="14011" y="1751"/>
                    <a:pt x="14595" y="1168"/>
                  </a:cubicBezTo>
                  <a:cubicBezTo>
                    <a:pt x="14595" y="584"/>
                    <a:pt x="14011" y="0"/>
                    <a:pt x="12843" y="0"/>
                  </a:cubicBezTo>
                  <a:cubicBezTo>
                    <a:pt x="12259" y="0"/>
                    <a:pt x="11676" y="0"/>
                    <a:pt x="11676" y="584"/>
                  </a:cubicBezTo>
                  <a:cubicBezTo>
                    <a:pt x="11092" y="1168"/>
                    <a:pt x="10508" y="1751"/>
                    <a:pt x="9924" y="1751"/>
                  </a:cubicBezTo>
                  <a:cubicBezTo>
                    <a:pt x="9924" y="1751"/>
                    <a:pt x="9341" y="1168"/>
                    <a:pt x="9341" y="584"/>
                  </a:cubicBezTo>
                  <a:cubicBezTo>
                    <a:pt x="8757" y="0"/>
                    <a:pt x="8173" y="0"/>
                    <a:pt x="7589" y="0"/>
                  </a:cubicBezTo>
                  <a:cubicBezTo>
                    <a:pt x="6422" y="584"/>
                    <a:pt x="6422" y="1168"/>
                    <a:pt x="6422" y="1751"/>
                  </a:cubicBezTo>
                  <a:cubicBezTo>
                    <a:pt x="6422" y="2335"/>
                    <a:pt x="5838" y="2919"/>
                    <a:pt x="5838" y="3503"/>
                  </a:cubicBezTo>
                  <a:cubicBezTo>
                    <a:pt x="5254" y="3503"/>
                    <a:pt x="4670" y="3503"/>
                    <a:pt x="4670" y="2919"/>
                  </a:cubicBezTo>
                  <a:cubicBezTo>
                    <a:pt x="4086" y="2335"/>
                    <a:pt x="2919" y="2919"/>
                    <a:pt x="2919" y="3503"/>
                  </a:cubicBezTo>
                  <a:cubicBezTo>
                    <a:pt x="2335" y="4086"/>
                    <a:pt x="1751" y="4670"/>
                    <a:pt x="2335" y="5254"/>
                  </a:cubicBezTo>
                  <a:close/>
                  <a:moveTo>
                    <a:pt x="8757" y="4670"/>
                  </a:moveTo>
                  <a:cubicBezTo>
                    <a:pt x="12259" y="3503"/>
                    <a:pt x="15762" y="5254"/>
                    <a:pt x="16930" y="8757"/>
                  </a:cubicBezTo>
                  <a:cubicBezTo>
                    <a:pt x="18097" y="12259"/>
                    <a:pt x="15762" y="15762"/>
                    <a:pt x="12843" y="16930"/>
                  </a:cubicBezTo>
                  <a:cubicBezTo>
                    <a:pt x="9341" y="17514"/>
                    <a:pt x="5838" y="15762"/>
                    <a:pt x="4670" y="12843"/>
                  </a:cubicBezTo>
                  <a:cubicBezTo>
                    <a:pt x="3503" y="9341"/>
                    <a:pt x="5838" y="5838"/>
                    <a:pt x="8757" y="467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sp>
          <p:nvSpPr>
            <p:cNvPr id="1016" name="Freeform 303"/>
            <p:cNvSpPr/>
            <p:nvPr/>
          </p:nvSpPr>
          <p:spPr>
            <a:xfrm>
              <a:off x="0" y="134052"/>
              <a:ext cx="105108" cy="100539"/>
            </a:xfrm>
            <a:custGeom>
              <a:avLst/>
              <a:gdLst/>
              <a:ahLst/>
              <a:cxnLst>
                <a:cxn ang="0">
                  <a:pos x="wd2" y="hd2"/>
                </a:cxn>
                <a:cxn ang="5400000">
                  <a:pos x="wd2" y="hd2"/>
                </a:cxn>
                <a:cxn ang="10800000">
                  <a:pos x="wd2" y="hd2"/>
                </a:cxn>
                <a:cxn ang="16200000">
                  <a:pos x="wd2" y="hd2"/>
                </a:cxn>
              </a:cxnLst>
              <a:rect l="0" t="0" r="r" b="b"/>
              <a:pathLst>
                <a:path w="21600" h="21600" extrusionOk="0">
                  <a:moveTo>
                    <a:pt x="2234" y="5400"/>
                  </a:moveTo>
                  <a:cubicBezTo>
                    <a:pt x="2979" y="5400"/>
                    <a:pt x="2979" y="6943"/>
                    <a:pt x="2979" y="6943"/>
                  </a:cubicBezTo>
                  <a:cubicBezTo>
                    <a:pt x="2979" y="6943"/>
                    <a:pt x="2234" y="7714"/>
                    <a:pt x="1490" y="6943"/>
                  </a:cubicBezTo>
                  <a:cubicBezTo>
                    <a:pt x="745" y="6943"/>
                    <a:pt x="0" y="7714"/>
                    <a:pt x="0" y="8486"/>
                  </a:cubicBezTo>
                  <a:cubicBezTo>
                    <a:pt x="0" y="9257"/>
                    <a:pt x="0" y="10029"/>
                    <a:pt x="745" y="10029"/>
                  </a:cubicBezTo>
                  <a:cubicBezTo>
                    <a:pt x="1490" y="10029"/>
                    <a:pt x="2234" y="11571"/>
                    <a:pt x="2234" y="11571"/>
                  </a:cubicBezTo>
                  <a:cubicBezTo>
                    <a:pt x="2234" y="12343"/>
                    <a:pt x="1490" y="12343"/>
                    <a:pt x="745" y="12343"/>
                  </a:cubicBezTo>
                  <a:cubicBezTo>
                    <a:pt x="745" y="13114"/>
                    <a:pt x="0" y="13886"/>
                    <a:pt x="745" y="14657"/>
                  </a:cubicBezTo>
                  <a:cubicBezTo>
                    <a:pt x="745" y="15429"/>
                    <a:pt x="1490" y="15429"/>
                    <a:pt x="2234" y="15429"/>
                  </a:cubicBezTo>
                  <a:cubicBezTo>
                    <a:pt x="2234" y="15429"/>
                    <a:pt x="2979" y="15429"/>
                    <a:pt x="2979" y="15429"/>
                  </a:cubicBezTo>
                  <a:cubicBezTo>
                    <a:pt x="2979" y="16200"/>
                    <a:pt x="3724" y="16971"/>
                    <a:pt x="2979" y="17743"/>
                  </a:cubicBezTo>
                  <a:cubicBezTo>
                    <a:pt x="2979" y="17743"/>
                    <a:pt x="2979" y="18514"/>
                    <a:pt x="3724" y="19286"/>
                  </a:cubicBezTo>
                  <a:cubicBezTo>
                    <a:pt x="3724" y="20057"/>
                    <a:pt x="5214" y="20057"/>
                    <a:pt x="5214" y="19286"/>
                  </a:cubicBezTo>
                  <a:cubicBezTo>
                    <a:pt x="5959" y="19286"/>
                    <a:pt x="6703" y="19286"/>
                    <a:pt x="6703" y="19286"/>
                  </a:cubicBezTo>
                  <a:cubicBezTo>
                    <a:pt x="7448" y="19286"/>
                    <a:pt x="7448" y="20057"/>
                    <a:pt x="7448" y="20829"/>
                  </a:cubicBezTo>
                  <a:cubicBezTo>
                    <a:pt x="7448" y="20829"/>
                    <a:pt x="7448" y="21600"/>
                    <a:pt x="8193" y="21600"/>
                  </a:cubicBezTo>
                  <a:cubicBezTo>
                    <a:pt x="8938" y="21600"/>
                    <a:pt x="9683" y="21600"/>
                    <a:pt x="9683" y="20829"/>
                  </a:cubicBezTo>
                  <a:cubicBezTo>
                    <a:pt x="10428" y="20829"/>
                    <a:pt x="11172" y="20057"/>
                    <a:pt x="11172" y="20057"/>
                  </a:cubicBezTo>
                  <a:cubicBezTo>
                    <a:pt x="11917" y="20057"/>
                    <a:pt x="11917" y="20057"/>
                    <a:pt x="12662" y="20829"/>
                  </a:cubicBezTo>
                  <a:cubicBezTo>
                    <a:pt x="12662" y="21600"/>
                    <a:pt x="13407" y="21600"/>
                    <a:pt x="14152" y="21600"/>
                  </a:cubicBezTo>
                  <a:cubicBezTo>
                    <a:pt x="14897" y="21600"/>
                    <a:pt x="14897" y="20829"/>
                    <a:pt x="14897" y="20057"/>
                  </a:cubicBezTo>
                  <a:cubicBezTo>
                    <a:pt x="14897" y="19286"/>
                    <a:pt x="15641" y="18514"/>
                    <a:pt x="15641" y="18514"/>
                  </a:cubicBezTo>
                  <a:cubicBezTo>
                    <a:pt x="15641" y="18514"/>
                    <a:pt x="16386" y="18514"/>
                    <a:pt x="17131" y="18514"/>
                  </a:cubicBezTo>
                  <a:cubicBezTo>
                    <a:pt x="17131" y="19286"/>
                    <a:pt x="17876" y="19286"/>
                    <a:pt x="18621" y="18514"/>
                  </a:cubicBezTo>
                  <a:cubicBezTo>
                    <a:pt x="19366" y="17743"/>
                    <a:pt x="19366" y="16971"/>
                    <a:pt x="18621" y="16200"/>
                  </a:cubicBezTo>
                  <a:cubicBezTo>
                    <a:pt x="18621" y="16200"/>
                    <a:pt x="18621" y="15429"/>
                    <a:pt x="18621" y="14657"/>
                  </a:cubicBezTo>
                  <a:cubicBezTo>
                    <a:pt x="18621" y="14657"/>
                    <a:pt x="19366" y="14657"/>
                    <a:pt x="20110" y="14657"/>
                  </a:cubicBezTo>
                  <a:cubicBezTo>
                    <a:pt x="20855" y="14657"/>
                    <a:pt x="20855" y="13886"/>
                    <a:pt x="21600" y="13114"/>
                  </a:cubicBezTo>
                  <a:cubicBezTo>
                    <a:pt x="21600" y="12343"/>
                    <a:pt x="20855" y="11571"/>
                    <a:pt x="20855" y="11571"/>
                  </a:cubicBezTo>
                  <a:cubicBezTo>
                    <a:pt x="20110" y="11571"/>
                    <a:pt x="19366" y="10800"/>
                    <a:pt x="19366" y="10029"/>
                  </a:cubicBezTo>
                  <a:cubicBezTo>
                    <a:pt x="19366" y="10029"/>
                    <a:pt x="20110" y="9257"/>
                    <a:pt x="20110" y="9257"/>
                  </a:cubicBezTo>
                  <a:cubicBezTo>
                    <a:pt x="20855" y="9257"/>
                    <a:pt x="20855" y="8486"/>
                    <a:pt x="20855" y="7714"/>
                  </a:cubicBezTo>
                  <a:cubicBezTo>
                    <a:pt x="20855" y="6943"/>
                    <a:pt x="20110" y="6171"/>
                    <a:pt x="19366" y="6171"/>
                  </a:cubicBezTo>
                  <a:cubicBezTo>
                    <a:pt x="19366" y="6943"/>
                    <a:pt x="17876" y="6171"/>
                    <a:pt x="17876" y="5400"/>
                  </a:cubicBezTo>
                  <a:cubicBezTo>
                    <a:pt x="17876" y="5400"/>
                    <a:pt x="17876" y="4629"/>
                    <a:pt x="18621" y="4629"/>
                  </a:cubicBezTo>
                  <a:cubicBezTo>
                    <a:pt x="18621" y="3857"/>
                    <a:pt x="18621" y="3086"/>
                    <a:pt x="17876" y="2314"/>
                  </a:cubicBezTo>
                  <a:cubicBezTo>
                    <a:pt x="17131" y="2314"/>
                    <a:pt x="16386" y="2314"/>
                    <a:pt x="16386" y="2314"/>
                  </a:cubicBezTo>
                  <a:cubicBezTo>
                    <a:pt x="15641" y="3086"/>
                    <a:pt x="14897" y="3086"/>
                    <a:pt x="14152" y="2314"/>
                  </a:cubicBezTo>
                  <a:cubicBezTo>
                    <a:pt x="14152" y="2314"/>
                    <a:pt x="14152" y="1543"/>
                    <a:pt x="14152" y="1543"/>
                  </a:cubicBezTo>
                  <a:cubicBezTo>
                    <a:pt x="14152" y="771"/>
                    <a:pt x="13407" y="0"/>
                    <a:pt x="12662" y="0"/>
                  </a:cubicBezTo>
                  <a:cubicBezTo>
                    <a:pt x="11917" y="0"/>
                    <a:pt x="11172" y="0"/>
                    <a:pt x="11172" y="771"/>
                  </a:cubicBezTo>
                  <a:cubicBezTo>
                    <a:pt x="11172" y="1543"/>
                    <a:pt x="10428" y="1543"/>
                    <a:pt x="9683" y="1543"/>
                  </a:cubicBezTo>
                  <a:cubicBezTo>
                    <a:pt x="9683" y="1543"/>
                    <a:pt x="8938" y="1543"/>
                    <a:pt x="8938" y="771"/>
                  </a:cubicBezTo>
                  <a:cubicBezTo>
                    <a:pt x="8938" y="0"/>
                    <a:pt x="8193" y="0"/>
                    <a:pt x="7448" y="0"/>
                  </a:cubicBezTo>
                  <a:cubicBezTo>
                    <a:pt x="6703" y="771"/>
                    <a:pt x="5959" y="1543"/>
                    <a:pt x="6703" y="1543"/>
                  </a:cubicBezTo>
                  <a:cubicBezTo>
                    <a:pt x="6703" y="2314"/>
                    <a:pt x="5959" y="3086"/>
                    <a:pt x="5959" y="3086"/>
                  </a:cubicBezTo>
                  <a:cubicBezTo>
                    <a:pt x="5214" y="3857"/>
                    <a:pt x="5214" y="3086"/>
                    <a:pt x="4469" y="3086"/>
                  </a:cubicBezTo>
                  <a:cubicBezTo>
                    <a:pt x="3724" y="2314"/>
                    <a:pt x="2979" y="3086"/>
                    <a:pt x="2979" y="3086"/>
                  </a:cubicBezTo>
                  <a:cubicBezTo>
                    <a:pt x="2234" y="3857"/>
                    <a:pt x="2234" y="4629"/>
                    <a:pt x="2234" y="5400"/>
                  </a:cubicBezTo>
                  <a:close/>
                  <a:moveTo>
                    <a:pt x="8938" y="4629"/>
                  </a:moveTo>
                  <a:cubicBezTo>
                    <a:pt x="11917" y="3857"/>
                    <a:pt x="15641" y="5400"/>
                    <a:pt x="16386" y="9257"/>
                  </a:cubicBezTo>
                  <a:cubicBezTo>
                    <a:pt x="17876" y="12343"/>
                    <a:pt x="15641" y="16200"/>
                    <a:pt x="12662" y="16971"/>
                  </a:cubicBezTo>
                  <a:cubicBezTo>
                    <a:pt x="9683" y="17743"/>
                    <a:pt x="5959" y="16200"/>
                    <a:pt x="4469" y="13114"/>
                  </a:cubicBezTo>
                  <a:cubicBezTo>
                    <a:pt x="3724" y="9257"/>
                    <a:pt x="5214" y="6171"/>
                    <a:pt x="8938" y="4629"/>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grpSp>
      <p:sp>
        <p:nvSpPr>
          <p:cNvPr id="1018" name="Rounded Rectangle 15"/>
          <p:cNvSpPr/>
          <p:nvPr/>
        </p:nvSpPr>
        <p:spPr>
          <a:xfrm>
            <a:off x="1077387" y="1002059"/>
            <a:ext cx="633738" cy="633738"/>
          </a:xfrm>
          <a:prstGeom prst="roundRect">
            <a:avLst>
              <a:gd name="adj" fmla="val 16667"/>
            </a:avLst>
          </a:prstGeom>
          <a:solidFill>
            <a:srgbClr val="46CEAE"/>
          </a:solidFill>
          <a:ln w="12700">
            <a:miter lim="400000"/>
          </a:ln>
        </p:spPr>
        <p:txBody>
          <a:bodyPr lIns="45719" rIns="45719" anchor="ctr"/>
          <a:lstStyle/>
          <a:p>
            <a:pPr algn="ctr">
              <a:defRPr>
                <a:solidFill>
                  <a:srgbClr val="595959"/>
                </a:solidFill>
              </a:defRPr>
            </a:pPr>
          </a:p>
        </p:txBody>
      </p:sp>
      <p:sp>
        <p:nvSpPr>
          <p:cNvPr id="1019" name="Freeform 55"/>
          <p:cNvSpPr/>
          <p:nvPr/>
        </p:nvSpPr>
        <p:spPr>
          <a:xfrm>
            <a:off x="1234487" y="1149100"/>
            <a:ext cx="317078" cy="339658"/>
          </a:xfrm>
          <a:custGeom>
            <a:avLst/>
            <a:gdLst/>
            <a:ahLst/>
            <a:cxnLst>
              <a:cxn ang="0">
                <a:pos x="wd2" y="hd2"/>
              </a:cxn>
              <a:cxn ang="5400000">
                <a:pos x="wd2" y="hd2"/>
              </a:cxn>
              <a:cxn ang="10800000">
                <a:pos x="wd2" y="hd2"/>
              </a:cxn>
              <a:cxn ang="16200000">
                <a:pos x="wd2" y="hd2"/>
              </a:cxn>
            </a:cxnLst>
            <a:rect l="0" t="0" r="r" b="b"/>
            <a:pathLst>
              <a:path w="21102" h="21600" extrusionOk="0">
                <a:moveTo>
                  <a:pt x="13731" y="14720"/>
                </a:moveTo>
                <a:cubicBezTo>
                  <a:pt x="21433" y="10080"/>
                  <a:pt x="21098" y="4160"/>
                  <a:pt x="21098" y="4160"/>
                </a:cubicBezTo>
                <a:cubicBezTo>
                  <a:pt x="21098" y="3360"/>
                  <a:pt x="21098" y="3360"/>
                  <a:pt x="21098" y="3360"/>
                </a:cubicBezTo>
                <a:cubicBezTo>
                  <a:pt x="21098" y="3360"/>
                  <a:pt x="21266" y="1600"/>
                  <a:pt x="19424" y="1600"/>
                </a:cubicBezTo>
                <a:cubicBezTo>
                  <a:pt x="18921" y="1600"/>
                  <a:pt x="18586" y="1600"/>
                  <a:pt x="18586" y="1600"/>
                </a:cubicBezTo>
                <a:cubicBezTo>
                  <a:pt x="17749" y="1600"/>
                  <a:pt x="17749" y="2560"/>
                  <a:pt x="17749" y="2560"/>
                </a:cubicBezTo>
                <a:cubicBezTo>
                  <a:pt x="17749" y="2560"/>
                  <a:pt x="17247" y="2560"/>
                  <a:pt x="16745" y="2560"/>
                </a:cubicBezTo>
                <a:cubicBezTo>
                  <a:pt x="16745" y="1920"/>
                  <a:pt x="16745" y="0"/>
                  <a:pt x="16745" y="0"/>
                </a:cubicBezTo>
                <a:cubicBezTo>
                  <a:pt x="9210" y="1120"/>
                  <a:pt x="4354" y="0"/>
                  <a:pt x="4354" y="0"/>
                </a:cubicBezTo>
                <a:cubicBezTo>
                  <a:pt x="4354" y="2560"/>
                  <a:pt x="4354" y="2560"/>
                  <a:pt x="4354" y="2560"/>
                </a:cubicBezTo>
                <a:cubicBezTo>
                  <a:pt x="3684" y="2560"/>
                  <a:pt x="3517" y="2560"/>
                  <a:pt x="3517" y="2560"/>
                </a:cubicBezTo>
                <a:cubicBezTo>
                  <a:pt x="3517" y="2560"/>
                  <a:pt x="3517" y="1600"/>
                  <a:pt x="2680" y="1600"/>
                </a:cubicBezTo>
                <a:cubicBezTo>
                  <a:pt x="2680" y="1600"/>
                  <a:pt x="2345" y="1600"/>
                  <a:pt x="1842" y="1600"/>
                </a:cubicBezTo>
                <a:cubicBezTo>
                  <a:pt x="0" y="1600"/>
                  <a:pt x="0" y="3360"/>
                  <a:pt x="0" y="3360"/>
                </a:cubicBezTo>
                <a:cubicBezTo>
                  <a:pt x="0" y="4160"/>
                  <a:pt x="0" y="4160"/>
                  <a:pt x="0" y="4160"/>
                </a:cubicBezTo>
                <a:cubicBezTo>
                  <a:pt x="0" y="4160"/>
                  <a:pt x="-167" y="10080"/>
                  <a:pt x="7535" y="14720"/>
                </a:cubicBezTo>
                <a:cubicBezTo>
                  <a:pt x="7535" y="14720"/>
                  <a:pt x="8540" y="15680"/>
                  <a:pt x="9712" y="15680"/>
                </a:cubicBezTo>
                <a:cubicBezTo>
                  <a:pt x="9712" y="16480"/>
                  <a:pt x="9712" y="16480"/>
                  <a:pt x="9712" y="16480"/>
                </a:cubicBezTo>
                <a:cubicBezTo>
                  <a:pt x="9712" y="16480"/>
                  <a:pt x="8875" y="16480"/>
                  <a:pt x="8875" y="16960"/>
                </a:cubicBezTo>
                <a:cubicBezTo>
                  <a:pt x="8875" y="17440"/>
                  <a:pt x="9712" y="17280"/>
                  <a:pt x="9712" y="17280"/>
                </a:cubicBezTo>
                <a:cubicBezTo>
                  <a:pt x="9712" y="18240"/>
                  <a:pt x="9712" y="18240"/>
                  <a:pt x="9712" y="18240"/>
                </a:cubicBezTo>
                <a:cubicBezTo>
                  <a:pt x="9712" y="18240"/>
                  <a:pt x="9545" y="19040"/>
                  <a:pt x="8875" y="19040"/>
                </a:cubicBezTo>
                <a:cubicBezTo>
                  <a:pt x="8875" y="19840"/>
                  <a:pt x="7870" y="19840"/>
                  <a:pt x="7870" y="19840"/>
                </a:cubicBezTo>
                <a:cubicBezTo>
                  <a:pt x="7870" y="19840"/>
                  <a:pt x="7033" y="20000"/>
                  <a:pt x="7033" y="20640"/>
                </a:cubicBezTo>
                <a:cubicBezTo>
                  <a:pt x="7033" y="20640"/>
                  <a:pt x="6866" y="21600"/>
                  <a:pt x="8038" y="21600"/>
                </a:cubicBezTo>
                <a:cubicBezTo>
                  <a:pt x="9210" y="21600"/>
                  <a:pt x="13228" y="21600"/>
                  <a:pt x="13228" y="21600"/>
                </a:cubicBezTo>
                <a:cubicBezTo>
                  <a:pt x="14066" y="21600"/>
                  <a:pt x="14066" y="20640"/>
                  <a:pt x="14066" y="20640"/>
                </a:cubicBezTo>
                <a:cubicBezTo>
                  <a:pt x="14066" y="20640"/>
                  <a:pt x="14066" y="19840"/>
                  <a:pt x="13228" y="19840"/>
                </a:cubicBezTo>
                <a:cubicBezTo>
                  <a:pt x="12224" y="19840"/>
                  <a:pt x="12224" y="19040"/>
                  <a:pt x="12224" y="19040"/>
                </a:cubicBezTo>
                <a:cubicBezTo>
                  <a:pt x="12224" y="19040"/>
                  <a:pt x="11386" y="19040"/>
                  <a:pt x="11386" y="18240"/>
                </a:cubicBezTo>
                <a:cubicBezTo>
                  <a:pt x="11386" y="17280"/>
                  <a:pt x="11386" y="17280"/>
                  <a:pt x="11386" y="17280"/>
                </a:cubicBezTo>
                <a:cubicBezTo>
                  <a:pt x="11386" y="17280"/>
                  <a:pt x="12391" y="17440"/>
                  <a:pt x="12391" y="16960"/>
                </a:cubicBezTo>
                <a:cubicBezTo>
                  <a:pt x="12391" y="16480"/>
                  <a:pt x="11386" y="16480"/>
                  <a:pt x="11386" y="16480"/>
                </a:cubicBezTo>
                <a:cubicBezTo>
                  <a:pt x="11386" y="15680"/>
                  <a:pt x="11386" y="15680"/>
                  <a:pt x="11386" y="15680"/>
                </a:cubicBezTo>
                <a:cubicBezTo>
                  <a:pt x="12391" y="15680"/>
                  <a:pt x="13061" y="15360"/>
                  <a:pt x="13731" y="14720"/>
                </a:cubicBezTo>
                <a:close/>
                <a:moveTo>
                  <a:pt x="16745" y="3360"/>
                </a:moveTo>
                <a:cubicBezTo>
                  <a:pt x="17080" y="3360"/>
                  <a:pt x="17749" y="3360"/>
                  <a:pt x="17749" y="3360"/>
                </a:cubicBezTo>
                <a:cubicBezTo>
                  <a:pt x="18586" y="3360"/>
                  <a:pt x="18586" y="2560"/>
                  <a:pt x="18586" y="2560"/>
                </a:cubicBezTo>
                <a:cubicBezTo>
                  <a:pt x="19424" y="2560"/>
                  <a:pt x="19424" y="3360"/>
                  <a:pt x="19424" y="3360"/>
                </a:cubicBezTo>
                <a:cubicBezTo>
                  <a:pt x="19424" y="4160"/>
                  <a:pt x="19424" y="4160"/>
                  <a:pt x="19424" y="4160"/>
                </a:cubicBezTo>
                <a:cubicBezTo>
                  <a:pt x="19424" y="4160"/>
                  <a:pt x="19256" y="7520"/>
                  <a:pt x="15070" y="11360"/>
                </a:cubicBezTo>
                <a:cubicBezTo>
                  <a:pt x="15907" y="9760"/>
                  <a:pt x="16745" y="6080"/>
                  <a:pt x="16745" y="3360"/>
                </a:cubicBezTo>
                <a:close/>
                <a:moveTo>
                  <a:pt x="5861" y="11520"/>
                </a:moveTo>
                <a:cubicBezTo>
                  <a:pt x="1675" y="7680"/>
                  <a:pt x="1507" y="4320"/>
                  <a:pt x="1507" y="4320"/>
                </a:cubicBezTo>
                <a:cubicBezTo>
                  <a:pt x="1507" y="3520"/>
                  <a:pt x="1507" y="3520"/>
                  <a:pt x="1507" y="3520"/>
                </a:cubicBezTo>
                <a:cubicBezTo>
                  <a:pt x="1507" y="3520"/>
                  <a:pt x="1507" y="2720"/>
                  <a:pt x="2345" y="2720"/>
                </a:cubicBezTo>
                <a:cubicBezTo>
                  <a:pt x="2345" y="2720"/>
                  <a:pt x="2345" y="3520"/>
                  <a:pt x="3182" y="3520"/>
                </a:cubicBezTo>
                <a:cubicBezTo>
                  <a:pt x="3182" y="3520"/>
                  <a:pt x="3852" y="3520"/>
                  <a:pt x="4186" y="3520"/>
                </a:cubicBezTo>
                <a:cubicBezTo>
                  <a:pt x="4186" y="6240"/>
                  <a:pt x="4856" y="9920"/>
                  <a:pt x="5861" y="11520"/>
                </a:cubicBezTo>
                <a:close/>
              </a:path>
            </a:pathLst>
          </a:custGeom>
          <a:solidFill>
            <a:srgbClr val="FFFFFF"/>
          </a:solidFill>
          <a:ln w="12700">
            <a:miter lim="400000"/>
          </a:ln>
        </p:spPr>
        <p:txBody>
          <a:bodyPr lIns="45719" rIns="45719"/>
          <a:lstStyle/>
          <a:p>
            <a:pPr>
              <a:defRPr>
                <a:solidFill>
                  <a:srgbClr val="595959"/>
                </a:solidFill>
              </a:defRPr>
            </a:pPr>
          </a:p>
        </p:txBody>
      </p:sp>
      <p:sp>
        <p:nvSpPr>
          <p:cNvPr id="1020" name="直接连接符 14"/>
          <p:cNvSpPr/>
          <p:nvPr/>
        </p:nvSpPr>
        <p:spPr>
          <a:xfrm>
            <a:off x="1034787" y="1723980"/>
            <a:ext cx="4256947" cy="1"/>
          </a:xfrm>
          <a:prstGeom prst="line">
            <a:avLst/>
          </a:prstGeom>
          <a:ln>
            <a:solidFill>
              <a:srgbClr val="BFBFBF"/>
            </a:solidFill>
          </a:ln>
        </p:spPr>
        <p:txBody>
          <a:bodyPr lIns="45719" rIns="45719"/>
          <a:lstStyle/>
          <a:p/>
        </p:txBody>
      </p:sp>
      <p:sp>
        <p:nvSpPr>
          <p:cNvPr id="1021" name="TextBox 498"/>
          <p:cNvSpPr txBox="1"/>
          <p:nvPr/>
        </p:nvSpPr>
        <p:spPr>
          <a:xfrm>
            <a:off x="1703597" y="1315040"/>
            <a:ext cx="3533141" cy="408941"/>
          </a:xfrm>
          <a:prstGeom prst="rect">
            <a:avLst/>
          </a:prstGeom>
          <a:ln w="12700">
            <a:miter lim="400000"/>
          </a:ln>
        </p:spPr>
        <p:txBody>
          <a:bodyPr wrap="none" lIns="45719" rIns="45719" anchor="ctr">
            <a:spAutoFit/>
          </a:bodyPr>
          <a:lstStyle>
            <a:lvl1pPr>
              <a:defRPr b="1">
                <a:solidFill>
                  <a:srgbClr val="46CEAE"/>
                </a:solidFill>
                <a:latin typeface="微软雅黑"/>
                <a:ea typeface="微软雅黑"/>
                <a:cs typeface="微软雅黑"/>
                <a:sym typeface="微软雅黑"/>
              </a:defRPr>
            </a:lvl1pPr>
          </a:lstStyle>
          <a:p>
            <a:r>
              <a:t>基于动态阈值管理的死区调度机制</a:t>
            </a:r>
          </a:p>
        </p:txBody>
      </p:sp>
      <p:sp>
        <p:nvSpPr>
          <p:cNvPr id="1022" name="TextBox 503"/>
          <p:cNvSpPr txBox="1"/>
          <p:nvPr/>
        </p:nvSpPr>
        <p:spPr>
          <a:xfrm>
            <a:off x="1035050" y="1724025"/>
            <a:ext cx="10410825" cy="929640"/>
          </a:xfrm>
          <a:prstGeom prst="rect">
            <a:avLst/>
          </a:prstGeom>
          <a:ln w="12700">
            <a:miter lim="400000"/>
          </a:ln>
        </p:spPr>
        <p:txBody>
          <a:bodyPr wrap="square" lIns="45719" rIns="45719">
            <a:spAutoFit/>
          </a:bodyPr>
          <a:lstStyle/>
          <a:p>
            <a:pPr algn="just">
              <a:lnSpc>
                <a:spcPct val="130000"/>
              </a:lnSpc>
              <a:defRPr sz="1400">
                <a:solidFill>
                  <a:srgbClr val="595959"/>
                </a:solidFill>
                <a:latin typeface="微软雅黑"/>
                <a:ea typeface="微软雅黑"/>
                <a:cs typeface="微软雅黑"/>
                <a:sym typeface="微软雅黑"/>
              </a:defRPr>
            </a:pPr>
            <a:r>
              <a:t>在设备层，我们设计了两个智能网关作为所有传感器的网络节点。智能网关采用GPRS模块与设备云平台保持长连接，并使用透传机制进行数据传输。在厨房环境内，由于各种因素影响，网络波动较大，数据容易丢帧导致多次触及重发机制。在智能网关与云平台保持长连接的过程中，设备需要频繁的发送数据到云平台，导致智能网关接收与发送的数据流量很大。</a:t>
            </a:r>
          </a:p>
        </p:txBody>
      </p:sp>
      <p:sp>
        <p:nvSpPr>
          <p:cNvPr id="1024" name="文本框 9"/>
          <p:cNvSpPr txBox="1"/>
          <p:nvPr/>
        </p:nvSpPr>
        <p:spPr>
          <a:xfrm>
            <a:off x="1019309" y="188639"/>
            <a:ext cx="4180839" cy="345440"/>
          </a:xfrm>
          <a:prstGeom prst="rect">
            <a:avLst/>
          </a:prstGeom>
          <a:ln w="12700">
            <a:miter lim="400000"/>
          </a:ln>
        </p:spPr>
        <p:txBody>
          <a:bodyPr lIns="34290" tIns="34290" rIns="34290" bIns="34290">
            <a:spAutoFit/>
          </a:bodyPr>
          <a:lstStyle/>
          <a:p>
            <a:pPr lvl="1" indent="0">
              <a:defRPr>
                <a:solidFill>
                  <a:srgbClr val="595959"/>
                </a:solidFill>
                <a:latin typeface="微软雅黑"/>
                <a:ea typeface="微软雅黑"/>
                <a:cs typeface="微软雅黑"/>
                <a:sym typeface="微软雅黑"/>
              </a:defRPr>
            </a:pPr>
            <a:r>
              <a:rPr lang="zh-CN"/>
              <a:t>需求分析</a:t>
            </a:r>
            <a:endParaRPr lang="zh-CN"/>
          </a:p>
        </p:txBody>
      </p:sp>
      <p:sp>
        <p:nvSpPr>
          <p:cNvPr id="2" name="Rounded Rectangle 15"/>
          <p:cNvSpPr/>
          <p:nvPr/>
        </p:nvSpPr>
        <p:spPr>
          <a:xfrm>
            <a:off x="1077387" y="3112164"/>
            <a:ext cx="633738" cy="633738"/>
          </a:xfrm>
          <a:prstGeom prst="roundRect">
            <a:avLst>
              <a:gd name="adj" fmla="val 16667"/>
            </a:avLst>
          </a:prstGeom>
          <a:solidFill>
            <a:srgbClr val="46CEAE"/>
          </a:solidFill>
          <a:ln w="12700">
            <a:miter lim="400000"/>
          </a:ln>
        </p:spPr>
        <p:txBody>
          <a:bodyPr lIns="45719" rIns="45719" anchor="ctr"/>
          <a:lstStyle/>
          <a:p>
            <a:pPr algn="ctr">
              <a:defRPr>
                <a:solidFill>
                  <a:srgbClr val="595959"/>
                </a:solidFill>
              </a:defRPr>
            </a:pPr>
          </a:p>
        </p:txBody>
      </p:sp>
      <p:sp>
        <p:nvSpPr>
          <p:cNvPr id="3" name="Freeform 55"/>
          <p:cNvSpPr/>
          <p:nvPr/>
        </p:nvSpPr>
        <p:spPr>
          <a:xfrm>
            <a:off x="1234487" y="3259205"/>
            <a:ext cx="317078" cy="339658"/>
          </a:xfrm>
          <a:custGeom>
            <a:avLst/>
            <a:gdLst/>
            <a:ahLst/>
            <a:cxnLst>
              <a:cxn ang="0">
                <a:pos x="wd2" y="hd2"/>
              </a:cxn>
              <a:cxn ang="5400000">
                <a:pos x="wd2" y="hd2"/>
              </a:cxn>
              <a:cxn ang="10800000">
                <a:pos x="wd2" y="hd2"/>
              </a:cxn>
              <a:cxn ang="16200000">
                <a:pos x="wd2" y="hd2"/>
              </a:cxn>
            </a:cxnLst>
            <a:rect l="0" t="0" r="r" b="b"/>
            <a:pathLst>
              <a:path w="21102" h="21600" extrusionOk="0">
                <a:moveTo>
                  <a:pt x="13731" y="14720"/>
                </a:moveTo>
                <a:cubicBezTo>
                  <a:pt x="21433" y="10080"/>
                  <a:pt x="21098" y="4160"/>
                  <a:pt x="21098" y="4160"/>
                </a:cubicBezTo>
                <a:cubicBezTo>
                  <a:pt x="21098" y="3360"/>
                  <a:pt x="21098" y="3360"/>
                  <a:pt x="21098" y="3360"/>
                </a:cubicBezTo>
                <a:cubicBezTo>
                  <a:pt x="21098" y="3360"/>
                  <a:pt x="21266" y="1600"/>
                  <a:pt x="19424" y="1600"/>
                </a:cubicBezTo>
                <a:cubicBezTo>
                  <a:pt x="18921" y="1600"/>
                  <a:pt x="18586" y="1600"/>
                  <a:pt x="18586" y="1600"/>
                </a:cubicBezTo>
                <a:cubicBezTo>
                  <a:pt x="17749" y="1600"/>
                  <a:pt x="17749" y="2560"/>
                  <a:pt x="17749" y="2560"/>
                </a:cubicBezTo>
                <a:cubicBezTo>
                  <a:pt x="17749" y="2560"/>
                  <a:pt x="17247" y="2560"/>
                  <a:pt x="16745" y="2560"/>
                </a:cubicBezTo>
                <a:cubicBezTo>
                  <a:pt x="16745" y="1920"/>
                  <a:pt x="16745" y="0"/>
                  <a:pt x="16745" y="0"/>
                </a:cubicBezTo>
                <a:cubicBezTo>
                  <a:pt x="9210" y="1120"/>
                  <a:pt x="4354" y="0"/>
                  <a:pt x="4354" y="0"/>
                </a:cubicBezTo>
                <a:cubicBezTo>
                  <a:pt x="4354" y="2560"/>
                  <a:pt x="4354" y="2560"/>
                  <a:pt x="4354" y="2560"/>
                </a:cubicBezTo>
                <a:cubicBezTo>
                  <a:pt x="3684" y="2560"/>
                  <a:pt x="3517" y="2560"/>
                  <a:pt x="3517" y="2560"/>
                </a:cubicBezTo>
                <a:cubicBezTo>
                  <a:pt x="3517" y="2560"/>
                  <a:pt x="3517" y="1600"/>
                  <a:pt x="2680" y="1600"/>
                </a:cubicBezTo>
                <a:cubicBezTo>
                  <a:pt x="2680" y="1600"/>
                  <a:pt x="2345" y="1600"/>
                  <a:pt x="1842" y="1600"/>
                </a:cubicBezTo>
                <a:cubicBezTo>
                  <a:pt x="0" y="1600"/>
                  <a:pt x="0" y="3360"/>
                  <a:pt x="0" y="3360"/>
                </a:cubicBezTo>
                <a:cubicBezTo>
                  <a:pt x="0" y="4160"/>
                  <a:pt x="0" y="4160"/>
                  <a:pt x="0" y="4160"/>
                </a:cubicBezTo>
                <a:cubicBezTo>
                  <a:pt x="0" y="4160"/>
                  <a:pt x="-167" y="10080"/>
                  <a:pt x="7535" y="14720"/>
                </a:cubicBezTo>
                <a:cubicBezTo>
                  <a:pt x="7535" y="14720"/>
                  <a:pt x="8540" y="15680"/>
                  <a:pt x="9712" y="15680"/>
                </a:cubicBezTo>
                <a:cubicBezTo>
                  <a:pt x="9712" y="16480"/>
                  <a:pt x="9712" y="16480"/>
                  <a:pt x="9712" y="16480"/>
                </a:cubicBezTo>
                <a:cubicBezTo>
                  <a:pt x="9712" y="16480"/>
                  <a:pt x="8875" y="16480"/>
                  <a:pt x="8875" y="16960"/>
                </a:cubicBezTo>
                <a:cubicBezTo>
                  <a:pt x="8875" y="17440"/>
                  <a:pt x="9712" y="17280"/>
                  <a:pt x="9712" y="17280"/>
                </a:cubicBezTo>
                <a:cubicBezTo>
                  <a:pt x="9712" y="18240"/>
                  <a:pt x="9712" y="18240"/>
                  <a:pt x="9712" y="18240"/>
                </a:cubicBezTo>
                <a:cubicBezTo>
                  <a:pt x="9712" y="18240"/>
                  <a:pt x="9545" y="19040"/>
                  <a:pt x="8875" y="19040"/>
                </a:cubicBezTo>
                <a:cubicBezTo>
                  <a:pt x="8875" y="19840"/>
                  <a:pt x="7870" y="19840"/>
                  <a:pt x="7870" y="19840"/>
                </a:cubicBezTo>
                <a:cubicBezTo>
                  <a:pt x="7870" y="19840"/>
                  <a:pt x="7033" y="20000"/>
                  <a:pt x="7033" y="20640"/>
                </a:cubicBezTo>
                <a:cubicBezTo>
                  <a:pt x="7033" y="20640"/>
                  <a:pt x="6866" y="21600"/>
                  <a:pt x="8038" y="21600"/>
                </a:cubicBezTo>
                <a:cubicBezTo>
                  <a:pt x="9210" y="21600"/>
                  <a:pt x="13228" y="21600"/>
                  <a:pt x="13228" y="21600"/>
                </a:cubicBezTo>
                <a:cubicBezTo>
                  <a:pt x="14066" y="21600"/>
                  <a:pt x="14066" y="20640"/>
                  <a:pt x="14066" y="20640"/>
                </a:cubicBezTo>
                <a:cubicBezTo>
                  <a:pt x="14066" y="20640"/>
                  <a:pt x="14066" y="19840"/>
                  <a:pt x="13228" y="19840"/>
                </a:cubicBezTo>
                <a:cubicBezTo>
                  <a:pt x="12224" y="19840"/>
                  <a:pt x="12224" y="19040"/>
                  <a:pt x="12224" y="19040"/>
                </a:cubicBezTo>
                <a:cubicBezTo>
                  <a:pt x="12224" y="19040"/>
                  <a:pt x="11386" y="19040"/>
                  <a:pt x="11386" y="18240"/>
                </a:cubicBezTo>
                <a:cubicBezTo>
                  <a:pt x="11386" y="17280"/>
                  <a:pt x="11386" y="17280"/>
                  <a:pt x="11386" y="17280"/>
                </a:cubicBezTo>
                <a:cubicBezTo>
                  <a:pt x="11386" y="17280"/>
                  <a:pt x="12391" y="17440"/>
                  <a:pt x="12391" y="16960"/>
                </a:cubicBezTo>
                <a:cubicBezTo>
                  <a:pt x="12391" y="16480"/>
                  <a:pt x="11386" y="16480"/>
                  <a:pt x="11386" y="16480"/>
                </a:cubicBezTo>
                <a:cubicBezTo>
                  <a:pt x="11386" y="15680"/>
                  <a:pt x="11386" y="15680"/>
                  <a:pt x="11386" y="15680"/>
                </a:cubicBezTo>
                <a:cubicBezTo>
                  <a:pt x="12391" y="15680"/>
                  <a:pt x="13061" y="15360"/>
                  <a:pt x="13731" y="14720"/>
                </a:cubicBezTo>
                <a:close/>
                <a:moveTo>
                  <a:pt x="16745" y="3360"/>
                </a:moveTo>
                <a:cubicBezTo>
                  <a:pt x="17080" y="3360"/>
                  <a:pt x="17749" y="3360"/>
                  <a:pt x="17749" y="3360"/>
                </a:cubicBezTo>
                <a:cubicBezTo>
                  <a:pt x="18586" y="3360"/>
                  <a:pt x="18586" y="2560"/>
                  <a:pt x="18586" y="2560"/>
                </a:cubicBezTo>
                <a:cubicBezTo>
                  <a:pt x="19424" y="2560"/>
                  <a:pt x="19424" y="3360"/>
                  <a:pt x="19424" y="3360"/>
                </a:cubicBezTo>
                <a:cubicBezTo>
                  <a:pt x="19424" y="4160"/>
                  <a:pt x="19424" y="4160"/>
                  <a:pt x="19424" y="4160"/>
                </a:cubicBezTo>
                <a:cubicBezTo>
                  <a:pt x="19424" y="4160"/>
                  <a:pt x="19256" y="7520"/>
                  <a:pt x="15070" y="11360"/>
                </a:cubicBezTo>
                <a:cubicBezTo>
                  <a:pt x="15907" y="9760"/>
                  <a:pt x="16745" y="6080"/>
                  <a:pt x="16745" y="3360"/>
                </a:cubicBezTo>
                <a:close/>
                <a:moveTo>
                  <a:pt x="5861" y="11520"/>
                </a:moveTo>
                <a:cubicBezTo>
                  <a:pt x="1675" y="7680"/>
                  <a:pt x="1507" y="4320"/>
                  <a:pt x="1507" y="4320"/>
                </a:cubicBezTo>
                <a:cubicBezTo>
                  <a:pt x="1507" y="3520"/>
                  <a:pt x="1507" y="3520"/>
                  <a:pt x="1507" y="3520"/>
                </a:cubicBezTo>
                <a:cubicBezTo>
                  <a:pt x="1507" y="3520"/>
                  <a:pt x="1507" y="2720"/>
                  <a:pt x="2345" y="2720"/>
                </a:cubicBezTo>
                <a:cubicBezTo>
                  <a:pt x="2345" y="2720"/>
                  <a:pt x="2345" y="3520"/>
                  <a:pt x="3182" y="3520"/>
                </a:cubicBezTo>
                <a:cubicBezTo>
                  <a:pt x="3182" y="3520"/>
                  <a:pt x="3852" y="3520"/>
                  <a:pt x="4186" y="3520"/>
                </a:cubicBezTo>
                <a:cubicBezTo>
                  <a:pt x="4186" y="6240"/>
                  <a:pt x="4856" y="9920"/>
                  <a:pt x="5861" y="11520"/>
                </a:cubicBezTo>
                <a:close/>
              </a:path>
            </a:pathLst>
          </a:custGeom>
          <a:solidFill>
            <a:srgbClr val="FFFFFF"/>
          </a:solidFill>
          <a:ln w="12700">
            <a:miter lim="400000"/>
          </a:ln>
        </p:spPr>
        <p:txBody>
          <a:bodyPr lIns="45719" rIns="45719"/>
          <a:lstStyle/>
          <a:p>
            <a:pPr>
              <a:defRPr>
                <a:solidFill>
                  <a:srgbClr val="595959"/>
                </a:solidFill>
              </a:defRPr>
            </a:pPr>
          </a:p>
        </p:txBody>
      </p:sp>
      <p:sp>
        <p:nvSpPr>
          <p:cNvPr id="4" name="直接连接符 14"/>
          <p:cNvSpPr/>
          <p:nvPr/>
        </p:nvSpPr>
        <p:spPr>
          <a:xfrm>
            <a:off x="1034787" y="3834085"/>
            <a:ext cx="4256947" cy="1"/>
          </a:xfrm>
          <a:prstGeom prst="line">
            <a:avLst/>
          </a:prstGeom>
          <a:ln>
            <a:solidFill>
              <a:srgbClr val="BFBFBF"/>
            </a:solidFill>
          </a:ln>
        </p:spPr>
        <p:txBody>
          <a:bodyPr lIns="45719" rIns="45719"/>
          <a:lstStyle/>
          <a:p/>
        </p:txBody>
      </p:sp>
      <p:sp>
        <p:nvSpPr>
          <p:cNvPr id="5" name="TextBox 498"/>
          <p:cNvSpPr txBox="1"/>
          <p:nvPr/>
        </p:nvSpPr>
        <p:spPr>
          <a:xfrm>
            <a:off x="1711217" y="3465786"/>
            <a:ext cx="3757930" cy="368300"/>
          </a:xfrm>
          <a:prstGeom prst="rect">
            <a:avLst/>
          </a:prstGeom>
          <a:ln w="12700">
            <a:miter lim="400000"/>
          </a:ln>
        </p:spPr>
        <p:txBody>
          <a:bodyPr wrap="none" lIns="45719" rIns="45719" anchor="ctr">
            <a:spAutoFit/>
          </a:bodyPr>
          <a:lstStyle>
            <a:lvl1pPr>
              <a:defRPr b="1">
                <a:solidFill>
                  <a:srgbClr val="46CEAE"/>
                </a:solidFill>
                <a:latin typeface="微软雅黑"/>
                <a:ea typeface="微软雅黑"/>
                <a:cs typeface="微软雅黑"/>
                <a:sym typeface="微软雅黑"/>
              </a:defRPr>
            </a:lvl1pPr>
          </a:lstStyle>
          <a:p>
            <a:pPr algn="l"/>
            <a:r>
              <a:t>基于令牌桶算法的动态调度限流机制</a:t>
            </a:r>
          </a:p>
        </p:txBody>
      </p:sp>
      <p:sp>
        <p:nvSpPr>
          <p:cNvPr id="6" name="TextBox 503"/>
          <p:cNvSpPr txBox="1"/>
          <p:nvPr/>
        </p:nvSpPr>
        <p:spPr>
          <a:xfrm>
            <a:off x="1077595" y="3834765"/>
            <a:ext cx="10410825" cy="1489075"/>
          </a:xfrm>
          <a:prstGeom prst="rect">
            <a:avLst/>
          </a:prstGeom>
          <a:ln w="12700">
            <a:miter lim="400000"/>
          </a:ln>
        </p:spPr>
        <p:txBody>
          <a:bodyPr wrap="square" lIns="45719" rIns="45719">
            <a:spAutoFit/>
          </a:bodyPr>
          <a:p>
            <a:pPr algn="just">
              <a:lnSpc>
                <a:spcPct val="130000"/>
              </a:lnSpc>
              <a:defRPr sz="1400">
                <a:solidFill>
                  <a:srgbClr val="595959"/>
                </a:solidFill>
                <a:latin typeface="微软雅黑"/>
                <a:ea typeface="微软雅黑"/>
                <a:cs typeface="微软雅黑"/>
                <a:sym typeface="微软雅黑"/>
              </a:defRPr>
            </a:pPr>
            <a:r>
              <a:t>在平台层，由于物联网应用终端在使用各种功能模块时，会瞬时大规模地发送网络请求，对云服务器负载能力提出较大要求。尽管目前云平台设计有网络请求负载均衡算法，但要应对这种请求量突发的情况，还需要在负载均衡模块之前设计限流技术。限流即对流量进行约束，保证网络请求以恒定的速度被接收。目前使用较多的限流技术主要有计数器算法、漏桶算法和令牌桶算法。本文在令牌桶算法的基础上，根据本文物联网应用云平台的需求，设计了动态调度限流机制，对传统令牌桶算法进行升级，实现云平台更优秀的负载能力和更低的资源使用率。</a:t>
            </a:r>
          </a:p>
        </p:txBody>
      </p:sp>
    </p:spTree>
  </p:cSld>
  <p:clrMapOvr>
    <a:masterClrMapping/>
  </p:clrMapOvr>
  <mc:AlternateContent xmlns:mc="http://schemas.openxmlformats.org/markup-compatibility/2006">
    <mc:Choice xmlns:p14="http://schemas.microsoft.com/office/powerpoint/2010/main" Requires="p14">
      <p:transition spd="slow" p14:dur="1200" advClick="0" advTm="3000">
        <p14:flip dir="r"/>
      </p:transition>
    </mc:Choice>
    <mc:Fallback>
      <p:transition spd="slow" advClick="0" advTm="3000">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afterEffect">
                                  <p:stCondLst>
                                    <p:cond delay="0"/>
                                  </p:stCondLst>
                                  <p:iterate type="el">
                                    <p:tmAbs val="0"/>
                                  </p:iterate>
                                  <p:childTnLst>
                                    <p:set>
                                      <p:cBhvr>
                                        <p:cTn id="6" dur="indefinite" fill="hold"/>
                                        <p:tgtEl>
                                          <p:spTgt spid="1007"/>
                                        </p:tgtEl>
                                        <p:attrNameLst>
                                          <p:attrName>style.visibility</p:attrName>
                                        </p:attrNameLst>
                                      </p:cBhvr>
                                      <p:to>
                                        <p:strVal val="visible"/>
                                      </p:to>
                                    </p:set>
                                    <p:animEffect transition="in" filter="dissolve">
                                      <p:cBhvr>
                                        <p:cTn id="7" dur="1250"/>
                                        <p:tgtEl>
                                          <p:spTgt spid="1007"/>
                                        </p:tgtEl>
                                      </p:cBhvr>
                                    </p:animEffect>
                                  </p:childTnLst>
                                </p:cTn>
                              </p:par>
                            </p:childTnLst>
                          </p:cTn>
                        </p:par>
                        <p:par>
                          <p:cTn id="8" fill="hold">
                            <p:stCondLst>
                              <p:cond delay="1250"/>
                            </p:stCondLst>
                            <p:childTnLst>
                              <p:par>
                                <p:cTn id="9" presetID="2" presetClass="entr" presetSubtype="4" fill="hold" grpId="2" nodeType="afterEffect">
                                  <p:stCondLst>
                                    <p:cond delay="0"/>
                                  </p:stCondLst>
                                  <p:iterate type="el">
                                    <p:tmAbs val="0"/>
                                  </p:iterate>
                                  <p:childTnLst>
                                    <p:set>
                                      <p:cBhvr>
                                        <p:cTn id="10" dur="indefinite" fill="hold"/>
                                        <p:tgtEl>
                                          <p:spTgt spid="1018"/>
                                        </p:tgtEl>
                                        <p:attrNameLst>
                                          <p:attrName>style.visibility</p:attrName>
                                        </p:attrNameLst>
                                      </p:cBhvr>
                                      <p:to>
                                        <p:strVal val="visible"/>
                                      </p:to>
                                    </p:set>
                                    <p:anim calcmode="lin" valueType="num">
                                      <p:cBhvr>
                                        <p:cTn id="11" dur="1000" fill="hold"/>
                                        <p:tgtEl>
                                          <p:spTgt spid="1018"/>
                                        </p:tgtEl>
                                        <p:attrNameLst>
                                          <p:attrName>ppt_x</p:attrName>
                                        </p:attrNameLst>
                                      </p:cBhvr>
                                      <p:tavLst>
                                        <p:tav tm="0">
                                          <p:val>
                                            <p:strVal val="#ppt_x"/>
                                          </p:val>
                                        </p:tav>
                                        <p:tav tm="100000">
                                          <p:val>
                                            <p:strVal val="#ppt_x"/>
                                          </p:val>
                                        </p:tav>
                                      </p:tavLst>
                                    </p:anim>
                                    <p:anim calcmode="lin" valueType="num">
                                      <p:cBhvr>
                                        <p:cTn id="12" dur="1000" fill="hold"/>
                                        <p:tgtEl>
                                          <p:spTgt spid="1018"/>
                                        </p:tgtEl>
                                        <p:attrNameLst>
                                          <p:attrName>ppt_y</p:attrName>
                                        </p:attrNameLst>
                                      </p:cBhvr>
                                      <p:tavLst>
                                        <p:tav tm="0">
                                          <p:val>
                                            <p:strVal val="1+#ppt_h/2"/>
                                          </p:val>
                                        </p:tav>
                                        <p:tav tm="100000">
                                          <p:val>
                                            <p:strVal val="#ppt_y"/>
                                          </p:val>
                                        </p:tav>
                                      </p:tavLst>
                                    </p:anim>
                                  </p:childTnLst>
                                </p:cTn>
                              </p:par>
                            </p:childTnLst>
                          </p:cTn>
                        </p:par>
                        <p:par>
                          <p:cTn id="13" fill="hold">
                            <p:stCondLst>
                              <p:cond delay="2250"/>
                            </p:stCondLst>
                            <p:childTnLst>
                              <p:par>
                                <p:cTn id="14" presetID="2" presetClass="entr" presetSubtype="4" fill="hold" grpId="3" nodeType="afterEffect">
                                  <p:stCondLst>
                                    <p:cond delay="0"/>
                                  </p:stCondLst>
                                  <p:iterate type="el">
                                    <p:tmAbs val="0"/>
                                  </p:iterate>
                                  <p:childTnLst>
                                    <p:set>
                                      <p:cBhvr>
                                        <p:cTn id="15" dur="indefinite" fill="hold"/>
                                        <p:tgtEl>
                                          <p:spTgt spid="1019"/>
                                        </p:tgtEl>
                                        <p:attrNameLst>
                                          <p:attrName>style.visibility</p:attrName>
                                        </p:attrNameLst>
                                      </p:cBhvr>
                                      <p:to>
                                        <p:strVal val="visible"/>
                                      </p:to>
                                    </p:set>
                                    <p:anim calcmode="lin" valueType="num">
                                      <p:cBhvr>
                                        <p:cTn id="16" dur="1000" fill="hold"/>
                                        <p:tgtEl>
                                          <p:spTgt spid="1019"/>
                                        </p:tgtEl>
                                        <p:attrNameLst>
                                          <p:attrName>ppt_x</p:attrName>
                                        </p:attrNameLst>
                                      </p:cBhvr>
                                      <p:tavLst>
                                        <p:tav tm="0">
                                          <p:val>
                                            <p:strVal val="#ppt_x"/>
                                          </p:val>
                                        </p:tav>
                                        <p:tav tm="100000">
                                          <p:val>
                                            <p:strVal val="#ppt_x"/>
                                          </p:val>
                                        </p:tav>
                                      </p:tavLst>
                                    </p:anim>
                                    <p:anim calcmode="lin" valueType="num">
                                      <p:cBhvr>
                                        <p:cTn id="17" dur="1000" fill="hold"/>
                                        <p:tgtEl>
                                          <p:spTgt spid="1019"/>
                                        </p:tgtEl>
                                        <p:attrNameLst>
                                          <p:attrName>ppt_y</p:attrName>
                                        </p:attrNameLst>
                                      </p:cBhvr>
                                      <p:tavLst>
                                        <p:tav tm="0">
                                          <p:val>
                                            <p:strVal val="1+#ppt_h/2"/>
                                          </p:val>
                                        </p:tav>
                                        <p:tav tm="100000">
                                          <p:val>
                                            <p:strVal val="#ppt_y"/>
                                          </p:val>
                                        </p:tav>
                                      </p:tavLst>
                                    </p:anim>
                                  </p:childTnLst>
                                </p:cTn>
                              </p:par>
                            </p:childTnLst>
                          </p:cTn>
                        </p:par>
                        <p:par>
                          <p:cTn id="18" fill="hold">
                            <p:stCondLst>
                              <p:cond delay="3250"/>
                            </p:stCondLst>
                            <p:childTnLst>
                              <p:par>
                                <p:cTn id="19" presetID="22" presetClass="entr" presetSubtype="8" fill="hold" grpId="4" nodeType="afterEffect">
                                  <p:stCondLst>
                                    <p:cond delay="0"/>
                                  </p:stCondLst>
                                  <p:iterate type="el">
                                    <p:tmAbs val="0"/>
                                  </p:iterate>
                                  <p:childTnLst>
                                    <p:set>
                                      <p:cBhvr>
                                        <p:cTn id="20" dur="indefinite" fill="hold"/>
                                        <p:tgtEl>
                                          <p:spTgt spid="1020"/>
                                        </p:tgtEl>
                                        <p:attrNameLst>
                                          <p:attrName>style.visibility</p:attrName>
                                        </p:attrNameLst>
                                      </p:cBhvr>
                                      <p:to>
                                        <p:strVal val="visible"/>
                                      </p:to>
                                    </p:set>
                                    <p:animEffect transition="in" filter="wipe(left)">
                                      <p:cBhvr>
                                        <p:cTn id="21" dur="500"/>
                                        <p:tgtEl>
                                          <p:spTgt spid="1020"/>
                                        </p:tgtEl>
                                      </p:cBhvr>
                                    </p:animEffect>
                                  </p:childTnLst>
                                </p:cTn>
                              </p:par>
                            </p:childTnLst>
                          </p:cTn>
                        </p:par>
                        <p:par>
                          <p:cTn id="22" fill="hold">
                            <p:stCondLst>
                              <p:cond delay="3750"/>
                            </p:stCondLst>
                            <p:childTnLst>
                              <p:par>
                                <p:cTn id="23" presetID="2" presetClass="entr" presetSubtype="4" fill="hold" grpId="5" nodeType="afterEffect">
                                  <p:stCondLst>
                                    <p:cond delay="0"/>
                                  </p:stCondLst>
                                  <p:iterate type="el">
                                    <p:tmAbs val="0"/>
                                  </p:iterate>
                                  <p:childTnLst>
                                    <p:set>
                                      <p:cBhvr>
                                        <p:cTn id="24" dur="indefinite" fill="hold"/>
                                        <p:tgtEl>
                                          <p:spTgt spid="1021"/>
                                        </p:tgtEl>
                                        <p:attrNameLst>
                                          <p:attrName>style.visibility</p:attrName>
                                        </p:attrNameLst>
                                      </p:cBhvr>
                                      <p:to>
                                        <p:strVal val="visible"/>
                                      </p:to>
                                    </p:set>
                                    <p:anim calcmode="lin" valueType="num">
                                      <p:cBhvr>
                                        <p:cTn id="25" dur="300" fill="hold"/>
                                        <p:tgtEl>
                                          <p:spTgt spid="1021"/>
                                        </p:tgtEl>
                                        <p:attrNameLst>
                                          <p:attrName>ppt_x</p:attrName>
                                        </p:attrNameLst>
                                      </p:cBhvr>
                                      <p:tavLst>
                                        <p:tav tm="0">
                                          <p:val>
                                            <p:strVal val="#ppt_x"/>
                                          </p:val>
                                        </p:tav>
                                        <p:tav tm="100000">
                                          <p:val>
                                            <p:strVal val="#ppt_x"/>
                                          </p:val>
                                        </p:tav>
                                      </p:tavLst>
                                    </p:anim>
                                    <p:anim calcmode="lin" valueType="num">
                                      <p:cBhvr>
                                        <p:cTn id="26" dur="300" fill="hold"/>
                                        <p:tgtEl>
                                          <p:spTgt spid="1021"/>
                                        </p:tgtEl>
                                        <p:attrNameLst>
                                          <p:attrName>ppt_y</p:attrName>
                                        </p:attrNameLst>
                                      </p:cBhvr>
                                      <p:tavLst>
                                        <p:tav tm="0">
                                          <p:val>
                                            <p:strVal val="1+#ppt_h/2"/>
                                          </p:val>
                                        </p:tav>
                                        <p:tav tm="100000">
                                          <p:val>
                                            <p:strVal val="#ppt_y"/>
                                          </p:val>
                                        </p:tav>
                                      </p:tavLst>
                                    </p:anim>
                                  </p:childTnLst>
                                </p:cTn>
                              </p:par>
                            </p:childTnLst>
                          </p:cTn>
                        </p:par>
                        <p:par>
                          <p:cTn id="27" fill="hold">
                            <p:stCondLst>
                              <p:cond delay="4050"/>
                            </p:stCondLst>
                            <p:childTnLst>
                              <p:par>
                                <p:cTn id="28" presetID="9" presetClass="entr" presetSubtype="0" fill="hold" grpId="6" nodeType="afterEffect">
                                  <p:stCondLst>
                                    <p:cond delay="1000"/>
                                  </p:stCondLst>
                                  <p:iterate type="el">
                                    <p:tmAbs val="0"/>
                                  </p:iterate>
                                  <p:childTnLst>
                                    <p:set>
                                      <p:cBhvr>
                                        <p:cTn id="29" dur="indefinite" fill="hold"/>
                                        <p:tgtEl>
                                          <p:spTgt spid="1022"/>
                                        </p:tgtEl>
                                        <p:attrNameLst>
                                          <p:attrName>style.visibility</p:attrName>
                                        </p:attrNameLst>
                                      </p:cBhvr>
                                      <p:to>
                                        <p:strVal val="visible"/>
                                      </p:to>
                                    </p:set>
                                    <p:animEffect transition="in" filter="dissolve">
                                      <p:cBhvr>
                                        <p:cTn id="30" dur="100"/>
                                        <p:tgtEl>
                                          <p:spTgt spid="1022"/>
                                        </p:tgtEl>
                                      </p:cBhvr>
                                    </p:animEffect>
                                  </p:childTnLst>
                                </p:cTn>
                              </p:par>
                            </p:childTnLst>
                          </p:cTn>
                        </p:par>
                        <p:par>
                          <p:cTn id="31" fill="hold">
                            <p:stCondLst>
                              <p:cond delay="5150"/>
                            </p:stCondLst>
                            <p:childTnLst>
                              <p:par>
                                <p:cTn id="32" presetID="2" presetClass="entr" presetSubtype="4" fill="hold" grpId="2" nodeType="afterEffect">
                                  <p:stCondLst>
                                    <p:cond delay="0"/>
                                  </p:stCondLst>
                                  <p:iterate type="el">
                                    <p:tmAbs val="0"/>
                                  </p:iterate>
                                  <p:childTnLst>
                                    <p:set>
                                      <p:cBhvr>
                                        <p:cTn id="33" dur="indefinite" fill="hold"/>
                                        <p:tgtEl>
                                          <p:spTgt spid="2"/>
                                        </p:tgtEl>
                                        <p:attrNameLst>
                                          <p:attrName>style.visibility</p:attrName>
                                        </p:attrNameLst>
                                      </p:cBhvr>
                                      <p:to>
                                        <p:strVal val="visible"/>
                                      </p:to>
                                    </p:set>
                                    <p:anim calcmode="lin" valueType="num">
                                      <p:cBhvr>
                                        <p:cTn id="34" dur="1000" fill="hold"/>
                                        <p:tgtEl>
                                          <p:spTgt spid="2"/>
                                        </p:tgtEl>
                                        <p:attrNameLst>
                                          <p:attrName>ppt_x</p:attrName>
                                        </p:attrNameLst>
                                      </p:cBhvr>
                                      <p:tavLst>
                                        <p:tav tm="0">
                                          <p:val>
                                            <p:strVal val="#ppt_x"/>
                                          </p:val>
                                        </p:tav>
                                        <p:tav tm="100000">
                                          <p:val>
                                            <p:strVal val="#ppt_x"/>
                                          </p:val>
                                        </p:tav>
                                      </p:tavLst>
                                    </p:anim>
                                    <p:anim calcmode="lin" valueType="num">
                                      <p:cBhvr>
                                        <p:cTn id="35" dur="1000" fill="hold"/>
                                        <p:tgtEl>
                                          <p:spTgt spid="2"/>
                                        </p:tgtEl>
                                        <p:attrNameLst>
                                          <p:attrName>ppt_y</p:attrName>
                                        </p:attrNameLst>
                                      </p:cBhvr>
                                      <p:tavLst>
                                        <p:tav tm="0">
                                          <p:val>
                                            <p:strVal val="1+#ppt_h/2"/>
                                          </p:val>
                                        </p:tav>
                                        <p:tav tm="100000">
                                          <p:val>
                                            <p:strVal val="#ppt_y"/>
                                          </p:val>
                                        </p:tav>
                                      </p:tavLst>
                                    </p:anim>
                                  </p:childTnLst>
                                </p:cTn>
                              </p:par>
                            </p:childTnLst>
                          </p:cTn>
                        </p:par>
                        <p:par>
                          <p:cTn id="36" fill="hold">
                            <p:stCondLst>
                              <p:cond delay="6149"/>
                            </p:stCondLst>
                            <p:childTnLst>
                              <p:par>
                                <p:cTn id="37" presetID="2" presetClass="entr" presetSubtype="4" fill="hold" grpId="3" nodeType="afterEffect">
                                  <p:stCondLst>
                                    <p:cond delay="0"/>
                                  </p:stCondLst>
                                  <p:iterate type="el">
                                    <p:tmAbs val="0"/>
                                  </p:iterate>
                                  <p:childTnLst>
                                    <p:set>
                                      <p:cBhvr>
                                        <p:cTn id="38" dur="indefinite" fill="hold"/>
                                        <p:tgtEl>
                                          <p:spTgt spid="3"/>
                                        </p:tgtEl>
                                        <p:attrNameLst>
                                          <p:attrName>style.visibility</p:attrName>
                                        </p:attrNameLst>
                                      </p:cBhvr>
                                      <p:to>
                                        <p:strVal val="visible"/>
                                      </p:to>
                                    </p:set>
                                    <p:anim calcmode="lin" valueType="num">
                                      <p:cBhvr>
                                        <p:cTn id="39" dur="1000" fill="hold"/>
                                        <p:tgtEl>
                                          <p:spTgt spid="3"/>
                                        </p:tgtEl>
                                        <p:attrNameLst>
                                          <p:attrName>ppt_x</p:attrName>
                                        </p:attrNameLst>
                                      </p:cBhvr>
                                      <p:tavLst>
                                        <p:tav tm="0">
                                          <p:val>
                                            <p:strVal val="#ppt_x"/>
                                          </p:val>
                                        </p:tav>
                                        <p:tav tm="100000">
                                          <p:val>
                                            <p:strVal val="#ppt_x"/>
                                          </p:val>
                                        </p:tav>
                                      </p:tavLst>
                                    </p:anim>
                                    <p:anim calcmode="lin" valueType="num">
                                      <p:cBhvr>
                                        <p:cTn id="40" dur="1000" fill="hold"/>
                                        <p:tgtEl>
                                          <p:spTgt spid="3"/>
                                        </p:tgtEl>
                                        <p:attrNameLst>
                                          <p:attrName>ppt_y</p:attrName>
                                        </p:attrNameLst>
                                      </p:cBhvr>
                                      <p:tavLst>
                                        <p:tav tm="0">
                                          <p:val>
                                            <p:strVal val="1+#ppt_h/2"/>
                                          </p:val>
                                        </p:tav>
                                        <p:tav tm="100000">
                                          <p:val>
                                            <p:strVal val="#ppt_y"/>
                                          </p:val>
                                        </p:tav>
                                      </p:tavLst>
                                    </p:anim>
                                  </p:childTnLst>
                                </p:cTn>
                              </p:par>
                            </p:childTnLst>
                          </p:cTn>
                        </p:par>
                        <p:par>
                          <p:cTn id="41" fill="hold">
                            <p:stCondLst>
                              <p:cond delay="7149"/>
                            </p:stCondLst>
                            <p:childTnLst>
                              <p:par>
                                <p:cTn id="42" presetID="22" presetClass="entr" presetSubtype="8" fill="hold" grpId="4" nodeType="afterEffect">
                                  <p:stCondLst>
                                    <p:cond delay="0"/>
                                  </p:stCondLst>
                                  <p:iterate type="el">
                                    <p:tmAbs val="0"/>
                                  </p:iterate>
                                  <p:childTnLst>
                                    <p:set>
                                      <p:cBhvr>
                                        <p:cTn id="43" dur="indefinite" fill="hold"/>
                                        <p:tgtEl>
                                          <p:spTgt spid="4"/>
                                        </p:tgtEl>
                                        <p:attrNameLst>
                                          <p:attrName>style.visibility</p:attrName>
                                        </p:attrNameLst>
                                      </p:cBhvr>
                                      <p:to>
                                        <p:strVal val="visible"/>
                                      </p:to>
                                    </p:set>
                                    <p:animEffect transition="in" filter="wipe(left)">
                                      <p:cBhvr>
                                        <p:cTn id="44" dur="500"/>
                                        <p:tgtEl>
                                          <p:spTgt spid="4"/>
                                        </p:tgtEl>
                                      </p:cBhvr>
                                    </p:animEffect>
                                  </p:childTnLst>
                                </p:cTn>
                              </p:par>
                            </p:childTnLst>
                          </p:cTn>
                        </p:par>
                        <p:par>
                          <p:cTn id="45" fill="hold">
                            <p:stCondLst>
                              <p:cond delay="7649"/>
                            </p:stCondLst>
                            <p:childTnLst>
                              <p:par>
                                <p:cTn id="46" presetID="2" presetClass="entr" presetSubtype="4" fill="hold" grpId="5" nodeType="afterEffect">
                                  <p:stCondLst>
                                    <p:cond delay="0"/>
                                  </p:stCondLst>
                                  <p:iterate type="el">
                                    <p:tmAbs val="0"/>
                                  </p:iterate>
                                  <p:childTnLst>
                                    <p:set>
                                      <p:cBhvr>
                                        <p:cTn id="47" dur="indefinite" fill="hold"/>
                                        <p:tgtEl>
                                          <p:spTgt spid="5"/>
                                        </p:tgtEl>
                                        <p:attrNameLst>
                                          <p:attrName>style.visibility</p:attrName>
                                        </p:attrNameLst>
                                      </p:cBhvr>
                                      <p:to>
                                        <p:strVal val="visible"/>
                                      </p:to>
                                    </p:set>
                                    <p:anim calcmode="lin" valueType="num">
                                      <p:cBhvr>
                                        <p:cTn id="48" dur="300" fill="hold"/>
                                        <p:tgtEl>
                                          <p:spTgt spid="5"/>
                                        </p:tgtEl>
                                        <p:attrNameLst>
                                          <p:attrName>ppt_x</p:attrName>
                                        </p:attrNameLst>
                                      </p:cBhvr>
                                      <p:tavLst>
                                        <p:tav tm="0">
                                          <p:val>
                                            <p:strVal val="#ppt_x"/>
                                          </p:val>
                                        </p:tav>
                                        <p:tav tm="100000">
                                          <p:val>
                                            <p:strVal val="#ppt_x"/>
                                          </p:val>
                                        </p:tav>
                                      </p:tavLst>
                                    </p:anim>
                                    <p:anim calcmode="lin" valueType="num">
                                      <p:cBhvr>
                                        <p:cTn id="49" dur="300" fill="hold"/>
                                        <p:tgtEl>
                                          <p:spTgt spid="5"/>
                                        </p:tgtEl>
                                        <p:attrNameLst>
                                          <p:attrName>ppt_y</p:attrName>
                                        </p:attrNameLst>
                                      </p:cBhvr>
                                      <p:tavLst>
                                        <p:tav tm="0">
                                          <p:val>
                                            <p:strVal val="1+#ppt_h/2"/>
                                          </p:val>
                                        </p:tav>
                                        <p:tav tm="100000">
                                          <p:val>
                                            <p:strVal val="#ppt_y"/>
                                          </p:val>
                                        </p:tav>
                                      </p:tavLst>
                                    </p:anim>
                                  </p:childTnLst>
                                </p:cTn>
                              </p:par>
                            </p:childTnLst>
                          </p:cTn>
                        </p:par>
                        <p:par>
                          <p:cTn id="50" fill="hold">
                            <p:stCondLst>
                              <p:cond delay="7950"/>
                            </p:stCondLst>
                            <p:childTnLst>
                              <p:par>
                                <p:cTn id="51" presetID="9" presetClass="entr" presetSubtype="0" fill="hold" grpId="6" nodeType="afterEffect">
                                  <p:stCondLst>
                                    <p:cond delay="1000"/>
                                  </p:stCondLst>
                                  <p:iterate type="el">
                                    <p:tmAbs val="0"/>
                                  </p:iterate>
                                  <p:childTnLst>
                                    <p:set>
                                      <p:cBhvr>
                                        <p:cTn id="52" dur="indefinite" fill="hold"/>
                                        <p:tgtEl>
                                          <p:spTgt spid="6"/>
                                        </p:tgtEl>
                                        <p:attrNameLst>
                                          <p:attrName>style.visibility</p:attrName>
                                        </p:attrNameLst>
                                      </p:cBhvr>
                                      <p:to>
                                        <p:strVal val="visible"/>
                                      </p:to>
                                    </p:set>
                                    <p:animEffect transition="in" filter="dissolve">
                                      <p:cBhvr>
                                        <p:cTn id="53" dur="100"/>
                                        <p:tgtEl>
                                          <p:spTgt spid="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spid="1018" grpId="2" animBg="1" advAuto="0"/>
      <p:bldP spid="1019" grpId="3" animBg="1" advAuto="0"/>
      <p:bldP spid="1020" grpId="4" animBg="1" advAuto="0"/>
      <p:bldP spid="1021" grpId="5" animBg="1" advAuto="0"/>
      <p:bldP spid="1022" grpId="6" animBg="1" advAuto="0"/>
      <p:bldP spid="1007" grpId="1" animBg="1" advAuto="0"/>
      <p:bldP spid="2" grpId="2" bldLvl="0" animBg="1" advAuto="0"/>
      <p:bldP spid="3" grpId="3" bldLvl="0" animBg="1" advAuto="0"/>
      <p:bldP spid="4" grpId="4" bldLvl="0" animBg="1" advAuto="0"/>
      <p:bldP spid="5" grpId="5" animBg="1" advAuto="0"/>
      <p:bldP spid="6" grpId="6"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直接连接符 55"/>
          <p:cNvSpPr/>
          <p:nvPr/>
        </p:nvSpPr>
        <p:spPr>
          <a:xfrm>
            <a:off x="841002" y="505763"/>
            <a:ext cx="8571842" cy="1"/>
          </a:xfrm>
          <a:prstGeom prst="line">
            <a:avLst/>
          </a:prstGeom>
          <a:ln>
            <a:solidFill>
              <a:srgbClr val="808080"/>
            </a:solidFill>
            <a:prstDash val="dash"/>
          </a:ln>
        </p:spPr>
        <p:txBody>
          <a:bodyPr lIns="45719" rIns="45719"/>
          <a:lstStyle/>
          <a:p/>
        </p:txBody>
      </p:sp>
      <p:sp>
        <p:nvSpPr>
          <p:cNvPr id="1027" name="TextBox 63"/>
          <p:cNvSpPr txBox="1"/>
          <p:nvPr/>
        </p:nvSpPr>
        <p:spPr>
          <a:xfrm>
            <a:off x="10655710" y="7812196"/>
            <a:ext cx="789941" cy="408941"/>
          </a:xfrm>
          <a:prstGeom prst="rect">
            <a:avLst/>
          </a:prstGeom>
          <a:ln w="12700">
            <a:miter lim="400000"/>
          </a:ln>
        </p:spPr>
        <p:txBody>
          <a:bodyPr wrap="none" lIns="45719" rIns="45719">
            <a:spAutoFit/>
          </a:bodyPr>
          <a:lstStyle>
            <a:lvl1pPr>
              <a:defRPr>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延时符</a:t>
            </a:r>
            <a:endParaRPr>
              <a:latin typeface="+mj-lt"/>
              <a:ea typeface="+mj-ea"/>
              <a:cs typeface="+mj-cs"/>
              <a:sym typeface="Helvetica"/>
            </a:endParaRPr>
          </a:p>
        </p:txBody>
      </p:sp>
      <p:sp>
        <p:nvSpPr>
          <p:cNvPr id="1028" name="六边形 64"/>
          <p:cNvSpPr/>
          <p:nvPr/>
        </p:nvSpPr>
        <p:spPr>
          <a:xfrm>
            <a:off x="241895" y="125397"/>
            <a:ext cx="481346" cy="41495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25400">
            <a:solidFill>
              <a:srgbClr val="46CEAE"/>
            </a:solidFill>
          </a:ln>
        </p:spPr>
        <p:txBody>
          <a:bodyPr lIns="45719" rIns="45719" anchor="ctr"/>
          <a:lstStyle/>
          <a:p>
            <a:pPr algn="ctr">
              <a:defRPr>
                <a:solidFill>
                  <a:srgbClr val="FFFFFF"/>
                </a:solidFill>
              </a:defRPr>
            </a:pPr>
          </a:p>
        </p:txBody>
      </p:sp>
      <p:sp>
        <p:nvSpPr>
          <p:cNvPr id="1029" name="矩形 70"/>
          <p:cNvSpPr/>
          <p:nvPr/>
        </p:nvSpPr>
        <p:spPr>
          <a:xfrm>
            <a:off x="9412843" y="188638"/>
            <a:ext cx="933217" cy="334418"/>
          </a:xfrm>
          <a:prstGeom prst="rect">
            <a:avLst/>
          </a:prstGeom>
          <a:solidFill>
            <a:srgbClr val="46CEAE"/>
          </a:solidFill>
          <a:ln w="12700">
            <a:miter lim="400000"/>
          </a:ln>
        </p:spPr>
        <p:txBody>
          <a:bodyPr lIns="45719" rIns="45719" anchor="ctr"/>
          <a:lstStyle/>
          <a:p>
            <a:pPr algn="ctr">
              <a:defRPr sz="1400">
                <a:solidFill>
                  <a:srgbClr val="FFFFFF"/>
                </a:solidFill>
              </a:defRPr>
            </a:pPr>
          </a:p>
        </p:txBody>
      </p:sp>
      <p:sp>
        <p:nvSpPr>
          <p:cNvPr id="1030" name="矩形 71"/>
          <p:cNvSpPr/>
          <p:nvPr/>
        </p:nvSpPr>
        <p:spPr>
          <a:xfrm>
            <a:off x="10347503" y="187548"/>
            <a:ext cx="1582733" cy="334419"/>
          </a:xfrm>
          <a:prstGeom prst="rect">
            <a:avLst/>
          </a:prstGeom>
          <a:solidFill>
            <a:srgbClr val="46CEAE">
              <a:alpha val="60000"/>
            </a:srgbClr>
          </a:solidFill>
          <a:ln w="12700">
            <a:miter lim="400000"/>
          </a:ln>
        </p:spPr>
        <p:txBody>
          <a:bodyPr lIns="45719" rIns="45719" anchor="ctr"/>
          <a:lstStyle/>
          <a:p>
            <a:pPr algn="ctr">
              <a:defRPr sz="1600">
                <a:solidFill>
                  <a:srgbClr val="FFFFFF"/>
                </a:solidFill>
              </a:defRPr>
            </a:pPr>
          </a:p>
        </p:txBody>
      </p:sp>
      <p:sp>
        <p:nvSpPr>
          <p:cNvPr id="1031" name="六边形 72"/>
          <p:cNvSpPr/>
          <p:nvPr/>
        </p:nvSpPr>
        <p:spPr>
          <a:xfrm>
            <a:off x="624979" y="392471"/>
            <a:ext cx="261791" cy="22568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12700">
            <a:solidFill>
              <a:srgbClr val="FFFFFF"/>
            </a:solidFill>
          </a:ln>
        </p:spPr>
        <p:txBody>
          <a:bodyPr lIns="45719" rIns="45719" anchor="ctr"/>
          <a:lstStyle/>
          <a:p>
            <a:pPr algn="ctr">
              <a:defRPr>
                <a:solidFill>
                  <a:srgbClr val="FFFFFF"/>
                </a:solidFill>
              </a:defRPr>
            </a:pPr>
          </a:p>
        </p:txBody>
      </p:sp>
      <p:sp>
        <p:nvSpPr>
          <p:cNvPr id="1032" name="文本框 9"/>
          <p:cNvSpPr txBox="1"/>
          <p:nvPr/>
        </p:nvSpPr>
        <p:spPr>
          <a:xfrm>
            <a:off x="9447133" y="221071"/>
            <a:ext cx="864637" cy="322581"/>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t>第三章</a:t>
            </a:r>
          </a:p>
        </p:txBody>
      </p:sp>
      <p:sp>
        <p:nvSpPr>
          <p:cNvPr id="1033" name="文本框 9"/>
          <p:cNvSpPr txBox="1"/>
          <p:nvPr/>
        </p:nvSpPr>
        <p:spPr>
          <a:xfrm>
            <a:off x="10372920" y="213500"/>
            <a:ext cx="1515597" cy="283845"/>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rPr lang="zh-CN">
                <a:sym typeface="+mn-ea"/>
              </a:rPr>
              <a:t>创新点</a:t>
            </a:r>
            <a:endParaRPr lang="zh-CN">
              <a:sym typeface="+mn-ea"/>
            </a:endParaRPr>
          </a:p>
        </p:txBody>
      </p:sp>
      <p:grpSp>
        <p:nvGrpSpPr>
          <p:cNvPr id="1037" name="组合 75"/>
          <p:cNvGrpSpPr/>
          <p:nvPr/>
        </p:nvGrpSpPr>
        <p:grpSpPr>
          <a:xfrm>
            <a:off x="330915" y="199584"/>
            <a:ext cx="308582" cy="266579"/>
            <a:chOff x="0" y="0"/>
            <a:chExt cx="308580" cy="266578"/>
          </a:xfrm>
        </p:grpSpPr>
        <p:sp>
          <p:nvSpPr>
            <p:cNvPr id="1034" name="Freeform 301"/>
            <p:cNvSpPr/>
            <p:nvPr/>
          </p:nvSpPr>
          <p:spPr>
            <a:xfrm>
              <a:off x="102074" y="60072"/>
              <a:ext cx="206507" cy="206507"/>
            </a:xfrm>
            <a:custGeom>
              <a:avLst/>
              <a:gdLst/>
              <a:ahLst/>
              <a:cxnLst>
                <a:cxn ang="0">
                  <a:pos x="wd2" y="hd2"/>
                </a:cxn>
                <a:cxn ang="5400000">
                  <a:pos x="wd2" y="hd2"/>
                </a:cxn>
                <a:cxn ang="10800000">
                  <a:pos x="wd2" y="hd2"/>
                </a:cxn>
                <a:cxn ang="16200000">
                  <a:pos x="wd2" y="hd2"/>
                </a:cxn>
              </a:cxnLst>
              <a:rect l="0" t="0" r="r" b="b"/>
              <a:pathLst>
                <a:path w="21374" h="21374" extrusionOk="0">
                  <a:moveTo>
                    <a:pt x="2234" y="4988"/>
                  </a:moveTo>
                  <a:cubicBezTo>
                    <a:pt x="2979" y="5360"/>
                    <a:pt x="2607" y="6477"/>
                    <a:pt x="2607" y="6850"/>
                  </a:cubicBezTo>
                  <a:cubicBezTo>
                    <a:pt x="2607" y="7222"/>
                    <a:pt x="1862" y="7222"/>
                    <a:pt x="1490" y="7222"/>
                  </a:cubicBezTo>
                  <a:cubicBezTo>
                    <a:pt x="745" y="7222"/>
                    <a:pt x="0" y="7595"/>
                    <a:pt x="0" y="8340"/>
                  </a:cubicBezTo>
                  <a:cubicBezTo>
                    <a:pt x="0" y="9084"/>
                    <a:pt x="0" y="9829"/>
                    <a:pt x="745" y="9829"/>
                  </a:cubicBezTo>
                  <a:cubicBezTo>
                    <a:pt x="1117" y="10202"/>
                    <a:pt x="1862" y="10946"/>
                    <a:pt x="1862" y="11319"/>
                  </a:cubicBezTo>
                  <a:cubicBezTo>
                    <a:pt x="1862" y="11691"/>
                    <a:pt x="1490" y="12064"/>
                    <a:pt x="745" y="12436"/>
                  </a:cubicBezTo>
                  <a:cubicBezTo>
                    <a:pt x="372" y="12436"/>
                    <a:pt x="0" y="13181"/>
                    <a:pt x="372" y="13926"/>
                  </a:cubicBezTo>
                  <a:cubicBezTo>
                    <a:pt x="372" y="14671"/>
                    <a:pt x="1117" y="15415"/>
                    <a:pt x="1862" y="15043"/>
                  </a:cubicBezTo>
                  <a:cubicBezTo>
                    <a:pt x="2234" y="15043"/>
                    <a:pt x="2979" y="15043"/>
                    <a:pt x="2979" y="15415"/>
                  </a:cubicBezTo>
                  <a:cubicBezTo>
                    <a:pt x="3352" y="15415"/>
                    <a:pt x="3352" y="16533"/>
                    <a:pt x="2979" y="16905"/>
                  </a:cubicBezTo>
                  <a:cubicBezTo>
                    <a:pt x="2607" y="17277"/>
                    <a:pt x="2607" y="18395"/>
                    <a:pt x="3352" y="18767"/>
                  </a:cubicBezTo>
                  <a:cubicBezTo>
                    <a:pt x="4097" y="19140"/>
                    <a:pt x="4841" y="19512"/>
                    <a:pt x="5214" y="18767"/>
                  </a:cubicBezTo>
                  <a:cubicBezTo>
                    <a:pt x="5586" y="18395"/>
                    <a:pt x="6703" y="18767"/>
                    <a:pt x="6703" y="18767"/>
                  </a:cubicBezTo>
                  <a:cubicBezTo>
                    <a:pt x="7076" y="18767"/>
                    <a:pt x="7448" y="19512"/>
                    <a:pt x="7076" y="19884"/>
                  </a:cubicBezTo>
                  <a:cubicBezTo>
                    <a:pt x="7076" y="20629"/>
                    <a:pt x="7448" y="21002"/>
                    <a:pt x="8193" y="21374"/>
                  </a:cubicBezTo>
                  <a:cubicBezTo>
                    <a:pt x="9310" y="21374"/>
                    <a:pt x="9683" y="21002"/>
                    <a:pt x="10055" y="20629"/>
                  </a:cubicBezTo>
                  <a:cubicBezTo>
                    <a:pt x="10055" y="19884"/>
                    <a:pt x="11172" y="19512"/>
                    <a:pt x="11545" y="19512"/>
                  </a:cubicBezTo>
                  <a:cubicBezTo>
                    <a:pt x="11545" y="19512"/>
                    <a:pt x="12290" y="19884"/>
                    <a:pt x="12290" y="20629"/>
                  </a:cubicBezTo>
                  <a:cubicBezTo>
                    <a:pt x="12662" y="21002"/>
                    <a:pt x="13407" y="21374"/>
                    <a:pt x="14152" y="21002"/>
                  </a:cubicBezTo>
                  <a:cubicBezTo>
                    <a:pt x="14897" y="21002"/>
                    <a:pt x="15269" y="20257"/>
                    <a:pt x="14897" y="19512"/>
                  </a:cubicBezTo>
                  <a:cubicBezTo>
                    <a:pt x="14897" y="19140"/>
                    <a:pt x="15641" y="18022"/>
                    <a:pt x="15641" y="18022"/>
                  </a:cubicBezTo>
                  <a:cubicBezTo>
                    <a:pt x="16014" y="17650"/>
                    <a:pt x="16386" y="18022"/>
                    <a:pt x="17131" y="18395"/>
                  </a:cubicBezTo>
                  <a:cubicBezTo>
                    <a:pt x="17503" y="18767"/>
                    <a:pt x="18248" y="18767"/>
                    <a:pt x="18621" y="18022"/>
                  </a:cubicBezTo>
                  <a:cubicBezTo>
                    <a:pt x="19366" y="17277"/>
                    <a:pt x="19366" y="16533"/>
                    <a:pt x="18993" y="16160"/>
                  </a:cubicBezTo>
                  <a:cubicBezTo>
                    <a:pt x="18621" y="15788"/>
                    <a:pt x="18621" y="14671"/>
                    <a:pt x="18621" y="14671"/>
                  </a:cubicBezTo>
                  <a:cubicBezTo>
                    <a:pt x="18993" y="14298"/>
                    <a:pt x="19366" y="13926"/>
                    <a:pt x="20110" y="14298"/>
                  </a:cubicBezTo>
                  <a:cubicBezTo>
                    <a:pt x="20483" y="14298"/>
                    <a:pt x="21228" y="13926"/>
                    <a:pt x="21228" y="12808"/>
                  </a:cubicBezTo>
                  <a:cubicBezTo>
                    <a:pt x="21600" y="12064"/>
                    <a:pt x="21228" y="11319"/>
                    <a:pt x="20483" y="11319"/>
                  </a:cubicBezTo>
                  <a:cubicBezTo>
                    <a:pt x="20110" y="11319"/>
                    <a:pt x="19738" y="10202"/>
                    <a:pt x="19366" y="9829"/>
                  </a:cubicBezTo>
                  <a:cubicBezTo>
                    <a:pt x="19366" y="9457"/>
                    <a:pt x="20110" y="9084"/>
                    <a:pt x="20483" y="9084"/>
                  </a:cubicBezTo>
                  <a:cubicBezTo>
                    <a:pt x="20855" y="8712"/>
                    <a:pt x="21228" y="7967"/>
                    <a:pt x="20855" y="7222"/>
                  </a:cubicBezTo>
                  <a:cubicBezTo>
                    <a:pt x="20855" y="6477"/>
                    <a:pt x="20110" y="6105"/>
                    <a:pt x="19738" y="6477"/>
                  </a:cubicBezTo>
                  <a:cubicBezTo>
                    <a:pt x="18993" y="6477"/>
                    <a:pt x="18248" y="5733"/>
                    <a:pt x="17876" y="5733"/>
                  </a:cubicBezTo>
                  <a:cubicBezTo>
                    <a:pt x="17876" y="5360"/>
                    <a:pt x="17876" y="4615"/>
                    <a:pt x="18248" y="4243"/>
                  </a:cubicBezTo>
                  <a:cubicBezTo>
                    <a:pt x="18621" y="3871"/>
                    <a:pt x="18621" y="3126"/>
                    <a:pt x="17876" y="2753"/>
                  </a:cubicBezTo>
                  <a:cubicBezTo>
                    <a:pt x="17503" y="2008"/>
                    <a:pt x="16759" y="2008"/>
                    <a:pt x="16386" y="2381"/>
                  </a:cubicBezTo>
                  <a:cubicBezTo>
                    <a:pt x="15641" y="2753"/>
                    <a:pt x="14897" y="2753"/>
                    <a:pt x="14524" y="2753"/>
                  </a:cubicBezTo>
                  <a:cubicBezTo>
                    <a:pt x="14152" y="2381"/>
                    <a:pt x="14152" y="2008"/>
                    <a:pt x="14152" y="1264"/>
                  </a:cubicBezTo>
                  <a:cubicBezTo>
                    <a:pt x="14152" y="891"/>
                    <a:pt x="13779" y="146"/>
                    <a:pt x="13034" y="146"/>
                  </a:cubicBezTo>
                  <a:cubicBezTo>
                    <a:pt x="12290" y="-226"/>
                    <a:pt x="11545" y="146"/>
                    <a:pt x="11172" y="891"/>
                  </a:cubicBezTo>
                  <a:cubicBezTo>
                    <a:pt x="11172" y="1264"/>
                    <a:pt x="10428" y="1636"/>
                    <a:pt x="10055" y="1636"/>
                  </a:cubicBezTo>
                  <a:cubicBezTo>
                    <a:pt x="9683" y="2008"/>
                    <a:pt x="9310" y="1264"/>
                    <a:pt x="8938" y="891"/>
                  </a:cubicBezTo>
                  <a:cubicBezTo>
                    <a:pt x="8938" y="146"/>
                    <a:pt x="8193" y="146"/>
                    <a:pt x="7448" y="146"/>
                  </a:cubicBezTo>
                  <a:cubicBezTo>
                    <a:pt x="6703" y="519"/>
                    <a:pt x="5959" y="1264"/>
                    <a:pt x="6331" y="1636"/>
                  </a:cubicBezTo>
                  <a:cubicBezTo>
                    <a:pt x="6331" y="2381"/>
                    <a:pt x="5959" y="3126"/>
                    <a:pt x="5586" y="3498"/>
                  </a:cubicBezTo>
                  <a:cubicBezTo>
                    <a:pt x="5214" y="3498"/>
                    <a:pt x="4841" y="3498"/>
                    <a:pt x="4469" y="3126"/>
                  </a:cubicBezTo>
                  <a:cubicBezTo>
                    <a:pt x="3724" y="2753"/>
                    <a:pt x="2979" y="2753"/>
                    <a:pt x="2607" y="3498"/>
                  </a:cubicBezTo>
                  <a:cubicBezTo>
                    <a:pt x="2234" y="3871"/>
                    <a:pt x="1862" y="4615"/>
                    <a:pt x="2234" y="4988"/>
                  </a:cubicBezTo>
                  <a:close/>
                  <a:moveTo>
                    <a:pt x="8566" y="4615"/>
                  </a:moveTo>
                  <a:cubicBezTo>
                    <a:pt x="11917" y="3498"/>
                    <a:pt x="15641" y="5360"/>
                    <a:pt x="16759" y="8712"/>
                  </a:cubicBezTo>
                  <a:cubicBezTo>
                    <a:pt x="17503" y="12064"/>
                    <a:pt x="16014" y="15415"/>
                    <a:pt x="12662" y="16533"/>
                  </a:cubicBezTo>
                  <a:cubicBezTo>
                    <a:pt x="9310" y="17650"/>
                    <a:pt x="5586" y="15788"/>
                    <a:pt x="4841" y="12436"/>
                  </a:cubicBezTo>
                  <a:cubicBezTo>
                    <a:pt x="3724" y="9457"/>
                    <a:pt x="5586" y="5733"/>
                    <a:pt x="8566" y="4615"/>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sp>
          <p:nvSpPr>
            <p:cNvPr id="1035" name="Freeform 302"/>
            <p:cNvSpPr/>
            <p:nvPr/>
          </p:nvSpPr>
          <p:spPr>
            <a:xfrm>
              <a:off x="17" y="0"/>
              <a:ext cx="134052" cy="134051"/>
            </a:xfrm>
            <a:custGeom>
              <a:avLst/>
              <a:gdLst/>
              <a:ahLst/>
              <a:cxnLst>
                <a:cxn ang="0">
                  <a:pos x="wd2" y="hd2"/>
                </a:cxn>
                <a:cxn ang="5400000">
                  <a:pos x="wd2" y="hd2"/>
                </a:cxn>
                <a:cxn ang="10800000">
                  <a:pos x="wd2" y="hd2"/>
                </a:cxn>
                <a:cxn ang="16200000">
                  <a:pos x="wd2" y="hd2"/>
                </a:cxn>
              </a:cxnLst>
              <a:rect l="0" t="0" r="r" b="b"/>
              <a:pathLst>
                <a:path w="21600" h="21600" extrusionOk="0">
                  <a:moveTo>
                    <a:pt x="2335" y="5254"/>
                  </a:moveTo>
                  <a:cubicBezTo>
                    <a:pt x="2919" y="5254"/>
                    <a:pt x="2919" y="6422"/>
                    <a:pt x="2919" y="7005"/>
                  </a:cubicBezTo>
                  <a:cubicBezTo>
                    <a:pt x="2335" y="7005"/>
                    <a:pt x="1751" y="7005"/>
                    <a:pt x="1168" y="7005"/>
                  </a:cubicBezTo>
                  <a:cubicBezTo>
                    <a:pt x="584" y="7005"/>
                    <a:pt x="0" y="7589"/>
                    <a:pt x="0" y="8173"/>
                  </a:cubicBezTo>
                  <a:cubicBezTo>
                    <a:pt x="0" y="9341"/>
                    <a:pt x="0" y="9924"/>
                    <a:pt x="584" y="9924"/>
                  </a:cubicBezTo>
                  <a:cubicBezTo>
                    <a:pt x="1168" y="9924"/>
                    <a:pt x="1751" y="11092"/>
                    <a:pt x="1751" y="11676"/>
                  </a:cubicBezTo>
                  <a:cubicBezTo>
                    <a:pt x="1751" y="11676"/>
                    <a:pt x="1168" y="12259"/>
                    <a:pt x="1168" y="12259"/>
                  </a:cubicBezTo>
                  <a:cubicBezTo>
                    <a:pt x="584" y="12259"/>
                    <a:pt x="0" y="13427"/>
                    <a:pt x="584" y="14011"/>
                  </a:cubicBezTo>
                  <a:cubicBezTo>
                    <a:pt x="584" y="14595"/>
                    <a:pt x="1168" y="15178"/>
                    <a:pt x="1751" y="15178"/>
                  </a:cubicBezTo>
                  <a:cubicBezTo>
                    <a:pt x="2335" y="15178"/>
                    <a:pt x="2919" y="15178"/>
                    <a:pt x="2919" y="15178"/>
                  </a:cubicBezTo>
                  <a:cubicBezTo>
                    <a:pt x="3503" y="15762"/>
                    <a:pt x="3503" y="16346"/>
                    <a:pt x="2919" y="16930"/>
                  </a:cubicBezTo>
                  <a:cubicBezTo>
                    <a:pt x="2919" y="17514"/>
                    <a:pt x="2919" y="18097"/>
                    <a:pt x="3503" y="18681"/>
                  </a:cubicBezTo>
                  <a:cubicBezTo>
                    <a:pt x="4086" y="19265"/>
                    <a:pt x="4670" y="19265"/>
                    <a:pt x="5254" y="19265"/>
                  </a:cubicBezTo>
                  <a:cubicBezTo>
                    <a:pt x="5838" y="18681"/>
                    <a:pt x="6422" y="18681"/>
                    <a:pt x="7005" y="18681"/>
                  </a:cubicBezTo>
                  <a:cubicBezTo>
                    <a:pt x="7005" y="18681"/>
                    <a:pt x="7589" y="19265"/>
                    <a:pt x="7005" y="19849"/>
                  </a:cubicBezTo>
                  <a:cubicBezTo>
                    <a:pt x="7005" y="20432"/>
                    <a:pt x="7589" y="21016"/>
                    <a:pt x="8757" y="21600"/>
                  </a:cubicBezTo>
                  <a:cubicBezTo>
                    <a:pt x="9341" y="21600"/>
                    <a:pt x="9924" y="21016"/>
                    <a:pt x="9924" y="20432"/>
                  </a:cubicBezTo>
                  <a:cubicBezTo>
                    <a:pt x="10508" y="19849"/>
                    <a:pt x="11092" y="19849"/>
                    <a:pt x="11676" y="19849"/>
                  </a:cubicBezTo>
                  <a:cubicBezTo>
                    <a:pt x="11676" y="19849"/>
                    <a:pt x="12259" y="19849"/>
                    <a:pt x="12259" y="20432"/>
                  </a:cubicBezTo>
                  <a:cubicBezTo>
                    <a:pt x="12843" y="21016"/>
                    <a:pt x="13427" y="21600"/>
                    <a:pt x="14011" y="21016"/>
                  </a:cubicBezTo>
                  <a:cubicBezTo>
                    <a:pt x="15178" y="21016"/>
                    <a:pt x="15178" y="20432"/>
                    <a:pt x="15178" y="19849"/>
                  </a:cubicBezTo>
                  <a:cubicBezTo>
                    <a:pt x="15178" y="19265"/>
                    <a:pt x="15762" y="18097"/>
                    <a:pt x="15762" y="18097"/>
                  </a:cubicBezTo>
                  <a:cubicBezTo>
                    <a:pt x="16346" y="18097"/>
                    <a:pt x="16930" y="18097"/>
                    <a:pt x="16930" y="18681"/>
                  </a:cubicBezTo>
                  <a:cubicBezTo>
                    <a:pt x="17514" y="18681"/>
                    <a:pt x="18681" y="18681"/>
                    <a:pt x="18681" y="18097"/>
                  </a:cubicBezTo>
                  <a:cubicBezTo>
                    <a:pt x="19265" y="17514"/>
                    <a:pt x="19849" y="16346"/>
                    <a:pt x="19265" y="16346"/>
                  </a:cubicBezTo>
                  <a:cubicBezTo>
                    <a:pt x="18681" y="15762"/>
                    <a:pt x="18681" y="14595"/>
                    <a:pt x="18681" y="14595"/>
                  </a:cubicBezTo>
                  <a:cubicBezTo>
                    <a:pt x="19265" y="14011"/>
                    <a:pt x="19849" y="14011"/>
                    <a:pt x="20432" y="14011"/>
                  </a:cubicBezTo>
                  <a:cubicBezTo>
                    <a:pt x="21016" y="14011"/>
                    <a:pt x="21600" y="14011"/>
                    <a:pt x="21600" y="12843"/>
                  </a:cubicBezTo>
                  <a:cubicBezTo>
                    <a:pt x="21600" y="12259"/>
                    <a:pt x="21600" y="11676"/>
                    <a:pt x="21016" y="11092"/>
                  </a:cubicBezTo>
                  <a:cubicBezTo>
                    <a:pt x="20432" y="11092"/>
                    <a:pt x="19849" y="10508"/>
                    <a:pt x="19849" y="9924"/>
                  </a:cubicBezTo>
                  <a:cubicBezTo>
                    <a:pt x="19849" y="9341"/>
                    <a:pt x="20432" y="9341"/>
                    <a:pt x="20432" y="8757"/>
                  </a:cubicBezTo>
                  <a:cubicBezTo>
                    <a:pt x="21016" y="8757"/>
                    <a:pt x="21600" y="8173"/>
                    <a:pt x="21016" y="7005"/>
                  </a:cubicBezTo>
                  <a:cubicBezTo>
                    <a:pt x="21016" y="6422"/>
                    <a:pt x="20432" y="5838"/>
                    <a:pt x="19849" y="6422"/>
                  </a:cubicBezTo>
                  <a:cubicBezTo>
                    <a:pt x="19265" y="6422"/>
                    <a:pt x="18097" y="5838"/>
                    <a:pt x="18097" y="5254"/>
                  </a:cubicBezTo>
                  <a:cubicBezTo>
                    <a:pt x="18097" y="5254"/>
                    <a:pt x="18097" y="4670"/>
                    <a:pt x="18681" y="4086"/>
                  </a:cubicBezTo>
                  <a:cubicBezTo>
                    <a:pt x="18681" y="4086"/>
                    <a:pt x="18681" y="2919"/>
                    <a:pt x="18097" y="2335"/>
                  </a:cubicBezTo>
                  <a:cubicBezTo>
                    <a:pt x="17514" y="1751"/>
                    <a:pt x="16930" y="1751"/>
                    <a:pt x="16346" y="2335"/>
                  </a:cubicBezTo>
                  <a:cubicBezTo>
                    <a:pt x="15762" y="2919"/>
                    <a:pt x="15178" y="2919"/>
                    <a:pt x="14595" y="2335"/>
                  </a:cubicBezTo>
                  <a:cubicBezTo>
                    <a:pt x="14595" y="2335"/>
                    <a:pt x="14011" y="1751"/>
                    <a:pt x="14595" y="1168"/>
                  </a:cubicBezTo>
                  <a:cubicBezTo>
                    <a:pt x="14595" y="584"/>
                    <a:pt x="14011" y="0"/>
                    <a:pt x="12843" y="0"/>
                  </a:cubicBezTo>
                  <a:cubicBezTo>
                    <a:pt x="12259" y="0"/>
                    <a:pt x="11676" y="0"/>
                    <a:pt x="11676" y="584"/>
                  </a:cubicBezTo>
                  <a:cubicBezTo>
                    <a:pt x="11092" y="1168"/>
                    <a:pt x="10508" y="1751"/>
                    <a:pt x="9924" y="1751"/>
                  </a:cubicBezTo>
                  <a:cubicBezTo>
                    <a:pt x="9924" y="1751"/>
                    <a:pt x="9341" y="1168"/>
                    <a:pt x="9341" y="584"/>
                  </a:cubicBezTo>
                  <a:cubicBezTo>
                    <a:pt x="8757" y="0"/>
                    <a:pt x="8173" y="0"/>
                    <a:pt x="7589" y="0"/>
                  </a:cubicBezTo>
                  <a:cubicBezTo>
                    <a:pt x="6422" y="584"/>
                    <a:pt x="6422" y="1168"/>
                    <a:pt x="6422" y="1751"/>
                  </a:cubicBezTo>
                  <a:cubicBezTo>
                    <a:pt x="6422" y="2335"/>
                    <a:pt x="5838" y="2919"/>
                    <a:pt x="5838" y="3503"/>
                  </a:cubicBezTo>
                  <a:cubicBezTo>
                    <a:pt x="5254" y="3503"/>
                    <a:pt x="4670" y="3503"/>
                    <a:pt x="4670" y="2919"/>
                  </a:cubicBezTo>
                  <a:cubicBezTo>
                    <a:pt x="4086" y="2335"/>
                    <a:pt x="2919" y="2919"/>
                    <a:pt x="2919" y="3503"/>
                  </a:cubicBezTo>
                  <a:cubicBezTo>
                    <a:pt x="2335" y="4086"/>
                    <a:pt x="1751" y="4670"/>
                    <a:pt x="2335" y="5254"/>
                  </a:cubicBezTo>
                  <a:close/>
                  <a:moveTo>
                    <a:pt x="8757" y="4670"/>
                  </a:moveTo>
                  <a:cubicBezTo>
                    <a:pt x="12259" y="3503"/>
                    <a:pt x="15762" y="5254"/>
                    <a:pt x="16930" y="8757"/>
                  </a:cubicBezTo>
                  <a:cubicBezTo>
                    <a:pt x="18097" y="12259"/>
                    <a:pt x="15762" y="15762"/>
                    <a:pt x="12843" y="16930"/>
                  </a:cubicBezTo>
                  <a:cubicBezTo>
                    <a:pt x="9341" y="17514"/>
                    <a:pt x="5838" y="15762"/>
                    <a:pt x="4670" y="12843"/>
                  </a:cubicBezTo>
                  <a:cubicBezTo>
                    <a:pt x="3503" y="9341"/>
                    <a:pt x="5838" y="5838"/>
                    <a:pt x="8757" y="467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sp>
          <p:nvSpPr>
            <p:cNvPr id="1036" name="Freeform 303"/>
            <p:cNvSpPr/>
            <p:nvPr/>
          </p:nvSpPr>
          <p:spPr>
            <a:xfrm>
              <a:off x="0" y="134052"/>
              <a:ext cx="105108" cy="100539"/>
            </a:xfrm>
            <a:custGeom>
              <a:avLst/>
              <a:gdLst/>
              <a:ahLst/>
              <a:cxnLst>
                <a:cxn ang="0">
                  <a:pos x="wd2" y="hd2"/>
                </a:cxn>
                <a:cxn ang="5400000">
                  <a:pos x="wd2" y="hd2"/>
                </a:cxn>
                <a:cxn ang="10800000">
                  <a:pos x="wd2" y="hd2"/>
                </a:cxn>
                <a:cxn ang="16200000">
                  <a:pos x="wd2" y="hd2"/>
                </a:cxn>
              </a:cxnLst>
              <a:rect l="0" t="0" r="r" b="b"/>
              <a:pathLst>
                <a:path w="21600" h="21600" extrusionOk="0">
                  <a:moveTo>
                    <a:pt x="2234" y="5400"/>
                  </a:moveTo>
                  <a:cubicBezTo>
                    <a:pt x="2979" y="5400"/>
                    <a:pt x="2979" y="6943"/>
                    <a:pt x="2979" y="6943"/>
                  </a:cubicBezTo>
                  <a:cubicBezTo>
                    <a:pt x="2979" y="6943"/>
                    <a:pt x="2234" y="7714"/>
                    <a:pt x="1490" y="6943"/>
                  </a:cubicBezTo>
                  <a:cubicBezTo>
                    <a:pt x="745" y="6943"/>
                    <a:pt x="0" y="7714"/>
                    <a:pt x="0" y="8486"/>
                  </a:cubicBezTo>
                  <a:cubicBezTo>
                    <a:pt x="0" y="9257"/>
                    <a:pt x="0" y="10029"/>
                    <a:pt x="745" y="10029"/>
                  </a:cubicBezTo>
                  <a:cubicBezTo>
                    <a:pt x="1490" y="10029"/>
                    <a:pt x="2234" y="11571"/>
                    <a:pt x="2234" y="11571"/>
                  </a:cubicBezTo>
                  <a:cubicBezTo>
                    <a:pt x="2234" y="12343"/>
                    <a:pt x="1490" y="12343"/>
                    <a:pt x="745" y="12343"/>
                  </a:cubicBezTo>
                  <a:cubicBezTo>
                    <a:pt x="745" y="13114"/>
                    <a:pt x="0" y="13886"/>
                    <a:pt x="745" y="14657"/>
                  </a:cubicBezTo>
                  <a:cubicBezTo>
                    <a:pt x="745" y="15429"/>
                    <a:pt x="1490" y="15429"/>
                    <a:pt x="2234" y="15429"/>
                  </a:cubicBezTo>
                  <a:cubicBezTo>
                    <a:pt x="2234" y="15429"/>
                    <a:pt x="2979" y="15429"/>
                    <a:pt x="2979" y="15429"/>
                  </a:cubicBezTo>
                  <a:cubicBezTo>
                    <a:pt x="2979" y="16200"/>
                    <a:pt x="3724" y="16971"/>
                    <a:pt x="2979" y="17743"/>
                  </a:cubicBezTo>
                  <a:cubicBezTo>
                    <a:pt x="2979" y="17743"/>
                    <a:pt x="2979" y="18514"/>
                    <a:pt x="3724" y="19286"/>
                  </a:cubicBezTo>
                  <a:cubicBezTo>
                    <a:pt x="3724" y="20057"/>
                    <a:pt x="5214" y="20057"/>
                    <a:pt x="5214" y="19286"/>
                  </a:cubicBezTo>
                  <a:cubicBezTo>
                    <a:pt x="5959" y="19286"/>
                    <a:pt x="6703" y="19286"/>
                    <a:pt x="6703" y="19286"/>
                  </a:cubicBezTo>
                  <a:cubicBezTo>
                    <a:pt x="7448" y="19286"/>
                    <a:pt x="7448" y="20057"/>
                    <a:pt x="7448" y="20829"/>
                  </a:cubicBezTo>
                  <a:cubicBezTo>
                    <a:pt x="7448" y="20829"/>
                    <a:pt x="7448" y="21600"/>
                    <a:pt x="8193" y="21600"/>
                  </a:cubicBezTo>
                  <a:cubicBezTo>
                    <a:pt x="8938" y="21600"/>
                    <a:pt x="9683" y="21600"/>
                    <a:pt x="9683" y="20829"/>
                  </a:cubicBezTo>
                  <a:cubicBezTo>
                    <a:pt x="10428" y="20829"/>
                    <a:pt x="11172" y="20057"/>
                    <a:pt x="11172" y="20057"/>
                  </a:cubicBezTo>
                  <a:cubicBezTo>
                    <a:pt x="11917" y="20057"/>
                    <a:pt x="11917" y="20057"/>
                    <a:pt x="12662" y="20829"/>
                  </a:cubicBezTo>
                  <a:cubicBezTo>
                    <a:pt x="12662" y="21600"/>
                    <a:pt x="13407" y="21600"/>
                    <a:pt x="14152" y="21600"/>
                  </a:cubicBezTo>
                  <a:cubicBezTo>
                    <a:pt x="14897" y="21600"/>
                    <a:pt x="14897" y="20829"/>
                    <a:pt x="14897" y="20057"/>
                  </a:cubicBezTo>
                  <a:cubicBezTo>
                    <a:pt x="14897" y="19286"/>
                    <a:pt x="15641" y="18514"/>
                    <a:pt x="15641" y="18514"/>
                  </a:cubicBezTo>
                  <a:cubicBezTo>
                    <a:pt x="15641" y="18514"/>
                    <a:pt x="16386" y="18514"/>
                    <a:pt x="17131" y="18514"/>
                  </a:cubicBezTo>
                  <a:cubicBezTo>
                    <a:pt x="17131" y="19286"/>
                    <a:pt x="17876" y="19286"/>
                    <a:pt x="18621" y="18514"/>
                  </a:cubicBezTo>
                  <a:cubicBezTo>
                    <a:pt x="19366" y="17743"/>
                    <a:pt x="19366" y="16971"/>
                    <a:pt x="18621" y="16200"/>
                  </a:cubicBezTo>
                  <a:cubicBezTo>
                    <a:pt x="18621" y="16200"/>
                    <a:pt x="18621" y="15429"/>
                    <a:pt x="18621" y="14657"/>
                  </a:cubicBezTo>
                  <a:cubicBezTo>
                    <a:pt x="18621" y="14657"/>
                    <a:pt x="19366" y="14657"/>
                    <a:pt x="20110" y="14657"/>
                  </a:cubicBezTo>
                  <a:cubicBezTo>
                    <a:pt x="20855" y="14657"/>
                    <a:pt x="20855" y="13886"/>
                    <a:pt x="21600" y="13114"/>
                  </a:cubicBezTo>
                  <a:cubicBezTo>
                    <a:pt x="21600" y="12343"/>
                    <a:pt x="20855" y="11571"/>
                    <a:pt x="20855" y="11571"/>
                  </a:cubicBezTo>
                  <a:cubicBezTo>
                    <a:pt x="20110" y="11571"/>
                    <a:pt x="19366" y="10800"/>
                    <a:pt x="19366" y="10029"/>
                  </a:cubicBezTo>
                  <a:cubicBezTo>
                    <a:pt x="19366" y="10029"/>
                    <a:pt x="20110" y="9257"/>
                    <a:pt x="20110" y="9257"/>
                  </a:cubicBezTo>
                  <a:cubicBezTo>
                    <a:pt x="20855" y="9257"/>
                    <a:pt x="20855" y="8486"/>
                    <a:pt x="20855" y="7714"/>
                  </a:cubicBezTo>
                  <a:cubicBezTo>
                    <a:pt x="20855" y="6943"/>
                    <a:pt x="20110" y="6171"/>
                    <a:pt x="19366" y="6171"/>
                  </a:cubicBezTo>
                  <a:cubicBezTo>
                    <a:pt x="19366" y="6943"/>
                    <a:pt x="17876" y="6171"/>
                    <a:pt x="17876" y="5400"/>
                  </a:cubicBezTo>
                  <a:cubicBezTo>
                    <a:pt x="17876" y="5400"/>
                    <a:pt x="17876" y="4629"/>
                    <a:pt x="18621" y="4629"/>
                  </a:cubicBezTo>
                  <a:cubicBezTo>
                    <a:pt x="18621" y="3857"/>
                    <a:pt x="18621" y="3086"/>
                    <a:pt x="17876" y="2314"/>
                  </a:cubicBezTo>
                  <a:cubicBezTo>
                    <a:pt x="17131" y="2314"/>
                    <a:pt x="16386" y="2314"/>
                    <a:pt x="16386" y="2314"/>
                  </a:cubicBezTo>
                  <a:cubicBezTo>
                    <a:pt x="15641" y="3086"/>
                    <a:pt x="14897" y="3086"/>
                    <a:pt x="14152" y="2314"/>
                  </a:cubicBezTo>
                  <a:cubicBezTo>
                    <a:pt x="14152" y="2314"/>
                    <a:pt x="14152" y="1543"/>
                    <a:pt x="14152" y="1543"/>
                  </a:cubicBezTo>
                  <a:cubicBezTo>
                    <a:pt x="14152" y="771"/>
                    <a:pt x="13407" y="0"/>
                    <a:pt x="12662" y="0"/>
                  </a:cubicBezTo>
                  <a:cubicBezTo>
                    <a:pt x="11917" y="0"/>
                    <a:pt x="11172" y="0"/>
                    <a:pt x="11172" y="771"/>
                  </a:cubicBezTo>
                  <a:cubicBezTo>
                    <a:pt x="11172" y="1543"/>
                    <a:pt x="10428" y="1543"/>
                    <a:pt x="9683" y="1543"/>
                  </a:cubicBezTo>
                  <a:cubicBezTo>
                    <a:pt x="9683" y="1543"/>
                    <a:pt x="8938" y="1543"/>
                    <a:pt x="8938" y="771"/>
                  </a:cubicBezTo>
                  <a:cubicBezTo>
                    <a:pt x="8938" y="0"/>
                    <a:pt x="8193" y="0"/>
                    <a:pt x="7448" y="0"/>
                  </a:cubicBezTo>
                  <a:cubicBezTo>
                    <a:pt x="6703" y="771"/>
                    <a:pt x="5959" y="1543"/>
                    <a:pt x="6703" y="1543"/>
                  </a:cubicBezTo>
                  <a:cubicBezTo>
                    <a:pt x="6703" y="2314"/>
                    <a:pt x="5959" y="3086"/>
                    <a:pt x="5959" y="3086"/>
                  </a:cubicBezTo>
                  <a:cubicBezTo>
                    <a:pt x="5214" y="3857"/>
                    <a:pt x="5214" y="3086"/>
                    <a:pt x="4469" y="3086"/>
                  </a:cubicBezTo>
                  <a:cubicBezTo>
                    <a:pt x="3724" y="2314"/>
                    <a:pt x="2979" y="3086"/>
                    <a:pt x="2979" y="3086"/>
                  </a:cubicBezTo>
                  <a:cubicBezTo>
                    <a:pt x="2234" y="3857"/>
                    <a:pt x="2234" y="4629"/>
                    <a:pt x="2234" y="5400"/>
                  </a:cubicBezTo>
                  <a:close/>
                  <a:moveTo>
                    <a:pt x="8938" y="4629"/>
                  </a:moveTo>
                  <a:cubicBezTo>
                    <a:pt x="11917" y="3857"/>
                    <a:pt x="15641" y="5400"/>
                    <a:pt x="16386" y="9257"/>
                  </a:cubicBezTo>
                  <a:cubicBezTo>
                    <a:pt x="17876" y="12343"/>
                    <a:pt x="15641" y="16200"/>
                    <a:pt x="12662" y="16971"/>
                  </a:cubicBezTo>
                  <a:cubicBezTo>
                    <a:pt x="9683" y="17743"/>
                    <a:pt x="5959" y="16200"/>
                    <a:pt x="4469" y="13114"/>
                  </a:cubicBezTo>
                  <a:cubicBezTo>
                    <a:pt x="3724" y="9257"/>
                    <a:pt x="5214" y="6171"/>
                    <a:pt x="8938" y="4629"/>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grpSp>
      <mc:AlternateContent xmlns:mc="http://schemas.openxmlformats.org/markup-compatibility/2006">
        <mc:Choice xmlns:a14="http://schemas.microsoft.com/office/drawing/2010/main" Requires="a14">
          <p:sp>
            <p:nvSpPr>
              <p:cNvPr id="1039" name="TextBox 503"/>
              <p:cNvSpPr txBox="1"/>
              <p:nvPr/>
            </p:nvSpPr>
            <p:spPr>
              <a:xfrm>
                <a:off x="1209411" y="938239"/>
                <a:ext cx="10236727" cy="2486660"/>
              </a:xfrm>
              <a:prstGeom prst="rect">
                <a:avLst/>
              </a:prstGeom>
              <a:ln w="12700">
                <a:miter lim="400000"/>
              </a:ln>
            </p:spPr>
            <p:txBody>
              <a:bodyPr wrap="square" lIns="45719" rIns="45719">
                <a:spAutoFit/>
              </a:bodyPr>
              <a:lstStyle>
                <a:lvl1pPr algn="just">
                  <a:lnSpc>
                    <a:spcPct val="130000"/>
                  </a:lnSpc>
                  <a:defRPr sz="1400">
                    <a:solidFill>
                      <a:srgbClr val="595959"/>
                    </a:solidFill>
                    <a:latin typeface="微软雅黑"/>
                    <a:ea typeface="微软雅黑"/>
                    <a:cs typeface="微软雅黑"/>
                    <a:sym typeface="微软雅黑"/>
                  </a:defRPr>
                </a:lvl1pPr>
              </a:lstStyle>
              <a:p>
                <a:pPr lvl="1" algn="just"/>
                <a:r>
                  <a:rPr lang="zh-CN" sz="1600">
                    <a:solidFill>
                      <a:srgbClr val="FF0000"/>
                    </a:solidFill>
                    <a:latin typeface="微软雅黑"/>
                    <a:ea typeface="微软雅黑"/>
                    <a:cs typeface="微软雅黑"/>
                    <a:sym typeface="+mn-ea"/>
                  </a:rPr>
                  <a:t>死</a:t>
                </a:r>
                <a:r>
                  <a:rPr sz="1600">
                    <a:solidFill>
                      <a:srgbClr val="FF0000"/>
                    </a:solidFill>
                    <a:latin typeface="微软雅黑"/>
                    <a:ea typeface="微软雅黑"/>
                    <a:cs typeface="微软雅黑"/>
                    <a:sym typeface="+mn-ea"/>
                  </a:rPr>
                  <a:t>区机制的核心思想就是将设备端上报至设备云平台的传感器数据，与上一次的数据进行对比，计算绝对差值是否小于一个阈值，如果小于阈值，就进行死区过滤，不发送该数据，并将上一次发送的数据作为这一次的传感器数据。</a:t>
                </a:r>
                <a:r>
                  <a:rPr lang="zh-CN" sz="1600">
                    <a:solidFill>
                      <a:srgbClr val="FF0000"/>
                    </a:solidFill>
                    <a:latin typeface="微软雅黑"/>
                    <a:ea typeface="微软雅黑"/>
                    <a:cs typeface="微软雅黑"/>
                    <a:sym typeface="+mn-ea"/>
                  </a:rPr>
                  <a:t>（待修改）</a:t>
                </a:r>
                <a:endParaRPr sz="1600">
                  <a:solidFill>
                    <a:srgbClr val="595959"/>
                  </a:solidFill>
                  <a:latin typeface="微软雅黑"/>
                  <a:ea typeface="微软雅黑"/>
                  <a:cs typeface="微软雅黑"/>
                  <a:sym typeface="+mn-ea"/>
                </a:endParaRPr>
              </a:p>
              <a:p>
                <a:pPr lvl="1" algn="just" eaLnBrk="1"/>
                <a:r>
                  <a:rPr sz="1600">
                    <a:solidFill>
                      <a:srgbClr val="595959"/>
                    </a:solidFill>
                    <a:latin typeface="微软雅黑"/>
                    <a:ea typeface="微软雅黑"/>
                    <a:cs typeface="微软雅黑"/>
                  </a:rPr>
                  <a:t>本文在智能网关上提出死区方案，由网关对数据流发送队列中等待发送的数据进行死区过滤。智能网关每次向设备云平台上报新数据时，要先与上一次上报的数据值进行绝对差值计算，判断是否超出死区阈值。当与绝对差值小于时，死区调度机制就认定新数据与上一次的数据相差很小，可以将这条数据从发送队列中移除，采用上一条数据值作为最新数据。死区过滤触发判定方法如下式，其中</a:t>
                </a:r>
                <a14:m>
                  <m:oMath xmlns:m="http://schemas.openxmlformats.org/officeDocument/2006/math">
                    <m:sSub>
                      <m:sSubPr>
                        <m:ctrlPr>
                          <a:rPr kumimoji="0" sz="1600" b="0" u="none" strike="noStrike" cap="none" spc="0" normalizeH="0" baseline="0">
                            <a:ln>
                              <a:noFill/>
                            </a:ln>
                            <a:solidFill>
                              <a:srgbClr val="595959"/>
                            </a:solidFill>
                            <a:effectLst/>
                            <a:uFillTx/>
                            <a:latin typeface="微软雅黑"/>
                            <a:ea typeface="微软雅黑"/>
                            <a:cs typeface="微软雅黑"/>
                            <a:sym typeface="Calibri"/>
                          </a:rPr>
                        </m:ctrlPr>
                      </m:sSubPr>
                      <m:e>
                        <m:r>
                          <a:rPr kumimoji="0" sz="1600" b="0" u="none" strike="noStrike" cap="none" spc="0" normalizeH="0" baseline="0">
                            <a:ln>
                              <a:noFill/>
                            </a:ln>
                            <a:solidFill>
                              <a:srgbClr val="595959"/>
                            </a:solidFill>
                            <a:effectLst/>
                            <a:uFillTx/>
                            <a:latin typeface="微软雅黑"/>
                            <a:ea typeface="微软雅黑"/>
                            <a:cs typeface="微软雅黑"/>
                            <a:sym typeface="Calibri"/>
                          </a:rPr>
                          <m:t>𝑑𝑎𝑡𝑎</m:t>
                        </m:r>
                      </m:e>
                      <m:sub>
                        <m:r>
                          <a:rPr kumimoji="0" sz="1600" b="0" u="none" strike="noStrike" cap="none" spc="0" normalizeH="0" baseline="0">
                            <a:ln>
                              <a:noFill/>
                            </a:ln>
                            <a:solidFill>
                              <a:srgbClr val="595959"/>
                            </a:solidFill>
                            <a:effectLst/>
                            <a:uFillTx/>
                            <a:latin typeface="微软雅黑"/>
                            <a:ea typeface="微软雅黑"/>
                            <a:cs typeface="微软雅黑"/>
                            <a:sym typeface="Calibri"/>
                          </a:rPr>
                          <m:t>𝑛</m:t>
                        </m:r>
                      </m:sub>
                    </m:sSub>
                  </m:oMath>
                </a14:m>
                <a:r>
                  <a:rPr sz="1600">
                    <a:solidFill>
                      <a:srgbClr val="595959"/>
                    </a:solidFill>
                    <a:latin typeface="微软雅黑"/>
                    <a:ea typeface="微软雅黑"/>
                    <a:cs typeface="微软雅黑"/>
                  </a:rPr>
                  <a:t>是本次智能网关获取的传感器采集数据，而</a:t>
                </a:r>
                <a14:m>
                  <m:oMath xmlns:m="http://schemas.openxmlformats.org/officeDocument/2006/math">
                    <m:sSub>
                      <m:sSubPr>
                        <m:ctrlPr>
                          <a:rPr kumimoji="0" sz="1600" b="0" u="none" strike="noStrike" cap="none" spc="0" normalizeH="0" baseline="0">
                            <a:ln>
                              <a:noFill/>
                            </a:ln>
                            <a:solidFill>
                              <a:srgbClr val="595959"/>
                            </a:solidFill>
                            <a:effectLst/>
                            <a:uFillTx/>
                            <a:latin typeface="微软雅黑"/>
                            <a:ea typeface="微软雅黑"/>
                            <a:cs typeface="微软雅黑"/>
                            <a:sym typeface="Calibri"/>
                          </a:rPr>
                        </m:ctrlPr>
                      </m:sSubPr>
                      <m:e>
                        <m:r>
                          <a:rPr kumimoji="0" sz="1600" b="0" u="none" strike="noStrike" cap="none" spc="0" normalizeH="0" baseline="0">
                            <a:ln>
                              <a:noFill/>
                            </a:ln>
                            <a:solidFill>
                              <a:srgbClr val="595959"/>
                            </a:solidFill>
                            <a:effectLst/>
                            <a:uFillTx/>
                            <a:latin typeface="微软雅黑"/>
                            <a:ea typeface="微软雅黑"/>
                            <a:cs typeface="微软雅黑"/>
                            <a:sym typeface="Calibri"/>
                          </a:rPr>
                          <m:t>𝑑𝑎𝑡𝑎</m:t>
                        </m:r>
                      </m:e>
                      <m:sub>
                        <m:r>
                          <a:rPr kumimoji="0" sz="1600" b="0" u="none" strike="noStrike" cap="none" spc="0" normalizeH="0" baseline="0">
                            <a:ln>
                              <a:noFill/>
                            </a:ln>
                            <a:solidFill>
                              <a:srgbClr val="595959"/>
                            </a:solidFill>
                            <a:effectLst/>
                            <a:uFillTx/>
                            <a:latin typeface="微软雅黑"/>
                            <a:ea typeface="微软雅黑"/>
                            <a:cs typeface="微软雅黑"/>
                            <a:sym typeface="Calibri"/>
                          </a:rPr>
                          <m:t>𝑛</m:t>
                        </m:r>
                        <m:r>
                          <a:rPr kumimoji="0" sz="1600" b="0" u="none" strike="noStrike" cap="none" spc="0" normalizeH="0" baseline="0">
                            <a:ln>
                              <a:noFill/>
                            </a:ln>
                            <a:solidFill>
                              <a:srgbClr val="595959"/>
                            </a:solidFill>
                            <a:effectLst/>
                            <a:uFillTx/>
                            <a:latin typeface="微软雅黑"/>
                            <a:ea typeface="微软雅黑"/>
                            <a:cs typeface="微软雅黑"/>
                            <a:sym typeface="Calibri"/>
                          </a:rPr>
                          <m:t>−</m:t>
                        </m:r>
                        <m:r>
                          <a:rPr kumimoji="0" sz="1600" b="0" u="none" strike="noStrike" cap="none" spc="0" normalizeH="0" baseline="0">
                            <a:ln>
                              <a:noFill/>
                            </a:ln>
                            <a:solidFill>
                              <a:srgbClr val="595959"/>
                            </a:solidFill>
                            <a:effectLst/>
                            <a:uFillTx/>
                            <a:latin typeface="微软雅黑"/>
                            <a:ea typeface="微软雅黑"/>
                            <a:cs typeface="微软雅黑"/>
                            <a:sym typeface="Calibri"/>
                          </a:rPr>
                          <m:t>1</m:t>
                        </m:r>
                      </m:sub>
                    </m:sSub>
                  </m:oMath>
                </a14:m>
                <a:r>
                  <a:rPr sz="1600">
                    <a:solidFill>
                      <a:srgbClr val="595959"/>
                    </a:solidFill>
                    <a:latin typeface="微软雅黑"/>
                    <a:ea typeface="微软雅黑"/>
                    <a:cs typeface="微软雅黑"/>
                  </a:rPr>
                  <a:t>是上一次获取的采集数据，</a:t>
                </a:r>
                <a14:m>
                  <m:oMath xmlns:m="http://schemas.openxmlformats.org/officeDocument/2006/math">
                    <m:r>
                      <a:rPr kumimoji="0" sz="1600" u="none" strike="noStrike" cap="none" spc="0" normalizeH="0" baseline="0">
                        <a:ln>
                          <a:noFill/>
                        </a:ln>
                        <a:solidFill>
                          <a:srgbClr val="595959"/>
                        </a:solidFill>
                        <a:effectLst/>
                        <a:uFillTx/>
                        <a:latin typeface="微软雅黑"/>
                        <a:ea typeface="微软雅黑"/>
                        <a:cs typeface="微软雅黑"/>
                        <a:sym typeface="Calibri"/>
                      </a:rPr>
                      <m:t>𝛿</m:t>
                    </m:r>
                  </m:oMath>
                </a14:m>
                <a:r>
                  <a:rPr sz="1600">
                    <a:solidFill>
                      <a:srgbClr val="595959"/>
                    </a:solidFill>
                    <a:latin typeface="微软雅黑"/>
                    <a:ea typeface="微软雅黑"/>
                    <a:cs typeface="微软雅黑"/>
                  </a:rPr>
                  <a:t>是死区阈值。</a:t>
                </a:r>
                <a:r>
                  <a:rPr sz="1600">
                    <a:sym typeface="+mn-ea"/>
                  </a:rPr>
                  <a:t>死区阈值的设置决定了死区过滤的数据量和智能系统的性能，</a:t>
                </a:r>
                <a14:m>
                  <m:oMath xmlns:m="http://schemas.openxmlformats.org/officeDocument/2006/math">
                    <m:r>
                      <a:rPr kumimoji="0" lang="en-US" altLang="zh-CN" sz="160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𝛿</m:t>
                    </m:r>
                  </m:oMath>
                </a14:m>
                <a:r>
                  <a:rPr sz="1600">
                    <a:sym typeface="+mn-ea"/>
                  </a:rPr>
                  <a:t>值</a:t>
                </a:r>
                <a:r>
                  <a:rPr lang="zh-CN" sz="1600">
                    <a:sym typeface="+mn-ea"/>
                  </a:rPr>
                  <a:t>的大小</a:t>
                </a:r>
                <a:r>
                  <a:rPr sz="1600">
                    <a:sym typeface="+mn-ea"/>
                  </a:rPr>
                  <a:t>与过滤数据量</a:t>
                </a:r>
                <a:r>
                  <a:rPr lang="zh-CN" sz="1600">
                    <a:ea typeface="宋体" charset="0"/>
                    <a:sym typeface="+mn-ea"/>
                  </a:rPr>
                  <a:t>、</a:t>
                </a:r>
                <a:r>
                  <a:rPr sz="1600">
                    <a:sym typeface="+mn-ea"/>
                  </a:rPr>
                  <a:t>系统性能稳定性呈负相关。</a:t>
                </a:r>
                <a:endParaRPr sz="1600">
                  <a:solidFill>
                    <a:srgbClr val="595959"/>
                  </a:solidFill>
                  <a:latin typeface="微软雅黑"/>
                  <a:ea typeface="微软雅黑"/>
                  <a:cs typeface="微软雅黑"/>
                </a:endParaRPr>
              </a:p>
            </p:txBody>
          </p:sp>
        </mc:Choice>
        <mc:Fallback>
          <p:sp>
            <p:nvSpPr>
              <p:cNvPr id="1039" name="TextBox 503"/>
              <p:cNvSpPr txBox="1">
                <a:spLocks noRot="1" noChangeAspect="1" noMove="1" noResize="1" noEditPoints="1" noAdjustHandles="1" noChangeArrowheads="1" noChangeShapeType="1" noTextEdit="1"/>
              </p:cNvSpPr>
              <p:nvPr/>
            </p:nvSpPr>
            <p:spPr>
              <a:xfrm>
                <a:off x="1209411" y="938239"/>
                <a:ext cx="10236727" cy="2486660"/>
              </a:xfrm>
              <a:prstGeom prst="rect">
                <a:avLst/>
              </a:prstGeom>
              <a:blipFill rotWithShape="1">
                <a:blip r:embed="rId1"/>
                <a:stretch>
                  <a:fillRect l="-4" t="-14" r="3" b="14"/>
                </a:stretch>
              </a:blipFill>
              <a:ln w="12700">
                <a:miter lim="400000"/>
              </a:ln>
            </p:spPr>
            <p:txBody>
              <a:bodyPr/>
              <a:lstStyle/>
              <a:p>
                <a:r>
                  <a:rPr lang="zh-CN" altLang="en-US">
                    <a:noFill/>
                  </a:rPr>
                  <a:t> </a:t>
                </a:r>
              </a:p>
            </p:txBody>
          </p:sp>
        </mc:Fallback>
      </mc:AlternateContent>
      <p:sp>
        <p:nvSpPr>
          <p:cNvPr id="1041" name="TextBox 503"/>
          <p:cNvSpPr txBox="1"/>
          <p:nvPr/>
        </p:nvSpPr>
        <p:spPr>
          <a:xfrm>
            <a:off x="1209412" y="4267216"/>
            <a:ext cx="10236726" cy="1370965"/>
          </a:xfrm>
          <a:prstGeom prst="rect">
            <a:avLst/>
          </a:prstGeom>
          <a:ln w="12700">
            <a:miter lim="400000"/>
          </a:ln>
        </p:spPr>
        <p:txBody>
          <a:bodyPr lIns="45719" rIns="45719">
            <a:spAutoFit/>
          </a:bodyPr>
          <a:lstStyle/>
          <a:p>
            <a:pPr lvl="1" algn="just">
              <a:lnSpc>
                <a:spcPct val="130000"/>
              </a:lnSpc>
              <a:defRPr sz="1400">
                <a:solidFill>
                  <a:srgbClr val="595959"/>
                </a:solidFill>
                <a:latin typeface="微软雅黑"/>
                <a:ea typeface="微软雅黑"/>
                <a:cs typeface="微软雅黑"/>
                <a:sym typeface="微软雅黑"/>
              </a:defRPr>
            </a:pPr>
            <a:r>
              <a:rPr sz="1600"/>
              <a:t>目前死区调度机制在智能系统中的应用还有很多不足之处：</a:t>
            </a:r>
            <a:endParaRPr sz="1600"/>
          </a:p>
          <a:p>
            <a:pPr lvl="1" algn="just">
              <a:lnSpc>
                <a:spcPct val="130000"/>
              </a:lnSpc>
              <a:defRPr sz="1400">
                <a:solidFill>
                  <a:srgbClr val="595959"/>
                </a:solidFill>
                <a:latin typeface="微软雅黑"/>
                <a:ea typeface="微软雅黑"/>
                <a:cs typeface="微软雅黑"/>
                <a:sym typeface="微软雅黑"/>
              </a:defRPr>
            </a:pPr>
            <a:r>
              <a:rPr sz="1600"/>
              <a:t>1）值的设置对于死区调度机制非常重要，但是具体如何取值需要根据特定场景多次测试确认最佳死区阈值，不符合实际使用。</a:t>
            </a:r>
            <a:endParaRPr sz="1600"/>
          </a:p>
          <a:p>
            <a:pPr lvl="1" algn="just">
              <a:lnSpc>
                <a:spcPct val="130000"/>
              </a:lnSpc>
              <a:defRPr sz="1400">
                <a:solidFill>
                  <a:srgbClr val="595959"/>
                </a:solidFill>
                <a:latin typeface="微软雅黑"/>
                <a:ea typeface="微软雅黑"/>
                <a:cs typeface="微软雅黑"/>
                <a:sym typeface="微软雅黑"/>
              </a:defRPr>
            </a:pPr>
            <a:r>
              <a:rPr sz="1600"/>
              <a:t>2）值设置过大会导致闭环链路中过多的数据过滤，造成系统的监控、控制性能损失。</a:t>
            </a:r>
            <a:endParaRPr sz="1600"/>
          </a:p>
        </p:txBody>
      </p:sp>
      <p:sp>
        <p:nvSpPr>
          <p:cNvPr id="1042" name="文本框 9"/>
          <p:cNvSpPr txBox="1"/>
          <p:nvPr/>
        </p:nvSpPr>
        <p:spPr>
          <a:xfrm>
            <a:off x="1019309" y="188639"/>
            <a:ext cx="4180839" cy="345440"/>
          </a:xfrm>
          <a:prstGeom prst="rect">
            <a:avLst/>
          </a:prstGeom>
          <a:ln w="12700">
            <a:miter lim="400000"/>
          </a:ln>
        </p:spPr>
        <p:txBody>
          <a:bodyPr lIns="34290" tIns="34290" rIns="34290" bIns="34290">
            <a:spAutoFit/>
          </a:bodyPr>
          <a:lstStyle/>
          <a:p>
            <a:pPr lvl="1" indent="0">
              <a:defRPr>
                <a:solidFill>
                  <a:srgbClr val="595959"/>
                </a:solidFill>
                <a:latin typeface="微软雅黑"/>
                <a:ea typeface="微软雅黑"/>
                <a:cs typeface="微软雅黑"/>
                <a:sym typeface="微软雅黑"/>
              </a:defRPr>
            </a:pPr>
            <a:r>
              <a:rPr lang="zh-CN"/>
              <a:t>死区调度机制</a:t>
            </a:r>
            <a:endParaRPr lang="zh-CN"/>
          </a:p>
        </p:txBody>
      </p:sp>
      <mc:AlternateContent xmlns:mc="http://schemas.openxmlformats.org/markup-compatibility/2006">
        <mc:Choice xmlns:a14="http://schemas.microsoft.com/office/drawing/2010/main" Requires="a14">
          <p:sp>
            <p:nvSpPr>
              <p:cNvPr id="2" name="文本框 1"/>
              <p:cNvSpPr txBox="1"/>
              <p:nvPr/>
            </p:nvSpPr>
            <p:spPr>
              <a:xfrm>
                <a:off x="5161217" y="3539744"/>
                <a:ext cx="2332990" cy="3670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14:m>
                  <m:oMathPara xmlns:m="http://schemas.openxmlformats.org/officeDocument/2006/math">
                    <m:oMathParaPr>
                      <m:jc m:val="centerGroup"/>
                    </m:oMathParaPr>
                    <m:oMath xmlns:m="http://schemas.openxmlformats.org/officeDocument/2006/math">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sSub>
                        <m:sSubPr>
                          <m:ctrlP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ctrlPr>
                        </m:sSubPr>
                        <m:e>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𝑑𝑎𝑡𝑎</m:t>
                          </m:r>
                        </m:e>
                        <m:sub>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𝑛</m:t>
                          </m:r>
                        </m:sub>
                      </m:sSub>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sSub>
                        <m:sSubPr>
                          <m:ctrlP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ctrlPr>
                        </m:sSubPr>
                        <m:e>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𝑑𝑎𝑡𝑎</m:t>
                          </m:r>
                        </m:e>
                        <m:sub>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𝑛</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1</m:t>
                          </m:r>
                        </m:sub>
                      </m:sSub>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sz="180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sz="180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𝛿</m:t>
                      </m:r>
                    </m:oMath>
                  </m:oMathPara>
                </a14:m>
                <a:endParaRPr kumimoji="0" lang="zh-CN" altLang="en-US" sz="1800" b="0" i="0" u="none" strike="noStrike" cap="none" spc="0" normalizeH="0" baseline="0">
                  <a:ln>
                    <a:noFill/>
                  </a:ln>
                  <a:solidFill>
                    <a:srgbClr val="000000"/>
                  </a:solidFill>
                  <a:effectLst/>
                  <a:uFillTx/>
                  <a:latin typeface="+mn-lt"/>
                  <a:ea typeface="+mn-ea"/>
                  <a:cs typeface="+mn-cs"/>
                  <a:sym typeface="Calibri"/>
                </a:endParaRPr>
              </a:p>
            </p:txBody>
          </p:sp>
        </mc:Choice>
        <mc:Fallback>
          <p:sp>
            <p:nvSpPr>
              <p:cNvPr id="2" name="文本框 1"/>
              <p:cNvSpPr txBox="1">
                <a:spLocks noRot="1" noChangeAspect="1" noMove="1" noResize="1" noEditPoints="1" noAdjustHandles="1" noChangeArrowheads="1" noChangeShapeType="1" noTextEdit="1"/>
              </p:cNvSpPr>
              <p:nvPr/>
            </p:nvSpPr>
            <p:spPr>
              <a:xfrm>
                <a:off x="5161217" y="3539744"/>
                <a:ext cx="2332990" cy="367030"/>
              </a:xfrm>
              <a:prstGeom prst="rect">
                <a:avLst/>
              </a:prstGeom>
              <a:blipFill rotWithShape="1">
                <a:blip r:embed="rId2"/>
                <a:stretch>
                  <a:fillRect l="-25" t="-69" r="-220" b="69"/>
                </a:stretch>
              </a:blipFill>
              <a:ln w="12700" cap="flat">
                <a:noFill/>
                <a:miter lim="400000"/>
              </a:ln>
            </p:spPr>
            <p:style>
              <a:lnRef idx="0">
                <a:srgbClr val="FFFFFF"/>
              </a:lnRef>
              <a:fillRef idx="0">
                <a:srgbClr val="FFFFFF"/>
              </a:fillRef>
              <a:effectRef idx="0">
                <a:srgbClr val="FFFFFF"/>
              </a:effectRef>
              <a:fontRef idx="none"/>
            </p:style>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slow" p14:dur="1200" advClick="0" advTm="3000">
        <p14:flip dir="r"/>
      </p:transition>
    </mc:Choice>
    <mc:Fallback>
      <p:transition spd="slow" advClick="0" advTm="3000">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afterEffect">
                                  <p:stCondLst>
                                    <p:cond delay="0"/>
                                  </p:stCondLst>
                                  <p:iterate type="el">
                                    <p:tmAbs val="0"/>
                                  </p:iterate>
                                  <p:childTnLst>
                                    <p:set>
                                      <p:cBhvr>
                                        <p:cTn id="6" dur="indefinite" fill="hold"/>
                                        <p:tgtEl>
                                          <p:spTgt spid="1027"/>
                                        </p:tgtEl>
                                        <p:attrNameLst>
                                          <p:attrName>style.visibility</p:attrName>
                                        </p:attrNameLst>
                                      </p:cBhvr>
                                      <p:to>
                                        <p:strVal val="visible"/>
                                      </p:to>
                                    </p:set>
                                    <p:animEffect transition="in" filter="dissolve">
                                      <p:cBhvr>
                                        <p:cTn id="7" dur="1250"/>
                                        <p:tgtEl>
                                          <p:spTgt spid="1027"/>
                                        </p:tgtEl>
                                      </p:cBhvr>
                                    </p:animEffect>
                                  </p:childTnLst>
                                </p:cTn>
                              </p:par>
                            </p:childTnLst>
                          </p:cTn>
                        </p:par>
                        <p:par>
                          <p:cTn id="8" fill="hold">
                            <p:stCondLst>
                              <p:cond delay="1250"/>
                            </p:stCondLst>
                            <p:childTnLst>
                              <p:par>
                                <p:cTn id="9" presetID="9" presetClass="entr" presetSubtype="0" fill="hold" grpId="3" nodeType="afterEffect">
                                  <p:stCondLst>
                                    <p:cond delay="1000"/>
                                  </p:stCondLst>
                                  <p:iterate type="el">
                                    <p:tmAbs val="0"/>
                                  </p:iterate>
                                  <p:childTnLst>
                                    <p:set>
                                      <p:cBhvr>
                                        <p:cTn id="10" dur="indefinite" fill="hold"/>
                                        <p:tgtEl>
                                          <p:spTgt spid="1039"/>
                                        </p:tgtEl>
                                        <p:attrNameLst>
                                          <p:attrName>style.visibility</p:attrName>
                                        </p:attrNameLst>
                                      </p:cBhvr>
                                      <p:to>
                                        <p:strVal val="visible"/>
                                      </p:to>
                                    </p:set>
                                    <p:animEffect transition="in" filter="dissolve">
                                      <p:cBhvr>
                                        <p:cTn id="11" dur="100"/>
                                        <p:tgtEl>
                                          <p:spTgt spid="1039"/>
                                        </p:tgtEl>
                                      </p:cBhvr>
                                    </p:animEffect>
                                  </p:childTnLst>
                                </p:cTn>
                              </p:par>
                            </p:childTnLst>
                          </p:cTn>
                        </p:par>
                        <p:par>
                          <p:cTn id="12" fill="hold">
                            <p:stCondLst>
                              <p:cond delay="2350"/>
                            </p:stCondLst>
                            <p:childTnLst>
                              <p:par>
                                <p:cTn id="13" presetID="9" presetClass="entr" presetSubtype="0" fill="hold" grpId="4" nodeType="afterEffect">
                                  <p:stCondLst>
                                    <p:cond delay="1000"/>
                                  </p:stCondLst>
                                  <p:iterate type="el">
                                    <p:tmAbs val="0"/>
                                  </p:iterate>
                                  <p:childTnLst>
                                    <p:set>
                                      <p:cBhvr>
                                        <p:cTn id="14" dur="indefinite" fill="hold"/>
                                        <p:tgtEl>
                                          <p:spTgt spid="1041"/>
                                        </p:tgtEl>
                                        <p:attrNameLst>
                                          <p:attrName>style.visibility</p:attrName>
                                        </p:attrNameLst>
                                      </p:cBhvr>
                                      <p:to>
                                        <p:strVal val="visible"/>
                                      </p:to>
                                    </p:set>
                                    <p:animEffect transition="in" filter="dissolve">
                                      <p:cBhvr>
                                        <p:cTn id="15" dur="100"/>
                                        <p:tgtEl>
                                          <p:spTgt spid="10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spid="1027" grpId="1" animBg="1" advAuto="0"/>
      <p:bldP spid="1039" grpId="3" animBg="1" advAuto="0"/>
      <p:bldP spid="1041" grpId="4"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 name="直接连接符 55"/>
          <p:cNvSpPr/>
          <p:nvPr/>
        </p:nvSpPr>
        <p:spPr>
          <a:xfrm>
            <a:off x="841002" y="505763"/>
            <a:ext cx="8571842" cy="1"/>
          </a:xfrm>
          <a:prstGeom prst="line">
            <a:avLst/>
          </a:prstGeom>
          <a:ln>
            <a:solidFill>
              <a:srgbClr val="808080"/>
            </a:solidFill>
            <a:prstDash val="dash"/>
          </a:ln>
        </p:spPr>
        <p:txBody>
          <a:bodyPr lIns="45719" rIns="45719"/>
          <a:lstStyle/>
          <a:p/>
        </p:txBody>
      </p:sp>
      <p:sp>
        <p:nvSpPr>
          <p:cNvPr id="1045" name="TextBox 63"/>
          <p:cNvSpPr txBox="1"/>
          <p:nvPr/>
        </p:nvSpPr>
        <p:spPr>
          <a:xfrm>
            <a:off x="10655710" y="7812196"/>
            <a:ext cx="789941" cy="408941"/>
          </a:xfrm>
          <a:prstGeom prst="rect">
            <a:avLst/>
          </a:prstGeom>
          <a:ln w="12700">
            <a:miter lim="400000"/>
          </a:ln>
        </p:spPr>
        <p:txBody>
          <a:bodyPr wrap="none" lIns="45719" rIns="45719">
            <a:spAutoFit/>
          </a:bodyPr>
          <a:lstStyle>
            <a:lvl1pPr>
              <a:defRPr>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延时符</a:t>
            </a:r>
            <a:endParaRPr>
              <a:latin typeface="+mj-lt"/>
              <a:ea typeface="+mj-ea"/>
              <a:cs typeface="+mj-cs"/>
              <a:sym typeface="Helvetica"/>
            </a:endParaRPr>
          </a:p>
        </p:txBody>
      </p:sp>
      <p:sp>
        <p:nvSpPr>
          <p:cNvPr id="1046" name="六边形 64"/>
          <p:cNvSpPr/>
          <p:nvPr/>
        </p:nvSpPr>
        <p:spPr>
          <a:xfrm>
            <a:off x="241895" y="125397"/>
            <a:ext cx="481346" cy="41495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25400">
            <a:solidFill>
              <a:srgbClr val="46CEAE"/>
            </a:solidFill>
          </a:ln>
        </p:spPr>
        <p:txBody>
          <a:bodyPr lIns="45719" rIns="45719" anchor="ctr"/>
          <a:lstStyle/>
          <a:p>
            <a:pPr algn="ctr">
              <a:defRPr>
                <a:solidFill>
                  <a:srgbClr val="FFFFFF"/>
                </a:solidFill>
              </a:defRPr>
            </a:pPr>
          </a:p>
        </p:txBody>
      </p:sp>
      <p:sp>
        <p:nvSpPr>
          <p:cNvPr id="1047" name="矩形 70"/>
          <p:cNvSpPr/>
          <p:nvPr/>
        </p:nvSpPr>
        <p:spPr>
          <a:xfrm>
            <a:off x="9412843" y="188638"/>
            <a:ext cx="933217" cy="334418"/>
          </a:xfrm>
          <a:prstGeom prst="rect">
            <a:avLst/>
          </a:prstGeom>
          <a:solidFill>
            <a:srgbClr val="46CEAE"/>
          </a:solidFill>
          <a:ln w="12700">
            <a:miter lim="400000"/>
          </a:ln>
        </p:spPr>
        <p:txBody>
          <a:bodyPr lIns="45719" rIns="45719" anchor="ctr"/>
          <a:lstStyle/>
          <a:p>
            <a:pPr algn="ctr">
              <a:defRPr sz="1400">
                <a:solidFill>
                  <a:srgbClr val="FFFFFF"/>
                </a:solidFill>
              </a:defRPr>
            </a:pPr>
          </a:p>
        </p:txBody>
      </p:sp>
      <p:sp>
        <p:nvSpPr>
          <p:cNvPr id="1048" name="矩形 71"/>
          <p:cNvSpPr/>
          <p:nvPr/>
        </p:nvSpPr>
        <p:spPr>
          <a:xfrm>
            <a:off x="10347503" y="187548"/>
            <a:ext cx="1582733" cy="334419"/>
          </a:xfrm>
          <a:prstGeom prst="rect">
            <a:avLst/>
          </a:prstGeom>
          <a:solidFill>
            <a:srgbClr val="46CEAE">
              <a:alpha val="60000"/>
            </a:srgbClr>
          </a:solidFill>
          <a:ln w="12700">
            <a:miter lim="400000"/>
          </a:ln>
        </p:spPr>
        <p:txBody>
          <a:bodyPr lIns="45719" rIns="45719" anchor="ctr"/>
          <a:lstStyle/>
          <a:p>
            <a:pPr algn="ctr">
              <a:defRPr sz="1600">
                <a:solidFill>
                  <a:srgbClr val="FFFFFF"/>
                </a:solidFill>
              </a:defRPr>
            </a:pPr>
          </a:p>
        </p:txBody>
      </p:sp>
      <p:sp>
        <p:nvSpPr>
          <p:cNvPr id="1049" name="六边形 72"/>
          <p:cNvSpPr/>
          <p:nvPr/>
        </p:nvSpPr>
        <p:spPr>
          <a:xfrm>
            <a:off x="624979" y="392471"/>
            <a:ext cx="261791" cy="22568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12700">
            <a:solidFill>
              <a:srgbClr val="FFFFFF"/>
            </a:solidFill>
          </a:ln>
        </p:spPr>
        <p:txBody>
          <a:bodyPr lIns="45719" rIns="45719" anchor="ctr"/>
          <a:lstStyle/>
          <a:p>
            <a:pPr algn="ctr">
              <a:defRPr>
                <a:solidFill>
                  <a:srgbClr val="FFFFFF"/>
                </a:solidFill>
              </a:defRPr>
            </a:pPr>
          </a:p>
        </p:txBody>
      </p:sp>
      <p:sp>
        <p:nvSpPr>
          <p:cNvPr id="1050" name="文本框 9"/>
          <p:cNvSpPr txBox="1"/>
          <p:nvPr/>
        </p:nvSpPr>
        <p:spPr>
          <a:xfrm>
            <a:off x="9447133" y="221071"/>
            <a:ext cx="864637" cy="322581"/>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t>第三章</a:t>
            </a:r>
          </a:p>
        </p:txBody>
      </p:sp>
      <p:sp>
        <p:nvSpPr>
          <p:cNvPr id="1051" name="文本框 9"/>
          <p:cNvSpPr txBox="1"/>
          <p:nvPr/>
        </p:nvSpPr>
        <p:spPr>
          <a:xfrm>
            <a:off x="10372920" y="213500"/>
            <a:ext cx="1515597" cy="283845"/>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rPr lang="zh-CN">
                <a:sym typeface="+mn-ea"/>
              </a:rPr>
              <a:t>创新点</a:t>
            </a:r>
            <a:endParaRPr lang="zh-CN">
              <a:sym typeface="+mn-ea"/>
            </a:endParaRPr>
          </a:p>
        </p:txBody>
      </p:sp>
      <p:grpSp>
        <p:nvGrpSpPr>
          <p:cNvPr id="1055" name="组合 75"/>
          <p:cNvGrpSpPr/>
          <p:nvPr/>
        </p:nvGrpSpPr>
        <p:grpSpPr>
          <a:xfrm>
            <a:off x="330915" y="199584"/>
            <a:ext cx="308582" cy="266579"/>
            <a:chOff x="0" y="0"/>
            <a:chExt cx="308580" cy="266578"/>
          </a:xfrm>
        </p:grpSpPr>
        <p:sp>
          <p:nvSpPr>
            <p:cNvPr id="1052" name="Freeform 301"/>
            <p:cNvSpPr/>
            <p:nvPr/>
          </p:nvSpPr>
          <p:spPr>
            <a:xfrm>
              <a:off x="102074" y="60072"/>
              <a:ext cx="206507" cy="206507"/>
            </a:xfrm>
            <a:custGeom>
              <a:avLst/>
              <a:gdLst/>
              <a:ahLst/>
              <a:cxnLst>
                <a:cxn ang="0">
                  <a:pos x="wd2" y="hd2"/>
                </a:cxn>
                <a:cxn ang="5400000">
                  <a:pos x="wd2" y="hd2"/>
                </a:cxn>
                <a:cxn ang="10800000">
                  <a:pos x="wd2" y="hd2"/>
                </a:cxn>
                <a:cxn ang="16200000">
                  <a:pos x="wd2" y="hd2"/>
                </a:cxn>
              </a:cxnLst>
              <a:rect l="0" t="0" r="r" b="b"/>
              <a:pathLst>
                <a:path w="21374" h="21374" extrusionOk="0">
                  <a:moveTo>
                    <a:pt x="2234" y="4988"/>
                  </a:moveTo>
                  <a:cubicBezTo>
                    <a:pt x="2979" y="5360"/>
                    <a:pt x="2607" y="6477"/>
                    <a:pt x="2607" y="6850"/>
                  </a:cubicBezTo>
                  <a:cubicBezTo>
                    <a:pt x="2607" y="7222"/>
                    <a:pt x="1862" y="7222"/>
                    <a:pt x="1490" y="7222"/>
                  </a:cubicBezTo>
                  <a:cubicBezTo>
                    <a:pt x="745" y="7222"/>
                    <a:pt x="0" y="7595"/>
                    <a:pt x="0" y="8340"/>
                  </a:cubicBezTo>
                  <a:cubicBezTo>
                    <a:pt x="0" y="9084"/>
                    <a:pt x="0" y="9829"/>
                    <a:pt x="745" y="9829"/>
                  </a:cubicBezTo>
                  <a:cubicBezTo>
                    <a:pt x="1117" y="10202"/>
                    <a:pt x="1862" y="10946"/>
                    <a:pt x="1862" y="11319"/>
                  </a:cubicBezTo>
                  <a:cubicBezTo>
                    <a:pt x="1862" y="11691"/>
                    <a:pt x="1490" y="12064"/>
                    <a:pt x="745" y="12436"/>
                  </a:cubicBezTo>
                  <a:cubicBezTo>
                    <a:pt x="372" y="12436"/>
                    <a:pt x="0" y="13181"/>
                    <a:pt x="372" y="13926"/>
                  </a:cubicBezTo>
                  <a:cubicBezTo>
                    <a:pt x="372" y="14671"/>
                    <a:pt x="1117" y="15415"/>
                    <a:pt x="1862" y="15043"/>
                  </a:cubicBezTo>
                  <a:cubicBezTo>
                    <a:pt x="2234" y="15043"/>
                    <a:pt x="2979" y="15043"/>
                    <a:pt x="2979" y="15415"/>
                  </a:cubicBezTo>
                  <a:cubicBezTo>
                    <a:pt x="3352" y="15415"/>
                    <a:pt x="3352" y="16533"/>
                    <a:pt x="2979" y="16905"/>
                  </a:cubicBezTo>
                  <a:cubicBezTo>
                    <a:pt x="2607" y="17277"/>
                    <a:pt x="2607" y="18395"/>
                    <a:pt x="3352" y="18767"/>
                  </a:cubicBezTo>
                  <a:cubicBezTo>
                    <a:pt x="4097" y="19140"/>
                    <a:pt x="4841" y="19512"/>
                    <a:pt x="5214" y="18767"/>
                  </a:cubicBezTo>
                  <a:cubicBezTo>
                    <a:pt x="5586" y="18395"/>
                    <a:pt x="6703" y="18767"/>
                    <a:pt x="6703" y="18767"/>
                  </a:cubicBezTo>
                  <a:cubicBezTo>
                    <a:pt x="7076" y="18767"/>
                    <a:pt x="7448" y="19512"/>
                    <a:pt x="7076" y="19884"/>
                  </a:cubicBezTo>
                  <a:cubicBezTo>
                    <a:pt x="7076" y="20629"/>
                    <a:pt x="7448" y="21002"/>
                    <a:pt x="8193" y="21374"/>
                  </a:cubicBezTo>
                  <a:cubicBezTo>
                    <a:pt x="9310" y="21374"/>
                    <a:pt x="9683" y="21002"/>
                    <a:pt x="10055" y="20629"/>
                  </a:cubicBezTo>
                  <a:cubicBezTo>
                    <a:pt x="10055" y="19884"/>
                    <a:pt x="11172" y="19512"/>
                    <a:pt x="11545" y="19512"/>
                  </a:cubicBezTo>
                  <a:cubicBezTo>
                    <a:pt x="11545" y="19512"/>
                    <a:pt x="12290" y="19884"/>
                    <a:pt x="12290" y="20629"/>
                  </a:cubicBezTo>
                  <a:cubicBezTo>
                    <a:pt x="12662" y="21002"/>
                    <a:pt x="13407" y="21374"/>
                    <a:pt x="14152" y="21002"/>
                  </a:cubicBezTo>
                  <a:cubicBezTo>
                    <a:pt x="14897" y="21002"/>
                    <a:pt x="15269" y="20257"/>
                    <a:pt x="14897" y="19512"/>
                  </a:cubicBezTo>
                  <a:cubicBezTo>
                    <a:pt x="14897" y="19140"/>
                    <a:pt x="15641" y="18022"/>
                    <a:pt x="15641" y="18022"/>
                  </a:cubicBezTo>
                  <a:cubicBezTo>
                    <a:pt x="16014" y="17650"/>
                    <a:pt x="16386" y="18022"/>
                    <a:pt x="17131" y="18395"/>
                  </a:cubicBezTo>
                  <a:cubicBezTo>
                    <a:pt x="17503" y="18767"/>
                    <a:pt x="18248" y="18767"/>
                    <a:pt x="18621" y="18022"/>
                  </a:cubicBezTo>
                  <a:cubicBezTo>
                    <a:pt x="19366" y="17277"/>
                    <a:pt x="19366" y="16533"/>
                    <a:pt x="18993" y="16160"/>
                  </a:cubicBezTo>
                  <a:cubicBezTo>
                    <a:pt x="18621" y="15788"/>
                    <a:pt x="18621" y="14671"/>
                    <a:pt x="18621" y="14671"/>
                  </a:cubicBezTo>
                  <a:cubicBezTo>
                    <a:pt x="18993" y="14298"/>
                    <a:pt x="19366" y="13926"/>
                    <a:pt x="20110" y="14298"/>
                  </a:cubicBezTo>
                  <a:cubicBezTo>
                    <a:pt x="20483" y="14298"/>
                    <a:pt x="21228" y="13926"/>
                    <a:pt x="21228" y="12808"/>
                  </a:cubicBezTo>
                  <a:cubicBezTo>
                    <a:pt x="21600" y="12064"/>
                    <a:pt x="21228" y="11319"/>
                    <a:pt x="20483" y="11319"/>
                  </a:cubicBezTo>
                  <a:cubicBezTo>
                    <a:pt x="20110" y="11319"/>
                    <a:pt x="19738" y="10202"/>
                    <a:pt x="19366" y="9829"/>
                  </a:cubicBezTo>
                  <a:cubicBezTo>
                    <a:pt x="19366" y="9457"/>
                    <a:pt x="20110" y="9084"/>
                    <a:pt x="20483" y="9084"/>
                  </a:cubicBezTo>
                  <a:cubicBezTo>
                    <a:pt x="20855" y="8712"/>
                    <a:pt x="21228" y="7967"/>
                    <a:pt x="20855" y="7222"/>
                  </a:cubicBezTo>
                  <a:cubicBezTo>
                    <a:pt x="20855" y="6477"/>
                    <a:pt x="20110" y="6105"/>
                    <a:pt x="19738" y="6477"/>
                  </a:cubicBezTo>
                  <a:cubicBezTo>
                    <a:pt x="18993" y="6477"/>
                    <a:pt x="18248" y="5733"/>
                    <a:pt x="17876" y="5733"/>
                  </a:cubicBezTo>
                  <a:cubicBezTo>
                    <a:pt x="17876" y="5360"/>
                    <a:pt x="17876" y="4615"/>
                    <a:pt x="18248" y="4243"/>
                  </a:cubicBezTo>
                  <a:cubicBezTo>
                    <a:pt x="18621" y="3871"/>
                    <a:pt x="18621" y="3126"/>
                    <a:pt x="17876" y="2753"/>
                  </a:cubicBezTo>
                  <a:cubicBezTo>
                    <a:pt x="17503" y="2008"/>
                    <a:pt x="16759" y="2008"/>
                    <a:pt x="16386" y="2381"/>
                  </a:cubicBezTo>
                  <a:cubicBezTo>
                    <a:pt x="15641" y="2753"/>
                    <a:pt x="14897" y="2753"/>
                    <a:pt x="14524" y="2753"/>
                  </a:cubicBezTo>
                  <a:cubicBezTo>
                    <a:pt x="14152" y="2381"/>
                    <a:pt x="14152" y="2008"/>
                    <a:pt x="14152" y="1264"/>
                  </a:cubicBezTo>
                  <a:cubicBezTo>
                    <a:pt x="14152" y="891"/>
                    <a:pt x="13779" y="146"/>
                    <a:pt x="13034" y="146"/>
                  </a:cubicBezTo>
                  <a:cubicBezTo>
                    <a:pt x="12290" y="-226"/>
                    <a:pt x="11545" y="146"/>
                    <a:pt x="11172" y="891"/>
                  </a:cubicBezTo>
                  <a:cubicBezTo>
                    <a:pt x="11172" y="1264"/>
                    <a:pt x="10428" y="1636"/>
                    <a:pt x="10055" y="1636"/>
                  </a:cubicBezTo>
                  <a:cubicBezTo>
                    <a:pt x="9683" y="2008"/>
                    <a:pt x="9310" y="1264"/>
                    <a:pt x="8938" y="891"/>
                  </a:cubicBezTo>
                  <a:cubicBezTo>
                    <a:pt x="8938" y="146"/>
                    <a:pt x="8193" y="146"/>
                    <a:pt x="7448" y="146"/>
                  </a:cubicBezTo>
                  <a:cubicBezTo>
                    <a:pt x="6703" y="519"/>
                    <a:pt x="5959" y="1264"/>
                    <a:pt x="6331" y="1636"/>
                  </a:cubicBezTo>
                  <a:cubicBezTo>
                    <a:pt x="6331" y="2381"/>
                    <a:pt x="5959" y="3126"/>
                    <a:pt x="5586" y="3498"/>
                  </a:cubicBezTo>
                  <a:cubicBezTo>
                    <a:pt x="5214" y="3498"/>
                    <a:pt x="4841" y="3498"/>
                    <a:pt x="4469" y="3126"/>
                  </a:cubicBezTo>
                  <a:cubicBezTo>
                    <a:pt x="3724" y="2753"/>
                    <a:pt x="2979" y="2753"/>
                    <a:pt x="2607" y="3498"/>
                  </a:cubicBezTo>
                  <a:cubicBezTo>
                    <a:pt x="2234" y="3871"/>
                    <a:pt x="1862" y="4615"/>
                    <a:pt x="2234" y="4988"/>
                  </a:cubicBezTo>
                  <a:close/>
                  <a:moveTo>
                    <a:pt x="8566" y="4615"/>
                  </a:moveTo>
                  <a:cubicBezTo>
                    <a:pt x="11917" y="3498"/>
                    <a:pt x="15641" y="5360"/>
                    <a:pt x="16759" y="8712"/>
                  </a:cubicBezTo>
                  <a:cubicBezTo>
                    <a:pt x="17503" y="12064"/>
                    <a:pt x="16014" y="15415"/>
                    <a:pt x="12662" y="16533"/>
                  </a:cubicBezTo>
                  <a:cubicBezTo>
                    <a:pt x="9310" y="17650"/>
                    <a:pt x="5586" y="15788"/>
                    <a:pt x="4841" y="12436"/>
                  </a:cubicBezTo>
                  <a:cubicBezTo>
                    <a:pt x="3724" y="9457"/>
                    <a:pt x="5586" y="5733"/>
                    <a:pt x="8566" y="4615"/>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sp>
          <p:nvSpPr>
            <p:cNvPr id="1053" name="Freeform 302"/>
            <p:cNvSpPr/>
            <p:nvPr/>
          </p:nvSpPr>
          <p:spPr>
            <a:xfrm>
              <a:off x="17" y="0"/>
              <a:ext cx="134052" cy="134051"/>
            </a:xfrm>
            <a:custGeom>
              <a:avLst/>
              <a:gdLst/>
              <a:ahLst/>
              <a:cxnLst>
                <a:cxn ang="0">
                  <a:pos x="wd2" y="hd2"/>
                </a:cxn>
                <a:cxn ang="5400000">
                  <a:pos x="wd2" y="hd2"/>
                </a:cxn>
                <a:cxn ang="10800000">
                  <a:pos x="wd2" y="hd2"/>
                </a:cxn>
                <a:cxn ang="16200000">
                  <a:pos x="wd2" y="hd2"/>
                </a:cxn>
              </a:cxnLst>
              <a:rect l="0" t="0" r="r" b="b"/>
              <a:pathLst>
                <a:path w="21600" h="21600" extrusionOk="0">
                  <a:moveTo>
                    <a:pt x="2335" y="5254"/>
                  </a:moveTo>
                  <a:cubicBezTo>
                    <a:pt x="2919" y="5254"/>
                    <a:pt x="2919" y="6422"/>
                    <a:pt x="2919" y="7005"/>
                  </a:cubicBezTo>
                  <a:cubicBezTo>
                    <a:pt x="2335" y="7005"/>
                    <a:pt x="1751" y="7005"/>
                    <a:pt x="1168" y="7005"/>
                  </a:cubicBezTo>
                  <a:cubicBezTo>
                    <a:pt x="584" y="7005"/>
                    <a:pt x="0" y="7589"/>
                    <a:pt x="0" y="8173"/>
                  </a:cubicBezTo>
                  <a:cubicBezTo>
                    <a:pt x="0" y="9341"/>
                    <a:pt x="0" y="9924"/>
                    <a:pt x="584" y="9924"/>
                  </a:cubicBezTo>
                  <a:cubicBezTo>
                    <a:pt x="1168" y="9924"/>
                    <a:pt x="1751" y="11092"/>
                    <a:pt x="1751" y="11676"/>
                  </a:cubicBezTo>
                  <a:cubicBezTo>
                    <a:pt x="1751" y="11676"/>
                    <a:pt x="1168" y="12259"/>
                    <a:pt x="1168" y="12259"/>
                  </a:cubicBezTo>
                  <a:cubicBezTo>
                    <a:pt x="584" y="12259"/>
                    <a:pt x="0" y="13427"/>
                    <a:pt x="584" y="14011"/>
                  </a:cubicBezTo>
                  <a:cubicBezTo>
                    <a:pt x="584" y="14595"/>
                    <a:pt x="1168" y="15178"/>
                    <a:pt x="1751" y="15178"/>
                  </a:cubicBezTo>
                  <a:cubicBezTo>
                    <a:pt x="2335" y="15178"/>
                    <a:pt x="2919" y="15178"/>
                    <a:pt x="2919" y="15178"/>
                  </a:cubicBezTo>
                  <a:cubicBezTo>
                    <a:pt x="3503" y="15762"/>
                    <a:pt x="3503" y="16346"/>
                    <a:pt x="2919" y="16930"/>
                  </a:cubicBezTo>
                  <a:cubicBezTo>
                    <a:pt x="2919" y="17514"/>
                    <a:pt x="2919" y="18097"/>
                    <a:pt x="3503" y="18681"/>
                  </a:cubicBezTo>
                  <a:cubicBezTo>
                    <a:pt x="4086" y="19265"/>
                    <a:pt x="4670" y="19265"/>
                    <a:pt x="5254" y="19265"/>
                  </a:cubicBezTo>
                  <a:cubicBezTo>
                    <a:pt x="5838" y="18681"/>
                    <a:pt x="6422" y="18681"/>
                    <a:pt x="7005" y="18681"/>
                  </a:cubicBezTo>
                  <a:cubicBezTo>
                    <a:pt x="7005" y="18681"/>
                    <a:pt x="7589" y="19265"/>
                    <a:pt x="7005" y="19849"/>
                  </a:cubicBezTo>
                  <a:cubicBezTo>
                    <a:pt x="7005" y="20432"/>
                    <a:pt x="7589" y="21016"/>
                    <a:pt x="8757" y="21600"/>
                  </a:cubicBezTo>
                  <a:cubicBezTo>
                    <a:pt x="9341" y="21600"/>
                    <a:pt x="9924" y="21016"/>
                    <a:pt x="9924" y="20432"/>
                  </a:cubicBezTo>
                  <a:cubicBezTo>
                    <a:pt x="10508" y="19849"/>
                    <a:pt x="11092" y="19849"/>
                    <a:pt x="11676" y="19849"/>
                  </a:cubicBezTo>
                  <a:cubicBezTo>
                    <a:pt x="11676" y="19849"/>
                    <a:pt x="12259" y="19849"/>
                    <a:pt x="12259" y="20432"/>
                  </a:cubicBezTo>
                  <a:cubicBezTo>
                    <a:pt x="12843" y="21016"/>
                    <a:pt x="13427" y="21600"/>
                    <a:pt x="14011" y="21016"/>
                  </a:cubicBezTo>
                  <a:cubicBezTo>
                    <a:pt x="15178" y="21016"/>
                    <a:pt x="15178" y="20432"/>
                    <a:pt x="15178" y="19849"/>
                  </a:cubicBezTo>
                  <a:cubicBezTo>
                    <a:pt x="15178" y="19265"/>
                    <a:pt x="15762" y="18097"/>
                    <a:pt x="15762" y="18097"/>
                  </a:cubicBezTo>
                  <a:cubicBezTo>
                    <a:pt x="16346" y="18097"/>
                    <a:pt x="16930" y="18097"/>
                    <a:pt x="16930" y="18681"/>
                  </a:cubicBezTo>
                  <a:cubicBezTo>
                    <a:pt x="17514" y="18681"/>
                    <a:pt x="18681" y="18681"/>
                    <a:pt x="18681" y="18097"/>
                  </a:cubicBezTo>
                  <a:cubicBezTo>
                    <a:pt x="19265" y="17514"/>
                    <a:pt x="19849" y="16346"/>
                    <a:pt x="19265" y="16346"/>
                  </a:cubicBezTo>
                  <a:cubicBezTo>
                    <a:pt x="18681" y="15762"/>
                    <a:pt x="18681" y="14595"/>
                    <a:pt x="18681" y="14595"/>
                  </a:cubicBezTo>
                  <a:cubicBezTo>
                    <a:pt x="19265" y="14011"/>
                    <a:pt x="19849" y="14011"/>
                    <a:pt x="20432" y="14011"/>
                  </a:cubicBezTo>
                  <a:cubicBezTo>
                    <a:pt x="21016" y="14011"/>
                    <a:pt x="21600" y="14011"/>
                    <a:pt x="21600" y="12843"/>
                  </a:cubicBezTo>
                  <a:cubicBezTo>
                    <a:pt x="21600" y="12259"/>
                    <a:pt x="21600" y="11676"/>
                    <a:pt x="21016" y="11092"/>
                  </a:cubicBezTo>
                  <a:cubicBezTo>
                    <a:pt x="20432" y="11092"/>
                    <a:pt x="19849" y="10508"/>
                    <a:pt x="19849" y="9924"/>
                  </a:cubicBezTo>
                  <a:cubicBezTo>
                    <a:pt x="19849" y="9341"/>
                    <a:pt x="20432" y="9341"/>
                    <a:pt x="20432" y="8757"/>
                  </a:cubicBezTo>
                  <a:cubicBezTo>
                    <a:pt x="21016" y="8757"/>
                    <a:pt x="21600" y="8173"/>
                    <a:pt x="21016" y="7005"/>
                  </a:cubicBezTo>
                  <a:cubicBezTo>
                    <a:pt x="21016" y="6422"/>
                    <a:pt x="20432" y="5838"/>
                    <a:pt x="19849" y="6422"/>
                  </a:cubicBezTo>
                  <a:cubicBezTo>
                    <a:pt x="19265" y="6422"/>
                    <a:pt x="18097" y="5838"/>
                    <a:pt x="18097" y="5254"/>
                  </a:cubicBezTo>
                  <a:cubicBezTo>
                    <a:pt x="18097" y="5254"/>
                    <a:pt x="18097" y="4670"/>
                    <a:pt x="18681" y="4086"/>
                  </a:cubicBezTo>
                  <a:cubicBezTo>
                    <a:pt x="18681" y="4086"/>
                    <a:pt x="18681" y="2919"/>
                    <a:pt x="18097" y="2335"/>
                  </a:cubicBezTo>
                  <a:cubicBezTo>
                    <a:pt x="17514" y="1751"/>
                    <a:pt x="16930" y="1751"/>
                    <a:pt x="16346" y="2335"/>
                  </a:cubicBezTo>
                  <a:cubicBezTo>
                    <a:pt x="15762" y="2919"/>
                    <a:pt x="15178" y="2919"/>
                    <a:pt x="14595" y="2335"/>
                  </a:cubicBezTo>
                  <a:cubicBezTo>
                    <a:pt x="14595" y="2335"/>
                    <a:pt x="14011" y="1751"/>
                    <a:pt x="14595" y="1168"/>
                  </a:cubicBezTo>
                  <a:cubicBezTo>
                    <a:pt x="14595" y="584"/>
                    <a:pt x="14011" y="0"/>
                    <a:pt x="12843" y="0"/>
                  </a:cubicBezTo>
                  <a:cubicBezTo>
                    <a:pt x="12259" y="0"/>
                    <a:pt x="11676" y="0"/>
                    <a:pt x="11676" y="584"/>
                  </a:cubicBezTo>
                  <a:cubicBezTo>
                    <a:pt x="11092" y="1168"/>
                    <a:pt x="10508" y="1751"/>
                    <a:pt x="9924" y="1751"/>
                  </a:cubicBezTo>
                  <a:cubicBezTo>
                    <a:pt x="9924" y="1751"/>
                    <a:pt x="9341" y="1168"/>
                    <a:pt x="9341" y="584"/>
                  </a:cubicBezTo>
                  <a:cubicBezTo>
                    <a:pt x="8757" y="0"/>
                    <a:pt x="8173" y="0"/>
                    <a:pt x="7589" y="0"/>
                  </a:cubicBezTo>
                  <a:cubicBezTo>
                    <a:pt x="6422" y="584"/>
                    <a:pt x="6422" y="1168"/>
                    <a:pt x="6422" y="1751"/>
                  </a:cubicBezTo>
                  <a:cubicBezTo>
                    <a:pt x="6422" y="2335"/>
                    <a:pt x="5838" y="2919"/>
                    <a:pt x="5838" y="3503"/>
                  </a:cubicBezTo>
                  <a:cubicBezTo>
                    <a:pt x="5254" y="3503"/>
                    <a:pt x="4670" y="3503"/>
                    <a:pt x="4670" y="2919"/>
                  </a:cubicBezTo>
                  <a:cubicBezTo>
                    <a:pt x="4086" y="2335"/>
                    <a:pt x="2919" y="2919"/>
                    <a:pt x="2919" y="3503"/>
                  </a:cubicBezTo>
                  <a:cubicBezTo>
                    <a:pt x="2335" y="4086"/>
                    <a:pt x="1751" y="4670"/>
                    <a:pt x="2335" y="5254"/>
                  </a:cubicBezTo>
                  <a:close/>
                  <a:moveTo>
                    <a:pt x="8757" y="4670"/>
                  </a:moveTo>
                  <a:cubicBezTo>
                    <a:pt x="12259" y="3503"/>
                    <a:pt x="15762" y="5254"/>
                    <a:pt x="16930" y="8757"/>
                  </a:cubicBezTo>
                  <a:cubicBezTo>
                    <a:pt x="18097" y="12259"/>
                    <a:pt x="15762" y="15762"/>
                    <a:pt x="12843" y="16930"/>
                  </a:cubicBezTo>
                  <a:cubicBezTo>
                    <a:pt x="9341" y="17514"/>
                    <a:pt x="5838" y="15762"/>
                    <a:pt x="4670" y="12843"/>
                  </a:cubicBezTo>
                  <a:cubicBezTo>
                    <a:pt x="3503" y="9341"/>
                    <a:pt x="5838" y="5838"/>
                    <a:pt x="8757" y="467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sp>
          <p:nvSpPr>
            <p:cNvPr id="1054" name="Freeform 303"/>
            <p:cNvSpPr/>
            <p:nvPr/>
          </p:nvSpPr>
          <p:spPr>
            <a:xfrm>
              <a:off x="0" y="134052"/>
              <a:ext cx="105108" cy="100539"/>
            </a:xfrm>
            <a:custGeom>
              <a:avLst/>
              <a:gdLst/>
              <a:ahLst/>
              <a:cxnLst>
                <a:cxn ang="0">
                  <a:pos x="wd2" y="hd2"/>
                </a:cxn>
                <a:cxn ang="5400000">
                  <a:pos x="wd2" y="hd2"/>
                </a:cxn>
                <a:cxn ang="10800000">
                  <a:pos x="wd2" y="hd2"/>
                </a:cxn>
                <a:cxn ang="16200000">
                  <a:pos x="wd2" y="hd2"/>
                </a:cxn>
              </a:cxnLst>
              <a:rect l="0" t="0" r="r" b="b"/>
              <a:pathLst>
                <a:path w="21600" h="21600" extrusionOk="0">
                  <a:moveTo>
                    <a:pt x="2234" y="5400"/>
                  </a:moveTo>
                  <a:cubicBezTo>
                    <a:pt x="2979" y="5400"/>
                    <a:pt x="2979" y="6943"/>
                    <a:pt x="2979" y="6943"/>
                  </a:cubicBezTo>
                  <a:cubicBezTo>
                    <a:pt x="2979" y="6943"/>
                    <a:pt x="2234" y="7714"/>
                    <a:pt x="1490" y="6943"/>
                  </a:cubicBezTo>
                  <a:cubicBezTo>
                    <a:pt x="745" y="6943"/>
                    <a:pt x="0" y="7714"/>
                    <a:pt x="0" y="8486"/>
                  </a:cubicBezTo>
                  <a:cubicBezTo>
                    <a:pt x="0" y="9257"/>
                    <a:pt x="0" y="10029"/>
                    <a:pt x="745" y="10029"/>
                  </a:cubicBezTo>
                  <a:cubicBezTo>
                    <a:pt x="1490" y="10029"/>
                    <a:pt x="2234" y="11571"/>
                    <a:pt x="2234" y="11571"/>
                  </a:cubicBezTo>
                  <a:cubicBezTo>
                    <a:pt x="2234" y="12343"/>
                    <a:pt x="1490" y="12343"/>
                    <a:pt x="745" y="12343"/>
                  </a:cubicBezTo>
                  <a:cubicBezTo>
                    <a:pt x="745" y="13114"/>
                    <a:pt x="0" y="13886"/>
                    <a:pt x="745" y="14657"/>
                  </a:cubicBezTo>
                  <a:cubicBezTo>
                    <a:pt x="745" y="15429"/>
                    <a:pt x="1490" y="15429"/>
                    <a:pt x="2234" y="15429"/>
                  </a:cubicBezTo>
                  <a:cubicBezTo>
                    <a:pt x="2234" y="15429"/>
                    <a:pt x="2979" y="15429"/>
                    <a:pt x="2979" y="15429"/>
                  </a:cubicBezTo>
                  <a:cubicBezTo>
                    <a:pt x="2979" y="16200"/>
                    <a:pt x="3724" y="16971"/>
                    <a:pt x="2979" y="17743"/>
                  </a:cubicBezTo>
                  <a:cubicBezTo>
                    <a:pt x="2979" y="17743"/>
                    <a:pt x="2979" y="18514"/>
                    <a:pt x="3724" y="19286"/>
                  </a:cubicBezTo>
                  <a:cubicBezTo>
                    <a:pt x="3724" y="20057"/>
                    <a:pt x="5214" y="20057"/>
                    <a:pt x="5214" y="19286"/>
                  </a:cubicBezTo>
                  <a:cubicBezTo>
                    <a:pt x="5959" y="19286"/>
                    <a:pt x="6703" y="19286"/>
                    <a:pt x="6703" y="19286"/>
                  </a:cubicBezTo>
                  <a:cubicBezTo>
                    <a:pt x="7448" y="19286"/>
                    <a:pt x="7448" y="20057"/>
                    <a:pt x="7448" y="20829"/>
                  </a:cubicBezTo>
                  <a:cubicBezTo>
                    <a:pt x="7448" y="20829"/>
                    <a:pt x="7448" y="21600"/>
                    <a:pt x="8193" y="21600"/>
                  </a:cubicBezTo>
                  <a:cubicBezTo>
                    <a:pt x="8938" y="21600"/>
                    <a:pt x="9683" y="21600"/>
                    <a:pt x="9683" y="20829"/>
                  </a:cubicBezTo>
                  <a:cubicBezTo>
                    <a:pt x="10428" y="20829"/>
                    <a:pt x="11172" y="20057"/>
                    <a:pt x="11172" y="20057"/>
                  </a:cubicBezTo>
                  <a:cubicBezTo>
                    <a:pt x="11917" y="20057"/>
                    <a:pt x="11917" y="20057"/>
                    <a:pt x="12662" y="20829"/>
                  </a:cubicBezTo>
                  <a:cubicBezTo>
                    <a:pt x="12662" y="21600"/>
                    <a:pt x="13407" y="21600"/>
                    <a:pt x="14152" y="21600"/>
                  </a:cubicBezTo>
                  <a:cubicBezTo>
                    <a:pt x="14897" y="21600"/>
                    <a:pt x="14897" y="20829"/>
                    <a:pt x="14897" y="20057"/>
                  </a:cubicBezTo>
                  <a:cubicBezTo>
                    <a:pt x="14897" y="19286"/>
                    <a:pt x="15641" y="18514"/>
                    <a:pt x="15641" y="18514"/>
                  </a:cubicBezTo>
                  <a:cubicBezTo>
                    <a:pt x="15641" y="18514"/>
                    <a:pt x="16386" y="18514"/>
                    <a:pt x="17131" y="18514"/>
                  </a:cubicBezTo>
                  <a:cubicBezTo>
                    <a:pt x="17131" y="19286"/>
                    <a:pt x="17876" y="19286"/>
                    <a:pt x="18621" y="18514"/>
                  </a:cubicBezTo>
                  <a:cubicBezTo>
                    <a:pt x="19366" y="17743"/>
                    <a:pt x="19366" y="16971"/>
                    <a:pt x="18621" y="16200"/>
                  </a:cubicBezTo>
                  <a:cubicBezTo>
                    <a:pt x="18621" y="16200"/>
                    <a:pt x="18621" y="15429"/>
                    <a:pt x="18621" y="14657"/>
                  </a:cubicBezTo>
                  <a:cubicBezTo>
                    <a:pt x="18621" y="14657"/>
                    <a:pt x="19366" y="14657"/>
                    <a:pt x="20110" y="14657"/>
                  </a:cubicBezTo>
                  <a:cubicBezTo>
                    <a:pt x="20855" y="14657"/>
                    <a:pt x="20855" y="13886"/>
                    <a:pt x="21600" y="13114"/>
                  </a:cubicBezTo>
                  <a:cubicBezTo>
                    <a:pt x="21600" y="12343"/>
                    <a:pt x="20855" y="11571"/>
                    <a:pt x="20855" y="11571"/>
                  </a:cubicBezTo>
                  <a:cubicBezTo>
                    <a:pt x="20110" y="11571"/>
                    <a:pt x="19366" y="10800"/>
                    <a:pt x="19366" y="10029"/>
                  </a:cubicBezTo>
                  <a:cubicBezTo>
                    <a:pt x="19366" y="10029"/>
                    <a:pt x="20110" y="9257"/>
                    <a:pt x="20110" y="9257"/>
                  </a:cubicBezTo>
                  <a:cubicBezTo>
                    <a:pt x="20855" y="9257"/>
                    <a:pt x="20855" y="8486"/>
                    <a:pt x="20855" y="7714"/>
                  </a:cubicBezTo>
                  <a:cubicBezTo>
                    <a:pt x="20855" y="6943"/>
                    <a:pt x="20110" y="6171"/>
                    <a:pt x="19366" y="6171"/>
                  </a:cubicBezTo>
                  <a:cubicBezTo>
                    <a:pt x="19366" y="6943"/>
                    <a:pt x="17876" y="6171"/>
                    <a:pt x="17876" y="5400"/>
                  </a:cubicBezTo>
                  <a:cubicBezTo>
                    <a:pt x="17876" y="5400"/>
                    <a:pt x="17876" y="4629"/>
                    <a:pt x="18621" y="4629"/>
                  </a:cubicBezTo>
                  <a:cubicBezTo>
                    <a:pt x="18621" y="3857"/>
                    <a:pt x="18621" y="3086"/>
                    <a:pt x="17876" y="2314"/>
                  </a:cubicBezTo>
                  <a:cubicBezTo>
                    <a:pt x="17131" y="2314"/>
                    <a:pt x="16386" y="2314"/>
                    <a:pt x="16386" y="2314"/>
                  </a:cubicBezTo>
                  <a:cubicBezTo>
                    <a:pt x="15641" y="3086"/>
                    <a:pt x="14897" y="3086"/>
                    <a:pt x="14152" y="2314"/>
                  </a:cubicBezTo>
                  <a:cubicBezTo>
                    <a:pt x="14152" y="2314"/>
                    <a:pt x="14152" y="1543"/>
                    <a:pt x="14152" y="1543"/>
                  </a:cubicBezTo>
                  <a:cubicBezTo>
                    <a:pt x="14152" y="771"/>
                    <a:pt x="13407" y="0"/>
                    <a:pt x="12662" y="0"/>
                  </a:cubicBezTo>
                  <a:cubicBezTo>
                    <a:pt x="11917" y="0"/>
                    <a:pt x="11172" y="0"/>
                    <a:pt x="11172" y="771"/>
                  </a:cubicBezTo>
                  <a:cubicBezTo>
                    <a:pt x="11172" y="1543"/>
                    <a:pt x="10428" y="1543"/>
                    <a:pt x="9683" y="1543"/>
                  </a:cubicBezTo>
                  <a:cubicBezTo>
                    <a:pt x="9683" y="1543"/>
                    <a:pt x="8938" y="1543"/>
                    <a:pt x="8938" y="771"/>
                  </a:cubicBezTo>
                  <a:cubicBezTo>
                    <a:pt x="8938" y="0"/>
                    <a:pt x="8193" y="0"/>
                    <a:pt x="7448" y="0"/>
                  </a:cubicBezTo>
                  <a:cubicBezTo>
                    <a:pt x="6703" y="771"/>
                    <a:pt x="5959" y="1543"/>
                    <a:pt x="6703" y="1543"/>
                  </a:cubicBezTo>
                  <a:cubicBezTo>
                    <a:pt x="6703" y="2314"/>
                    <a:pt x="5959" y="3086"/>
                    <a:pt x="5959" y="3086"/>
                  </a:cubicBezTo>
                  <a:cubicBezTo>
                    <a:pt x="5214" y="3857"/>
                    <a:pt x="5214" y="3086"/>
                    <a:pt x="4469" y="3086"/>
                  </a:cubicBezTo>
                  <a:cubicBezTo>
                    <a:pt x="3724" y="2314"/>
                    <a:pt x="2979" y="3086"/>
                    <a:pt x="2979" y="3086"/>
                  </a:cubicBezTo>
                  <a:cubicBezTo>
                    <a:pt x="2234" y="3857"/>
                    <a:pt x="2234" y="4629"/>
                    <a:pt x="2234" y="5400"/>
                  </a:cubicBezTo>
                  <a:close/>
                  <a:moveTo>
                    <a:pt x="8938" y="4629"/>
                  </a:moveTo>
                  <a:cubicBezTo>
                    <a:pt x="11917" y="3857"/>
                    <a:pt x="15641" y="5400"/>
                    <a:pt x="16386" y="9257"/>
                  </a:cubicBezTo>
                  <a:cubicBezTo>
                    <a:pt x="17876" y="12343"/>
                    <a:pt x="15641" y="16200"/>
                    <a:pt x="12662" y="16971"/>
                  </a:cubicBezTo>
                  <a:cubicBezTo>
                    <a:pt x="9683" y="17743"/>
                    <a:pt x="5959" y="16200"/>
                    <a:pt x="4469" y="13114"/>
                  </a:cubicBezTo>
                  <a:cubicBezTo>
                    <a:pt x="3724" y="9257"/>
                    <a:pt x="5214" y="6171"/>
                    <a:pt x="8938" y="4629"/>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grpSp>
      <p:sp>
        <p:nvSpPr>
          <p:cNvPr id="1056" name="TextBox 503"/>
          <p:cNvSpPr txBox="1"/>
          <p:nvPr/>
        </p:nvSpPr>
        <p:spPr>
          <a:xfrm>
            <a:off x="977636" y="813336"/>
            <a:ext cx="10236728" cy="1691005"/>
          </a:xfrm>
          <a:prstGeom prst="rect">
            <a:avLst/>
          </a:prstGeom>
          <a:ln w="12700">
            <a:miter lim="400000"/>
          </a:ln>
        </p:spPr>
        <p:txBody>
          <a:bodyPr lIns="45719" rIns="45719">
            <a:spAutoFit/>
          </a:bodyPr>
          <a:lstStyle/>
          <a:p>
            <a:pPr lvl="1" algn="just">
              <a:lnSpc>
                <a:spcPct val="130000"/>
              </a:lnSpc>
              <a:defRPr sz="1400">
                <a:solidFill>
                  <a:srgbClr val="595959"/>
                </a:solidFill>
                <a:latin typeface="微软雅黑"/>
                <a:ea typeface="微软雅黑"/>
                <a:cs typeface="微软雅黑"/>
                <a:sym typeface="微软雅黑"/>
              </a:defRPr>
            </a:pPr>
            <a:r>
              <a:rPr sz="1600"/>
              <a:t>针对上述死区机制的不足，本文设计了基于动态调度算法的死区调度机制。由于智能油烟机系统采用GPRS技术通信，闭环通信链路中网络响应延迟和数据通道的负载</a:t>
            </a:r>
            <a:r>
              <a:rPr lang="zh-CN" sz="1600"/>
              <a:t>很不稳定</a:t>
            </a:r>
            <a:r>
              <a:rPr sz="1600"/>
              <a:t>。因此</a:t>
            </a:r>
            <a:r>
              <a:rPr lang="zh-CN" sz="1600"/>
              <a:t>设计动态机制</a:t>
            </a:r>
            <a:r>
              <a:rPr sz="1600"/>
              <a:t>根据网络状况变化对常规死区机制的固定阈值进行动态调度。主要分为3个步骤：</a:t>
            </a:r>
            <a:endParaRPr sz="1600"/>
          </a:p>
          <a:p>
            <a:pPr lvl="1" algn="just">
              <a:lnSpc>
                <a:spcPct val="130000"/>
              </a:lnSpc>
              <a:defRPr sz="1400">
                <a:solidFill>
                  <a:srgbClr val="595959"/>
                </a:solidFill>
                <a:latin typeface="微软雅黑"/>
                <a:ea typeface="微软雅黑"/>
                <a:cs typeface="微软雅黑"/>
                <a:sym typeface="微软雅黑"/>
              </a:defRPr>
            </a:pPr>
            <a:r>
              <a:rPr sz="1600"/>
              <a:t>1)计算网络使用率。通过逻辑代码记录智能网关N个上报数据总时长T以及每个上报数据占用的网络时长，只需要计算N个数据流之间的总空余时间与总时间之间的比值，就可以求得网络使用率c，如下式：</a:t>
            </a:r>
            <a:endParaRPr sz="1600"/>
          </a:p>
        </p:txBody>
      </p:sp>
      <p:sp>
        <p:nvSpPr>
          <p:cNvPr id="1057" name="TextBox 503"/>
          <p:cNvSpPr txBox="1"/>
          <p:nvPr/>
        </p:nvSpPr>
        <p:spPr>
          <a:xfrm>
            <a:off x="977637" y="3310072"/>
            <a:ext cx="10236726" cy="583565"/>
          </a:xfrm>
          <a:prstGeom prst="rect">
            <a:avLst/>
          </a:prstGeom>
          <a:ln w="12700">
            <a:miter lim="400000"/>
          </a:ln>
        </p:spPr>
        <p:txBody>
          <a:bodyPr lIns="45719" rIns="45719">
            <a:spAutoFit/>
          </a:bodyPr>
          <a:lstStyle>
            <a:lvl1pPr algn="just">
              <a:lnSpc>
                <a:spcPct val="130000"/>
              </a:lnSpc>
              <a:defRPr sz="1400">
                <a:solidFill>
                  <a:srgbClr val="595959"/>
                </a:solidFill>
                <a:latin typeface="微软雅黑"/>
                <a:ea typeface="微软雅黑"/>
                <a:cs typeface="微软雅黑"/>
                <a:sym typeface="微软雅黑"/>
              </a:defRPr>
            </a:lvl1pPr>
          </a:lstStyle>
          <a:p>
            <a:pPr lvl="1"/>
            <a:r>
              <a:rPr sz="1600">
                <a:solidFill>
                  <a:srgbClr val="595959"/>
                </a:solidFill>
                <a:latin typeface="微软雅黑"/>
                <a:ea typeface="微软雅黑"/>
                <a:cs typeface="微软雅黑"/>
              </a:rPr>
              <a:t>2)设计死区阈值动态调度表。设计如表所示，共分为八级死区阈值，并以网络使用率作为判断，在网络使用率c大于90%时，提升死区阈值，小于50%时，降低死区阈值：</a:t>
            </a:r>
            <a:endParaRPr sz="1600">
              <a:solidFill>
                <a:srgbClr val="595959"/>
              </a:solidFill>
              <a:latin typeface="微软雅黑"/>
              <a:ea typeface="微软雅黑"/>
              <a:cs typeface="微软雅黑"/>
            </a:endParaRPr>
          </a:p>
        </p:txBody>
      </p:sp>
      <p:sp>
        <p:nvSpPr>
          <p:cNvPr id="1058" name="文本框 9"/>
          <p:cNvSpPr txBox="1"/>
          <p:nvPr/>
        </p:nvSpPr>
        <p:spPr>
          <a:xfrm>
            <a:off x="1019309" y="188639"/>
            <a:ext cx="4180839" cy="386081"/>
          </a:xfrm>
          <a:prstGeom prst="rect">
            <a:avLst/>
          </a:prstGeom>
          <a:ln w="12700">
            <a:miter lim="400000"/>
          </a:ln>
        </p:spPr>
        <p:txBody>
          <a:bodyPr lIns="34290" tIns="34290" rIns="34290" bIns="34290">
            <a:spAutoFit/>
          </a:bodyPr>
          <a:lstStyle/>
          <a:p>
            <a:pPr lvl="1" indent="0">
              <a:defRPr>
                <a:solidFill>
                  <a:srgbClr val="595959"/>
                </a:solidFill>
                <a:latin typeface="微软雅黑"/>
                <a:ea typeface="微软雅黑"/>
                <a:cs typeface="微软雅黑"/>
                <a:sym typeface="微软雅黑"/>
              </a:defRPr>
            </a:pPr>
            <a:r>
              <a:t>基于动态阈值管理的死区调度机制</a:t>
            </a:r>
          </a:p>
        </p:txBody>
      </p:sp>
      <p:graphicFrame>
        <p:nvGraphicFramePr>
          <p:cNvPr id="1060" name="表格"/>
          <p:cNvGraphicFramePr/>
          <p:nvPr/>
        </p:nvGraphicFramePr>
        <p:xfrm>
          <a:off x="2946399" y="4142012"/>
          <a:ext cx="6350001" cy="2232423"/>
        </p:xfrm>
        <a:graphic>
          <a:graphicData uri="http://schemas.openxmlformats.org/drawingml/2006/table">
            <a:tbl>
              <a:tblPr bandRow="1">
                <a:tableStyleId>{4C3C2611-4C71-4FC5-86AE-919BDF0F9419}</a:tableStyleId>
              </a:tblPr>
              <a:tblGrid>
                <a:gridCol w="1889125"/>
                <a:gridCol w="1889125"/>
                <a:gridCol w="1889760"/>
              </a:tblGrid>
              <a:tr h="254000">
                <a:tc>
                  <a:txBody>
                    <a:bodyPr/>
                    <a:lstStyle/>
                    <a:p>
                      <a:pPr marR="457200" algn="ctr" defTabSz="266700">
                        <a:lnSpc>
                          <a:spcPts val="2000"/>
                        </a:lnSpc>
                        <a:defRPr sz="1800"/>
                      </a:pPr>
                      <a:r>
                        <a:rPr sz="1050" b="1">
                          <a:latin typeface="+mj-lt"/>
                          <a:ea typeface="+mj-ea"/>
                          <a:cs typeface="+mj-cs"/>
                          <a:sym typeface="Helvetica"/>
                        </a:rPr>
                        <a:t>动态调度等级</a:t>
                      </a:r>
                      <a:endParaRPr sz="1050" b="1">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lnSpc>
                          <a:spcPts val="2000"/>
                        </a:lnSpc>
                        <a:defRPr sz="1050" b="1">
                          <a:latin typeface="+mj-lt"/>
                          <a:ea typeface="+mj-ea"/>
                          <a:cs typeface="+mj-cs"/>
                          <a:sym typeface="Helvetica"/>
                        </a:defRPr>
                      </a:pPr>
                      <a:r>
                        <a:t>网络使用率</a:t>
                      </a:r>
                      <a:r>
                        <a:rPr>
                          <a:latin typeface="Times" panose="00000500000000020000"/>
                          <a:ea typeface="Times" panose="00000500000000020000"/>
                          <a:cs typeface="Times" panose="00000500000000020000"/>
                          <a:sym typeface="Times" panose="00000500000000020000"/>
                        </a:rPr>
                        <a:t>/%</a:t>
                      </a:r>
                      <a:endParaRPr>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lnSpc>
                          <a:spcPts val="2000"/>
                        </a:lnSpc>
                        <a:defRPr sz="1800"/>
                      </a:pPr>
                      <a:r>
                        <a:rPr sz="1050" b="1">
                          <a:latin typeface="+mj-lt"/>
                          <a:ea typeface="+mj-ea"/>
                          <a:cs typeface="+mj-cs"/>
                          <a:sym typeface="Helvetica"/>
                        </a:rPr>
                        <a:t>动态调度</a:t>
                      </a:r>
                      <a:endParaRPr sz="1050" b="1">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228600">
                <a:tc>
                  <a:txBody>
                    <a:bodyPr/>
                    <a:lstStyle/>
                    <a:p>
                      <a:pPr marR="457200" algn="ctr" defTabSz="266700">
                        <a:lnSpc>
                          <a:spcPts val="2000"/>
                        </a:lnSpc>
                        <a:defRPr sz="1800"/>
                      </a:pPr>
                      <a:r>
                        <a:rPr sz="1050">
                          <a:latin typeface="+mj-lt"/>
                          <a:ea typeface="+mj-ea"/>
                          <a:cs typeface="+mj-cs"/>
                          <a:sym typeface="Helvetica"/>
                        </a:rPr>
                        <a:t>一级死区阈值</a:t>
                      </a:r>
                      <a:endParaRPr sz="1050">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lnSpc>
                          <a:spcPts val="2000"/>
                        </a:lnSpc>
                        <a:defRPr sz="1800"/>
                      </a:pPr>
                      <a:r>
                        <a:rPr sz="1050">
                          <a:latin typeface="Times" panose="00000500000000020000"/>
                          <a:ea typeface="Times" panose="00000500000000020000"/>
                          <a:cs typeface="Times" panose="00000500000000020000"/>
                          <a:sym typeface="Times" panose="00000500000000020000"/>
                        </a:rPr>
                        <a:t>&lt;50</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lnSpc>
                          <a:spcPts val="2000"/>
                        </a:lnSpc>
                        <a:defRPr sz="1800"/>
                      </a:pPr>
                      <a:r>
                        <a:rPr sz="1050">
                          <a:latin typeface="+mj-lt"/>
                          <a:ea typeface="+mj-ea"/>
                          <a:cs typeface="+mj-cs"/>
                          <a:sym typeface="Helvetica"/>
                        </a:rPr>
                        <a:t>保持不变</a:t>
                      </a:r>
                      <a:endParaRPr sz="1050">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228600">
                <a:tc>
                  <a:txBody>
                    <a:bodyPr/>
                    <a:lstStyle/>
                    <a:p>
                      <a:pPr marR="457200" algn="ctr" defTabSz="266700">
                        <a:lnSpc>
                          <a:spcPts val="2000"/>
                        </a:lnSpc>
                        <a:defRPr sz="1800"/>
                      </a:pPr>
                      <a:r>
                        <a:rPr sz="1050">
                          <a:latin typeface="+mj-lt"/>
                          <a:ea typeface="+mj-ea"/>
                          <a:cs typeface="+mj-cs"/>
                          <a:sym typeface="Helvetica"/>
                        </a:rPr>
                        <a:t>一级死区阈值</a:t>
                      </a:r>
                      <a:endParaRPr sz="1050">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lnSpc>
                          <a:spcPts val="2000"/>
                        </a:lnSpc>
                        <a:defRPr sz="1800"/>
                      </a:pPr>
                      <a:r>
                        <a:rPr sz="1050">
                          <a:latin typeface="Times" panose="00000500000000020000"/>
                          <a:ea typeface="Times" panose="00000500000000020000"/>
                          <a:cs typeface="Times" panose="00000500000000020000"/>
                          <a:sym typeface="Times" panose="00000500000000020000"/>
                        </a:rPr>
                        <a:t>&gt;90</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lnSpc>
                          <a:spcPts val="2000"/>
                        </a:lnSpc>
                        <a:defRPr sz="1800"/>
                      </a:pPr>
                      <a:r>
                        <a:rPr sz="1050">
                          <a:latin typeface="+mj-lt"/>
                          <a:ea typeface="+mj-ea"/>
                          <a:cs typeface="+mj-cs"/>
                          <a:sym typeface="Helvetica"/>
                        </a:rPr>
                        <a:t>升一级</a:t>
                      </a:r>
                      <a:endParaRPr sz="1050">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228600">
                <a:tc>
                  <a:txBody>
                    <a:bodyPr/>
                    <a:lstStyle/>
                    <a:p>
                      <a:pPr marR="457200" algn="ctr" defTabSz="266700">
                        <a:lnSpc>
                          <a:spcPts val="2000"/>
                        </a:lnSpc>
                        <a:defRPr sz="1800"/>
                      </a:pPr>
                      <a:r>
                        <a:rPr sz="1050">
                          <a:latin typeface="+mj-lt"/>
                          <a:ea typeface="+mj-ea"/>
                          <a:cs typeface="+mj-cs"/>
                          <a:sym typeface="Helvetica"/>
                        </a:rPr>
                        <a:t>二级死区阈值</a:t>
                      </a:r>
                      <a:endParaRPr sz="1050">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lnSpc>
                          <a:spcPts val="2000"/>
                        </a:lnSpc>
                        <a:defRPr sz="1800"/>
                      </a:pPr>
                      <a:r>
                        <a:rPr sz="1050">
                          <a:latin typeface="Times" panose="00000500000000020000"/>
                          <a:ea typeface="Times" panose="00000500000000020000"/>
                          <a:cs typeface="Times" panose="00000500000000020000"/>
                          <a:sym typeface="Times" panose="00000500000000020000"/>
                        </a:rPr>
                        <a:t>&lt;50</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lnSpc>
                          <a:spcPts val="2000"/>
                        </a:lnSpc>
                        <a:defRPr sz="1800"/>
                      </a:pPr>
                      <a:r>
                        <a:rPr sz="1050">
                          <a:latin typeface="+mj-lt"/>
                          <a:ea typeface="+mj-ea"/>
                          <a:cs typeface="+mj-cs"/>
                          <a:sym typeface="Helvetica"/>
                        </a:rPr>
                        <a:t>降一级</a:t>
                      </a:r>
                      <a:endParaRPr sz="1050">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228600">
                <a:tc>
                  <a:txBody>
                    <a:bodyPr/>
                    <a:lstStyle/>
                    <a:p>
                      <a:pPr marR="457200" algn="ctr" defTabSz="266700">
                        <a:lnSpc>
                          <a:spcPts val="2000"/>
                        </a:lnSpc>
                        <a:defRPr sz="1800"/>
                      </a:pPr>
                      <a:r>
                        <a:rPr sz="1050">
                          <a:latin typeface="+mj-lt"/>
                          <a:ea typeface="+mj-ea"/>
                          <a:cs typeface="+mj-cs"/>
                          <a:sym typeface="Helvetica"/>
                        </a:rPr>
                        <a:t>二级死区阈值</a:t>
                      </a:r>
                      <a:endParaRPr sz="1050">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lnSpc>
                          <a:spcPts val="2000"/>
                        </a:lnSpc>
                        <a:defRPr sz="1800"/>
                      </a:pPr>
                      <a:r>
                        <a:rPr sz="1050">
                          <a:latin typeface="Times" panose="00000500000000020000"/>
                          <a:ea typeface="Times" panose="00000500000000020000"/>
                          <a:cs typeface="Times" panose="00000500000000020000"/>
                          <a:sym typeface="Times" panose="00000500000000020000"/>
                        </a:rPr>
                        <a:t>&gt;90</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lnSpc>
                          <a:spcPts val="2000"/>
                        </a:lnSpc>
                        <a:defRPr sz="1800"/>
                      </a:pPr>
                      <a:r>
                        <a:rPr sz="1050">
                          <a:latin typeface="+mj-lt"/>
                          <a:ea typeface="+mj-ea"/>
                          <a:cs typeface="+mj-cs"/>
                          <a:sym typeface="Helvetica"/>
                        </a:rPr>
                        <a:t>升一级</a:t>
                      </a:r>
                      <a:endParaRPr sz="1050">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228600">
                <a:tc>
                  <a:txBody>
                    <a:bodyPr/>
                    <a:lstStyle/>
                    <a:p>
                      <a:pPr marR="457200" algn="ctr" defTabSz="266700">
                        <a:lnSpc>
                          <a:spcPts val="2000"/>
                        </a:lnSpc>
                        <a:defRPr sz="1800"/>
                      </a:pPr>
                      <a:r>
                        <a:rPr sz="1050">
                          <a:latin typeface="Times" panose="00000500000000020000"/>
                          <a:ea typeface="Times" panose="00000500000000020000"/>
                          <a:cs typeface="Times" panose="00000500000000020000"/>
                          <a:sym typeface="Times" panose="00000500000000020000"/>
                        </a:rPr>
                        <a:t>…</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lnSpc>
                          <a:spcPts val="2000"/>
                        </a:lnSpc>
                        <a:defRPr sz="1800"/>
                      </a:pPr>
                      <a:r>
                        <a:rPr sz="1050">
                          <a:latin typeface="Times" panose="00000500000000020000"/>
                          <a:ea typeface="Times" panose="00000500000000020000"/>
                          <a:cs typeface="Times" panose="00000500000000020000"/>
                          <a:sym typeface="Times" panose="00000500000000020000"/>
                        </a:rPr>
                        <a:t>…</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lnSpc>
                          <a:spcPts val="2000"/>
                        </a:lnSpc>
                        <a:defRPr sz="1800"/>
                      </a:pPr>
                      <a:r>
                        <a:rPr sz="1050">
                          <a:latin typeface="Times" panose="00000500000000020000"/>
                          <a:ea typeface="Times" panose="00000500000000020000"/>
                          <a:cs typeface="Times" panose="00000500000000020000"/>
                          <a:sym typeface="Times" panose="00000500000000020000"/>
                        </a:rPr>
                        <a:t>…</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228600">
                <a:tc>
                  <a:txBody>
                    <a:bodyPr/>
                    <a:lstStyle/>
                    <a:p>
                      <a:pPr marR="457200" algn="ctr" defTabSz="266700">
                        <a:lnSpc>
                          <a:spcPts val="2000"/>
                        </a:lnSpc>
                        <a:defRPr sz="1800"/>
                      </a:pPr>
                      <a:r>
                        <a:rPr sz="1050">
                          <a:latin typeface="+mj-lt"/>
                          <a:ea typeface="+mj-ea"/>
                          <a:cs typeface="+mj-cs"/>
                          <a:sym typeface="Helvetica"/>
                        </a:rPr>
                        <a:t>八级死区阈值</a:t>
                      </a:r>
                      <a:endParaRPr sz="1050">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lnSpc>
                          <a:spcPts val="2000"/>
                        </a:lnSpc>
                        <a:defRPr sz="1800"/>
                      </a:pPr>
                      <a:r>
                        <a:rPr sz="1050">
                          <a:latin typeface="Times" panose="00000500000000020000"/>
                          <a:ea typeface="Times" panose="00000500000000020000"/>
                          <a:cs typeface="Times" panose="00000500000000020000"/>
                          <a:sym typeface="Times" panose="00000500000000020000"/>
                        </a:rPr>
                        <a:t>&lt;50</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lnSpc>
                          <a:spcPts val="2000"/>
                        </a:lnSpc>
                        <a:defRPr sz="1800"/>
                      </a:pPr>
                      <a:r>
                        <a:rPr sz="1050">
                          <a:latin typeface="+mj-lt"/>
                          <a:ea typeface="+mj-ea"/>
                          <a:cs typeface="+mj-cs"/>
                          <a:sym typeface="Helvetica"/>
                        </a:rPr>
                        <a:t>降一级</a:t>
                      </a:r>
                      <a:endParaRPr sz="1050">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228600">
                <a:tc>
                  <a:txBody>
                    <a:bodyPr/>
                    <a:lstStyle/>
                    <a:p>
                      <a:pPr marR="457200" algn="ctr" defTabSz="266700">
                        <a:lnSpc>
                          <a:spcPts val="2000"/>
                        </a:lnSpc>
                        <a:defRPr sz="1800"/>
                      </a:pPr>
                      <a:r>
                        <a:rPr sz="1050">
                          <a:latin typeface="+mj-lt"/>
                          <a:ea typeface="+mj-ea"/>
                          <a:cs typeface="+mj-cs"/>
                          <a:sym typeface="Helvetica"/>
                        </a:rPr>
                        <a:t>八级死区阈值</a:t>
                      </a:r>
                      <a:endParaRPr sz="1050">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lnSpc>
                          <a:spcPts val="2000"/>
                        </a:lnSpc>
                        <a:defRPr sz="1800"/>
                      </a:pPr>
                      <a:r>
                        <a:rPr sz="1050">
                          <a:latin typeface="Times" panose="00000500000000020000"/>
                          <a:ea typeface="Times" panose="00000500000000020000"/>
                          <a:cs typeface="Times" panose="00000500000000020000"/>
                          <a:sym typeface="Times" panose="00000500000000020000"/>
                        </a:rPr>
                        <a:t>&gt;90</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lnSpc>
                          <a:spcPts val="2000"/>
                        </a:lnSpc>
                        <a:defRPr sz="1800"/>
                      </a:pPr>
                      <a:r>
                        <a:rPr sz="1050">
                          <a:latin typeface="+mj-lt"/>
                          <a:ea typeface="+mj-ea"/>
                          <a:cs typeface="+mj-cs"/>
                          <a:sym typeface="Helvetica"/>
                        </a:rPr>
                        <a:t>保持</a:t>
                      </a:r>
                      <a:endParaRPr sz="1050">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bl>
          </a:graphicData>
        </a:graphic>
      </p:graphicFrame>
      <mc:AlternateContent xmlns:mc="http://schemas.openxmlformats.org/markup-compatibility/2006">
        <mc:Choice xmlns:a14="http://schemas.microsoft.com/office/drawing/2010/main" Requires="a14">
          <p:sp>
            <p:nvSpPr>
              <p:cNvPr id="2" name="文本框 1"/>
              <p:cNvSpPr txBox="1"/>
              <p:nvPr/>
            </p:nvSpPr>
            <p:spPr>
              <a:xfrm>
                <a:off x="5224082" y="2464689"/>
                <a:ext cx="1112520" cy="68326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14:m>
                  <m:oMathPara xmlns:m="http://schemas.openxmlformats.org/officeDocument/2006/math">
                    <m:oMathParaPr>
                      <m:jc m:val="centerGroup"/>
                    </m:oMathParaPr>
                    <m:oMath xmlns:m="http://schemas.openxmlformats.org/officeDocument/2006/math">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𝑐</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f>
                        <m:fPr>
                          <m:ctrlP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ctrlPr>
                        </m:fPr>
                        <m:num>
                          <m:nary>
                            <m:naryPr>
                              <m:chr m:val="∑"/>
                              <m:limLoc m:val="subSup"/>
                              <m:ctrlP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ctrlPr>
                            </m:naryPr>
                            <m:sub>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𝑖</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1</m:t>
                              </m:r>
                            </m:sub>
                            <m:sup>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𝑁</m:t>
                              </m:r>
                            </m:sup>
                            <m:e>
                              <m:sSub>
                                <m:sSubPr>
                                  <m:ctrlP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ctrlPr>
                                </m:sSubPr>
                                <m:e>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𝑡</m:t>
                                  </m:r>
                                </m:e>
                                <m:sub>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𝑖</m:t>
                                  </m:r>
                                </m:sub>
                              </m:sSub>
                            </m:e>
                          </m:nary>
                        </m:num>
                        <m:den>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𝑇</m:t>
                          </m:r>
                        </m:den>
                      </m:f>
                    </m:oMath>
                  </m:oMathPara>
                </a14:m>
                <a:endPar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endParaRPr>
              </a:p>
            </p:txBody>
          </p:sp>
        </mc:Choice>
        <mc:Fallback>
          <p:sp>
            <p:nvSpPr>
              <p:cNvPr id="2" name="文本框 1"/>
              <p:cNvSpPr txBox="1">
                <a:spLocks noRot="1" noChangeAspect="1" noMove="1" noResize="1" noEditPoints="1" noAdjustHandles="1" noChangeArrowheads="1" noChangeShapeType="1" noTextEdit="1"/>
              </p:cNvSpPr>
              <p:nvPr/>
            </p:nvSpPr>
            <p:spPr>
              <a:xfrm>
                <a:off x="5224082" y="2464689"/>
                <a:ext cx="1112520" cy="683260"/>
              </a:xfrm>
              <a:prstGeom prst="rect">
                <a:avLst/>
              </a:prstGeom>
              <a:blipFill rotWithShape="1">
                <a:blip r:embed="rId1"/>
                <a:stretch>
                  <a:fillRect l="-51" t="-37" r="-2003" b="37"/>
                </a:stretch>
              </a:blipFill>
              <a:ln w="12700" cap="flat">
                <a:noFill/>
                <a:miter lim="400000"/>
              </a:ln>
            </p:spPr>
            <p:style>
              <a:lnRef idx="0">
                <a:srgbClr val="FFFFFF"/>
              </a:lnRef>
              <a:fillRef idx="0">
                <a:srgbClr val="FFFFFF"/>
              </a:fillRef>
              <a:effectRef idx="0">
                <a:srgbClr val="FFFFFF"/>
              </a:effectRef>
              <a:fontRef idx="none"/>
            </p:style>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slow" p14:dur="1200" advClick="0" advTm="3000">
        <p14:flip dir="r"/>
      </p:transition>
    </mc:Choice>
    <mc:Fallback>
      <p:transition spd="slow" advClick="0" advTm="3000">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afterEffect">
                                  <p:stCondLst>
                                    <p:cond delay="0"/>
                                  </p:stCondLst>
                                  <p:iterate type="el">
                                    <p:tmAbs val="0"/>
                                  </p:iterate>
                                  <p:childTnLst>
                                    <p:set>
                                      <p:cBhvr>
                                        <p:cTn id="6" dur="indefinite" fill="hold"/>
                                        <p:tgtEl>
                                          <p:spTgt spid="1045"/>
                                        </p:tgtEl>
                                        <p:attrNameLst>
                                          <p:attrName>style.visibility</p:attrName>
                                        </p:attrNameLst>
                                      </p:cBhvr>
                                      <p:to>
                                        <p:strVal val="visible"/>
                                      </p:to>
                                    </p:set>
                                    <p:animEffect transition="in" filter="dissolve">
                                      <p:cBhvr>
                                        <p:cTn id="7" dur="1250"/>
                                        <p:tgtEl>
                                          <p:spTgt spid="1045"/>
                                        </p:tgtEl>
                                      </p:cBhvr>
                                    </p:animEffect>
                                  </p:childTnLst>
                                </p:cTn>
                              </p:par>
                            </p:childTnLst>
                          </p:cTn>
                        </p:par>
                        <p:par>
                          <p:cTn id="8" fill="hold">
                            <p:stCondLst>
                              <p:cond delay="1250"/>
                            </p:stCondLst>
                            <p:childTnLst>
                              <p:par>
                                <p:cTn id="9" presetID="9" presetClass="entr" presetSubtype="0" fill="hold" grpId="2" nodeType="afterEffect">
                                  <p:stCondLst>
                                    <p:cond delay="1000"/>
                                  </p:stCondLst>
                                  <p:iterate type="el">
                                    <p:tmAbs val="0"/>
                                  </p:iterate>
                                  <p:childTnLst>
                                    <p:set>
                                      <p:cBhvr>
                                        <p:cTn id="10" dur="indefinite" fill="hold"/>
                                        <p:tgtEl>
                                          <p:spTgt spid="1056"/>
                                        </p:tgtEl>
                                        <p:attrNameLst>
                                          <p:attrName>style.visibility</p:attrName>
                                        </p:attrNameLst>
                                      </p:cBhvr>
                                      <p:to>
                                        <p:strVal val="visible"/>
                                      </p:to>
                                    </p:set>
                                    <p:animEffect transition="in" filter="dissolve">
                                      <p:cBhvr>
                                        <p:cTn id="11" dur="100"/>
                                        <p:tgtEl>
                                          <p:spTgt spid="1056"/>
                                        </p:tgtEl>
                                      </p:cBhvr>
                                    </p:animEffect>
                                  </p:childTnLst>
                                </p:cTn>
                              </p:par>
                            </p:childTnLst>
                          </p:cTn>
                        </p:par>
                        <p:par>
                          <p:cTn id="12" fill="hold">
                            <p:stCondLst>
                              <p:cond delay="2350"/>
                            </p:stCondLst>
                            <p:childTnLst>
                              <p:par>
                                <p:cTn id="13" presetID="9" presetClass="entr" presetSubtype="0" fill="hold" grpId="3" nodeType="afterEffect">
                                  <p:stCondLst>
                                    <p:cond delay="1000"/>
                                  </p:stCondLst>
                                  <p:iterate type="el">
                                    <p:tmAbs val="0"/>
                                  </p:iterate>
                                  <p:childTnLst>
                                    <p:set>
                                      <p:cBhvr>
                                        <p:cTn id="14" dur="indefinite" fill="hold"/>
                                        <p:tgtEl>
                                          <p:spTgt spid="1057"/>
                                        </p:tgtEl>
                                        <p:attrNameLst>
                                          <p:attrName>style.visibility</p:attrName>
                                        </p:attrNameLst>
                                      </p:cBhvr>
                                      <p:to>
                                        <p:strVal val="visible"/>
                                      </p:to>
                                    </p:set>
                                    <p:animEffect transition="in" filter="dissolve">
                                      <p:cBhvr>
                                        <p:cTn id="15" dur="100"/>
                                        <p:tgtEl>
                                          <p:spTgt spid="10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spid="1057" grpId="3" animBg="1" advAuto="0"/>
      <p:bldP spid="1056" grpId="2" animBg="1" advAuto="0"/>
      <p:bldP spid="1045" grpId="1"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2" name="直接连接符 55"/>
          <p:cNvSpPr/>
          <p:nvPr/>
        </p:nvSpPr>
        <p:spPr>
          <a:xfrm>
            <a:off x="841002" y="505763"/>
            <a:ext cx="8571842" cy="1"/>
          </a:xfrm>
          <a:prstGeom prst="line">
            <a:avLst/>
          </a:prstGeom>
          <a:ln>
            <a:solidFill>
              <a:srgbClr val="808080"/>
            </a:solidFill>
            <a:prstDash val="dash"/>
          </a:ln>
        </p:spPr>
        <p:txBody>
          <a:bodyPr lIns="45719" rIns="45719"/>
          <a:lstStyle/>
          <a:p/>
        </p:txBody>
      </p:sp>
      <p:sp>
        <p:nvSpPr>
          <p:cNvPr id="1063" name="TextBox 63"/>
          <p:cNvSpPr txBox="1"/>
          <p:nvPr/>
        </p:nvSpPr>
        <p:spPr>
          <a:xfrm>
            <a:off x="10655710" y="7812196"/>
            <a:ext cx="789941" cy="408941"/>
          </a:xfrm>
          <a:prstGeom prst="rect">
            <a:avLst/>
          </a:prstGeom>
          <a:ln w="12700">
            <a:miter lim="400000"/>
          </a:ln>
        </p:spPr>
        <p:txBody>
          <a:bodyPr wrap="none" lIns="45719" rIns="45719">
            <a:spAutoFit/>
          </a:bodyPr>
          <a:lstStyle>
            <a:lvl1pPr>
              <a:defRPr>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延时符</a:t>
            </a:r>
            <a:endParaRPr>
              <a:latin typeface="+mj-lt"/>
              <a:ea typeface="+mj-ea"/>
              <a:cs typeface="+mj-cs"/>
              <a:sym typeface="Helvetica"/>
            </a:endParaRPr>
          </a:p>
        </p:txBody>
      </p:sp>
      <p:sp>
        <p:nvSpPr>
          <p:cNvPr id="1064" name="六边形 64"/>
          <p:cNvSpPr/>
          <p:nvPr/>
        </p:nvSpPr>
        <p:spPr>
          <a:xfrm>
            <a:off x="241895" y="125397"/>
            <a:ext cx="481346" cy="41495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25400">
            <a:solidFill>
              <a:srgbClr val="46CEAE"/>
            </a:solidFill>
          </a:ln>
        </p:spPr>
        <p:txBody>
          <a:bodyPr lIns="45719" rIns="45719" anchor="ctr"/>
          <a:lstStyle/>
          <a:p>
            <a:pPr algn="ctr">
              <a:defRPr>
                <a:solidFill>
                  <a:srgbClr val="FFFFFF"/>
                </a:solidFill>
              </a:defRPr>
            </a:pPr>
          </a:p>
        </p:txBody>
      </p:sp>
      <p:sp>
        <p:nvSpPr>
          <p:cNvPr id="1065" name="矩形 70"/>
          <p:cNvSpPr/>
          <p:nvPr/>
        </p:nvSpPr>
        <p:spPr>
          <a:xfrm>
            <a:off x="9412843" y="188638"/>
            <a:ext cx="933217" cy="334418"/>
          </a:xfrm>
          <a:prstGeom prst="rect">
            <a:avLst/>
          </a:prstGeom>
          <a:solidFill>
            <a:srgbClr val="46CEAE"/>
          </a:solidFill>
          <a:ln w="12700">
            <a:miter lim="400000"/>
          </a:ln>
        </p:spPr>
        <p:txBody>
          <a:bodyPr lIns="45719" rIns="45719" anchor="ctr"/>
          <a:lstStyle/>
          <a:p>
            <a:pPr algn="ctr">
              <a:defRPr sz="1400">
                <a:solidFill>
                  <a:srgbClr val="FFFFFF"/>
                </a:solidFill>
              </a:defRPr>
            </a:pPr>
          </a:p>
        </p:txBody>
      </p:sp>
      <p:sp>
        <p:nvSpPr>
          <p:cNvPr id="1066" name="矩形 71"/>
          <p:cNvSpPr/>
          <p:nvPr/>
        </p:nvSpPr>
        <p:spPr>
          <a:xfrm>
            <a:off x="10347503" y="187548"/>
            <a:ext cx="1582733" cy="334419"/>
          </a:xfrm>
          <a:prstGeom prst="rect">
            <a:avLst/>
          </a:prstGeom>
          <a:solidFill>
            <a:srgbClr val="46CEAE">
              <a:alpha val="60000"/>
            </a:srgbClr>
          </a:solidFill>
          <a:ln w="12700">
            <a:miter lim="400000"/>
          </a:ln>
        </p:spPr>
        <p:txBody>
          <a:bodyPr lIns="45719" rIns="45719" anchor="ctr"/>
          <a:lstStyle/>
          <a:p>
            <a:pPr algn="ctr">
              <a:defRPr sz="1600">
                <a:solidFill>
                  <a:srgbClr val="FFFFFF"/>
                </a:solidFill>
              </a:defRPr>
            </a:pPr>
          </a:p>
        </p:txBody>
      </p:sp>
      <p:sp>
        <p:nvSpPr>
          <p:cNvPr id="1067" name="六边形 72"/>
          <p:cNvSpPr/>
          <p:nvPr/>
        </p:nvSpPr>
        <p:spPr>
          <a:xfrm>
            <a:off x="624979" y="392471"/>
            <a:ext cx="261791" cy="22568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12700">
            <a:solidFill>
              <a:srgbClr val="FFFFFF"/>
            </a:solidFill>
          </a:ln>
        </p:spPr>
        <p:txBody>
          <a:bodyPr lIns="45719" rIns="45719" anchor="ctr"/>
          <a:lstStyle/>
          <a:p>
            <a:pPr algn="ctr">
              <a:defRPr>
                <a:solidFill>
                  <a:srgbClr val="FFFFFF"/>
                </a:solidFill>
              </a:defRPr>
            </a:pPr>
          </a:p>
        </p:txBody>
      </p:sp>
      <p:sp>
        <p:nvSpPr>
          <p:cNvPr id="1068" name="文本框 9"/>
          <p:cNvSpPr txBox="1"/>
          <p:nvPr/>
        </p:nvSpPr>
        <p:spPr>
          <a:xfrm>
            <a:off x="9447133" y="221071"/>
            <a:ext cx="864637" cy="322581"/>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t>第三章</a:t>
            </a:r>
          </a:p>
        </p:txBody>
      </p:sp>
      <p:sp>
        <p:nvSpPr>
          <p:cNvPr id="1069" name="文本框 9"/>
          <p:cNvSpPr txBox="1"/>
          <p:nvPr/>
        </p:nvSpPr>
        <p:spPr>
          <a:xfrm>
            <a:off x="10372920" y="213500"/>
            <a:ext cx="1515597" cy="283845"/>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rPr lang="zh-CN">
                <a:sym typeface="+mn-ea"/>
              </a:rPr>
              <a:t>创新点</a:t>
            </a:r>
            <a:endParaRPr lang="zh-CN">
              <a:sym typeface="+mn-ea"/>
            </a:endParaRPr>
          </a:p>
        </p:txBody>
      </p:sp>
      <p:grpSp>
        <p:nvGrpSpPr>
          <p:cNvPr id="1073" name="组合 75"/>
          <p:cNvGrpSpPr/>
          <p:nvPr/>
        </p:nvGrpSpPr>
        <p:grpSpPr>
          <a:xfrm>
            <a:off x="330915" y="199584"/>
            <a:ext cx="308582" cy="266579"/>
            <a:chOff x="0" y="0"/>
            <a:chExt cx="308580" cy="266578"/>
          </a:xfrm>
        </p:grpSpPr>
        <p:sp>
          <p:nvSpPr>
            <p:cNvPr id="1070" name="Freeform 301"/>
            <p:cNvSpPr/>
            <p:nvPr/>
          </p:nvSpPr>
          <p:spPr>
            <a:xfrm>
              <a:off x="102074" y="60072"/>
              <a:ext cx="206507" cy="206507"/>
            </a:xfrm>
            <a:custGeom>
              <a:avLst/>
              <a:gdLst/>
              <a:ahLst/>
              <a:cxnLst>
                <a:cxn ang="0">
                  <a:pos x="wd2" y="hd2"/>
                </a:cxn>
                <a:cxn ang="5400000">
                  <a:pos x="wd2" y="hd2"/>
                </a:cxn>
                <a:cxn ang="10800000">
                  <a:pos x="wd2" y="hd2"/>
                </a:cxn>
                <a:cxn ang="16200000">
                  <a:pos x="wd2" y="hd2"/>
                </a:cxn>
              </a:cxnLst>
              <a:rect l="0" t="0" r="r" b="b"/>
              <a:pathLst>
                <a:path w="21374" h="21374" extrusionOk="0">
                  <a:moveTo>
                    <a:pt x="2234" y="4988"/>
                  </a:moveTo>
                  <a:cubicBezTo>
                    <a:pt x="2979" y="5360"/>
                    <a:pt x="2607" y="6477"/>
                    <a:pt x="2607" y="6850"/>
                  </a:cubicBezTo>
                  <a:cubicBezTo>
                    <a:pt x="2607" y="7222"/>
                    <a:pt x="1862" y="7222"/>
                    <a:pt x="1490" y="7222"/>
                  </a:cubicBezTo>
                  <a:cubicBezTo>
                    <a:pt x="745" y="7222"/>
                    <a:pt x="0" y="7595"/>
                    <a:pt x="0" y="8340"/>
                  </a:cubicBezTo>
                  <a:cubicBezTo>
                    <a:pt x="0" y="9084"/>
                    <a:pt x="0" y="9829"/>
                    <a:pt x="745" y="9829"/>
                  </a:cubicBezTo>
                  <a:cubicBezTo>
                    <a:pt x="1117" y="10202"/>
                    <a:pt x="1862" y="10946"/>
                    <a:pt x="1862" y="11319"/>
                  </a:cubicBezTo>
                  <a:cubicBezTo>
                    <a:pt x="1862" y="11691"/>
                    <a:pt x="1490" y="12064"/>
                    <a:pt x="745" y="12436"/>
                  </a:cubicBezTo>
                  <a:cubicBezTo>
                    <a:pt x="372" y="12436"/>
                    <a:pt x="0" y="13181"/>
                    <a:pt x="372" y="13926"/>
                  </a:cubicBezTo>
                  <a:cubicBezTo>
                    <a:pt x="372" y="14671"/>
                    <a:pt x="1117" y="15415"/>
                    <a:pt x="1862" y="15043"/>
                  </a:cubicBezTo>
                  <a:cubicBezTo>
                    <a:pt x="2234" y="15043"/>
                    <a:pt x="2979" y="15043"/>
                    <a:pt x="2979" y="15415"/>
                  </a:cubicBezTo>
                  <a:cubicBezTo>
                    <a:pt x="3352" y="15415"/>
                    <a:pt x="3352" y="16533"/>
                    <a:pt x="2979" y="16905"/>
                  </a:cubicBezTo>
                  <a:cubicBezTo>
                    <a:pt x="2607" y="17277"/>
                    <a:pt x="2607" y="18395"/>
                    <a:pt x="3352" y="18767"/>
                  </a:cubicBezTo>
                  <a:cubicBezTo>
                    <a:pt x="4097" y="19140"/>
                    <a:pt x="4841" y="19512"/>
                    <a:pt x="5214" y="18767"/>
                  </a:cubicBezTo>
                  <a:cubicBezTo>
                    <a:pt x="5586" y="18395"/>
                    <a:pt x="6703" y="18767"/>
                    <a:pt x="6703" y="18767"/>
                  </a:cubicBezTo>
                  <a:cubicBezTo>
                    <a:pt x="7076" y="18767"/>
                    <a:pt x="7448" y="19512"/>
                    <a:pt x="7076" y="19884"/>
                  </a:cubicBezTo>
                  <a:cubicBezTo>
                    <a:pt x="7076" y="20629"/>
                    <a:pt x="7448" y="21002"/>
                    <a:pt x="8193" y="21374"/>
                  </a:cubicBezTo>
                  <a:cubicBezTo>
                    <a:pt x="9310" y="21374"/>
                    <a:pt x="9683" y="21002"/>
                    <a:pt x="10055" y="20629"/>
                  </a:cubicBezTo>
                  <a:cubicBezTo>
                    <a:pt x="10055" y="19884"/>
                    <a:pt x="11172" y="19512"/>
                    <a:pt x="11545" y="19512"/>
                  </a:cubicBezTo>
                  <a:cubicBezTo>
                    <a:pt x="11545" y="19512"/>
                    <a:pt x="12290" y="19884"/>
                    <a:pt x="12290" y="20629"/>
                  </a:cubicBezTo>
                  <a:cubicBezTo>
                    <a:pt x="12662" y="21002"/>
                    <a:pt x="13407" y="21374"/>
                    <a:pt x="14152" y="21002"/>
                  </a:cubicBezTo>
                  <a:cubicBezTo>
                    <a:pt x="14897" y="21002"/>
                    <a:pt x="15269" y="20257"/>
                    <a:pt x="14897" y="19512"/>
                  </a:cubicBezTo>
                  <a:cubicBezTo>
                    <a:pt x="14897" y="19140"/>
                    <a:pt x="15641" y="18022"/>
                    <a:pt x="15641" y="18022"/>
                  </a:cubicBezTo>
                  <a:cubicBezTo>
                    <a:pt x="16014" y="17650"/>
                    <a:pt x="16386" y="18022"/>
                    <a:pt x="17131" y="18395"/>
                  </a:cubicBezTo>
                  <a:cubicBezTo>
                    <a:pt x="17503" y="18767"/>
                    <a:pt x="18248" y="18767"/>
                    <a:pt x="18621" y="18022"/>
                  </a:cubicBezTo>
                  <a:cubicBezTo>
                    <a:pt x="19366" y="17277"/>
                    <a:pt x="19366" y="16533"/>
                    <a:pt x="18993" y="16160"/>
                  </a:cubicBezTo>
                  <a:cubicBezTo>
                    <a:pt x="18621" y="15788"/>
                    <a:pt x="18621" y="14671"/>
                    <a:pt x="18621" y="14671"/>
                  </a:cubicBezTo>
                  <a:cubicBezTo>
                    <a:pt x="18993" y="14298"/>
                    <a:pt x="19366" y="13926"/>
                    <a:pt x="20110" y="14298"/>
                  </a:cubicBezTo>
                  <a:cubicBezTo>
                    <a:pt x="20483" y="14298"/>
                    <a:pt x="21228" y="13926"/>
                    <a:pt x="21228" y="12808"/>
                  </a:cubicBezTo>
                  <a:cubicBezTo>
                    <a:pt x="21600" y="12064"/>
                    <a:pt x="21228" y="11319"/>
                    <a:pt x="20483" y="11319"/>
                  </a:cubicBezTo>
                  <a:cubicBezTo>
                    <a:pt x="20110" y="11319"/>
                    <a:pt x="19738" y="10202"/>
                    <a:pt x="19366" y="9829"/>
                  </a:cubicBezTo>
                  <a:cubicBezTo>
                    <a:pt x="19366" y="9457"/>
                    <a:pt x="20110" y="9084"/>
                    <a:pt x="20483" y="9084"/>
                  </a:cubicBezTo>
                  <a:cubicBezTo>
                    <a:pt x="20855" y="8712"/>
                    <a:pt x="21228" y="7967"/>
                    <a:pt x="20855" y="7222"/>
                  </a:cubicBezTo>
                  <a:cubicBezTo>
                    <a:pt x="20855" y="6477"/>
                    <a:pt x="20110" y="6105"/>
                    <a:pt x="19738" y="6477"/>
                  </a:cubicBezTo>
                  <a:cubicBezTo>
                    <a:pt x="18993" y="6477"/>
                    <a:pt x="18248" y="5733"/>
                    <a:pt x="17876" y="5733"/>
                  </a:cubicBezTo>
                  <a:cubicBezTo>
                    <a:pt x="17876" y="5360"/>
                    <a:pt x="17876" y="4615"/>
                    <a:pt x="18248" y="4243"/>
                  </a:cubicBezTo>
                  <a:cubicBezTo>
                    <a:pt x="18621" y="3871"/>
                    <a:pt x="18621" y="3126"/>
                    <a:pt x="17876" y="2753"/>
                  </a:cubicBezTo>
                  <a:cubicBezTo>
                    <a:pt x="17503" y="2008"/>
                    <a:pt x="16759" y="2008"/>
                    <a:pt x="16386" y="2381"/>
                  </a:cubicBezTo>
                  <a:cubicBezTo>
                    <a:pt x="15641" y="2753"/>
                    <a:pt x="14897" y="2753"/>
                    <a:pt x="14524" y="2753"/>
                  </a:cubicBezTo>
                  <a:cubicBezTo>
                    <a:pt x="14152" y="2381"/>
                    <a:pt x="14152" y="2008"/>
                    <a:pt x="14152" y="1264"/>
                  </a:cubicBezTo>
                  <a:cubicBezTo>
                    <a:pt x="14152" y="891"/>
                    <a:pt x="13779" y="146"/>
                    <a:pt x="13034" y="146"/>
                  </a:cubicBezTo>
                  <a:cubicBezTo>
                    <a:pt x="12290" y="-226"/>
                    <a:pt x="11545" y="146"/>
                    <a:pt x="11172" y="891"/>
                  </a:cubicBezTo>
                  <a:cubicBezTo>
                    <a:pt x="11172" y="1264"/>
                    <a:pt x="10428" y="1636"/>
                    <a:pt x="10055" y="1636"/>
                  </a:cubicBezTo>
                  <a:cubicBezTo>
                    <a:pt x="9683" y="2008"/>
                    <a:pt x="9310" y="1264"/>
                    <a:pt x="8938" y="891"/>
                  </a:cubicBezTo>
                  <a:cubicBezTo>
                    <a:pt x="8938" y="146"/>
                    <a:pt x="8193" y="146"/>
                    <a:pt x="7448" y="146"/>
                  </a:cubicBezTo>
                  <a:cubicBezTo>
                    <a:pt x="6703" y="519"/>
                    <a:pt x="5959" y="1264"/>
                    <a:pt x="6331" y="1636"/>
                  </a:cubicBezTo>
                  <a:cubicBezTo>
                    <a:pt x="6331" y="2381"/>
                    <a:pt x="5959" y="3126"/>
                    <a:pt x="5586" y="3498"/>
                  </a:cubicBezTo>
                  <a:cubicBezTo>
                    <a:pt x="5214" y="3498"/>
                    <a:pt x="4841" y="3498"/>
                    <a:pt x="4469" y="3126"/>
                  </a:cubicBezTo>
                  <a:cubicBezTo>
                    <a:pt x="3724" y="2753"/>
                    <a:pt x="2979" y="2753"/>
                    <a:pt x="2607" y="3498"/>
                  </a:cubicBezTo>
                  <a:cubicBezTo>
                    <a:pt x="2234" y="3871"/>
                    <a:pt x="1862" y="4615"/>
                    <a:pt x="2234" y="4988"/>
                  </a:cubicBezTo>
                  <a:close/>
                  <a:moveTo>
                    <a:pt x="8566" y="4615"/>
                  </a:moveTo>
                  <a:cubicBezTo>
                    <a:pt x="11917" y="3498"/>
                    <a:pt x="15641" y="5360"/>
                    <a:pt x="16759" y="8712"/>
                  </a:cubicBezTo>
                  <a:cubicBezTo>
                    <a:pt x="17503" y="12064"/>
                    <a:pt x="16014" y="15415"/>
                    <a:pt x="12662" y="16533"/>
                  </a:cubicBezTo>
                  <a:cubicBezTo>
                    <a:pt x="9310" y="17650"/>
                    <a:pt x="5586" y="15788"/>
                    <a:pt x="4841" y="12436"/>
                  </a:cubicBezTo>
                  <a:cubicBezTo>
                    <a:pt x="3724" y="9457"/>
                    <a:pt x="5586" y="5733"/>
                    <a:pt x="8566" y="4615"/>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sp>
          <p:nvSpPr>
            <p:cNvPr id="1071" name="Freeform 302"/>
            <p:cNvSpPr/>
            <p:nvPr/>
          </p:nvSpPr>
          <p:spPr>
            <a:xfrm>
              <a:off x="17" y="0"/>
              <a:ext cx="134052" cy="134051"/>
            </a:xfrm>
            <a:custGeom>
              <a:avLst/>
              <a:gdLst/>
              <a:ahLst/>
              <a:cxnLst>
                <a:cxn ang="0">
                  <a:pos x="wd2" y="hd2"/>
                </a:cxn>
                <a:cxn ang="5400000">
                  <a:pos x="wd2" y="hd2"/>
                </a:cxn>
                <a:cxn ang="10800000">
                  <a:pos x="wd2" y="hd2"/>
                </a:cxn>
                <a:cxn ang="16200000">
                  <a:pos x="wd2" y="hd2"/>
                </a:cxn>
              </a:cxnLst>
              <a:rect l="0" t="0" r="r" b="b"/>
              <a:pathLst>
                <a:path w="21600" h="21600" extrusionOk="0">
                  <a:moveTo>
                    <a:pt x="2335" y="5254"/>
                  </a:moveTo>
                  <a:cubicBezTo>
                    <a:pt x="2919" y="5254"/>
                    <a:pt x="2919" y="6422"/>
                    <a:pt x="2919" y="7005"/>
                  </a:cubicBezTo>
                  <a:cubicBezTo>
                    <a:pt x="2335" y="7005"/>
                    <a:pt x="1751" y="7005"/>
                    <a:pt x="1168" y="7005"/>
                  </a:cubicBezTo>
                  <a:cubicBezTo>
                    <a:pt x="584" y="7005"/>
                    <a:pt x="0" y="7589"/>
                    <a:pt x="0" y="8173"/>
                  </a:cubicBezTo>
                  <a:cubicBezTo>
                    <a:pt x="0" y="9341"/>
                    <a:pt x="0" y="9924"/>
                    <a:pt x="584" y="9924"/>
                  </a:cubicBezTo>
                  <a:cubicBezTo>
                    <a:pt x="1168" y="9924"/>
                    <a:pt x="1751" y="11092"/>
                    <a:pt x="1751" y="11676"/>
                  </a:cubicBezTo>
                  <a:cubicBezTo>
                    <a:pt x="1751" y="11676"/>
                    <a:pt x="1168" y="12259"/>
                    <a:pt x="1168" y="12259"/>
                  </a:cubicBezTo>
                  <a:cubicBezTo>
                    <a:pt x="584" y="12259"/>
                    <a:pt x="0" y="13427"/>
                    <a:pt x="584" y="14011"/>
                  </a:cubicBezTo>
                  <a:cubicBezTo>
                    <a:pt x="584" y="14595"/>
                    <a:pt x="1168" y="15178"/>
                    <a:pt x="1751" y="15178"/>
                  </a:cubicBezTo>
                  <a:cubicBezTo>
                    <a:pt x="2335" y="15178"/>
                    <a:pt x="2919" y="15178"/>
                    <a:pt x="2919" y="15178"/>
                  </a:cubicBezTo>
                  <a:cubicBezTo>
                    <a:pt x="3503" y="15762"/>
                    <a:pt x="3503" y="16346"/>
                    <a:pt x="2919" y="16930"/>
                  </a:cubicBezTo>
                  <a:cubicBezTo>
                    <a:pt x="2919" y="17514"/>
                    <a:pt x="2919" y="18097"/>
                    <a:pt x="3503" y="18681"/>
                  </a:cubicBezTo>
                  <a:cubicBezTo>
                    <a:pt x="4086" y="19265"/>
                    <a:pt x="4670" y="19265"/>
                    <a:pt x="5254" y="19265"/>
                  </a:cubicBezTo>
                  <a:cubicBezTo>
                    <a:pt x="5838" y="18681"/>
                    <a:pt x="6422" y="18681"/>
                    <a:pt x="7005" y="18681"/>
                  </a:cubicBezTo>
                  <a:cubicBezTo>
                    <a:pt x="7005" y="18681"/>
                    <a:pt x="7589" y="19265"/>
                    <a:pt x="7005" y="19849"/>
                  </a:cubicBezTo>
                  <a:cubicBezTo>
                    <a:pt x="7005" y="20432"/>
                    <a:pt x="7589" y="21016"/>
                    <a:pt x="8757" y="21600"/>
                  </a:cubicBezTo>
                  <a:cubicBezTo>
                    <a:pt x="9341" y="21600"/>
                    <a:pt x="9924" y="21016"/>
                    <a:pt x="9924" y="20432"/>
                  </a:cubicBezTo>
                  <a:cubicBezTo>
                    <a:pt x="10508" y="19849"/>
                    <a:pt x="11092" y="19849"/>
                    <a:pt x="11676" y="19849"/>
                  </a:cubicBezTo>
                  <a:cubicBezTo>
                    <a:pt x="11676" y="19849"/>
                    <a:pt x="12259" y="19849"/>
                    <a:pt x="12259" y="20432"/>
                  </a:cubicBezTo>
                  <a:cubicBezTo>
                    <a:pt x="12843" y="21016"/>
                    <a:pt x="13427" y="21600"/>
                    <a:pt x="14011" y="21016"/>
                  </a:cubicBezTo>
                  <a:cubicBezTo>
                    <a:pt x="15178" y="21016"/>
                    <a:pt x="15178" y="20432"/>
                    <a:pt x="15178" y="19849"/>
                  </a:cubicBezTo>
                  <a:cubicBezTo>
                    <a:pt x="15178" y="19265"/>
                    <a:pt x="15762" y="18097"/>
                    <a:pt x="15762" y="18097"/>
                  </a:cubicBezTo>
                  <a:cubicBezTo>
                    <a:pt x="16346" y="18097"/>
                    <a:pt x="16930" y="18097"/>
                    <a:pt x="16930" y="18681"/>
                  </a:cubicBezTo>
                  <a:cubicBezTo>
                    <a:pt x="17514" y="18681"/>
                    <a:pt x="18681" y="18681"/>
                    <a:pt x="18681" y="18097"/>
                  </a:cubicBezTo>
                  <a:cubicBezTo>
                    <a:pt x="19265" y="17514"/>
                    <a:pt x="19849" y="16346"/>
                    <a:pt x="19265" y="16346"/>
                  </a:cubicBezTo>
                  <a:cubicBezTo>
                    <a:pt x="18681" y="15762"/>
                    <a:pt x="18681" y="14595"/>
                    <a:pt x="18681" y="14595"/>
                  </a:cubicBezTo>
                  <a:cubicBezTo>
                    <a:pt x="19265" y="14011"/>
                    <a:pt x="19849" y="14011"/>
                    <a:pt x="20432" y="14011"/>
                  </a:cubicBezTo>
                  <a:cubicBezTo>
                    <a:pt x="21016" y="14011"/>
                    <a:pt x="21600" y="14011"/>
                    <a:pt x="21600" y="12843"/>
                  </a:cubicBezTo>
                  <a:cubicBezTo>
                    <a:pt x="21600" y="12259"/>
                    <a:pt x="21600" y="11676"/>
                    <a:pt x="21016" y="11092"/>
                  </a:cubicBezTo>
                  <a:cubicBezTo>
                    <a:pt x="20432" y="11092"/>
                    <a:pt x="19849" y="10508"/>
                    <a:pt x="19849" y="9924"/>
                  </a:cubicBezTo>
                  <a:cubicBezTo>
                    <a:pt x="19849" y="9341"/>
                    <a:pt x="20432" y="9341"/>
                    <a:pt x="20432" y="8757"/>
                  </a:cubicBezTo>
                  <a:cubicBezTo>
                    <a:pt x="21016" y="8757"/>
                    <a:pt x="21600" y="8173"/>
                    <a:pt x="21016" y="7005"/>
                  </a:cubicBezTo>
                  <a:cubicBezTo>
                    <a:pt x="21016" y="6422"/>
                    <a:pt x="20432" y="5838"/>
                    <a:pt x="19849" y="6422"/>
                  </a:cubicBezTo>
                  <a:cubicBezTo>
                    <a:pt x="19265" y="6422"/>
                    <a:pt x="18097" y="5838"/>
                    <a:pt x="18097" y="5254"/>
                  </a:cubicBezTo>
                  <a:cubicBezTo>
                    <a:pt x="18097" y="5254"/>
                    <a:pt x="18097" y="4670"/>
                    <a:pt x="18681" y="4086"/>
                  </a:cubicBezTo>
                  <a:cubicBezTo>
                    <a:pt x="18681" y="4086"/>
                    <a:pt x="18681" y="2919"/>
                    <a:pt x="18097" y="2335"/>
                  </a:cubicBezTo>
                  <a:cubicBezTo>
                    <a:pt x="17514" y="1751"/>
                    <a:pt x="16930" y="1751"/>
                    <a:pt x="16346" y="2335"/>
                  </a:cubicBezTo>
                  <a:cubicBezTo>
                    <a:pt x="15762" y="2919"/>
                    <a:pt x="15178" y="2919"/>
                    <a:pt x="14595" y="2335"/>
                  </a:cubicBezTo>
                  <a:cubicBezTo>
                    <a:pt x="14595" y="2335"/>
                    <a:pt x="14011" y="1751"/>
                    <a:pt x="14595" y="1168"/>
                  </a:cubicBezTo>
                  <a:cubicBezTo>
                    <a:pt x="14595" y="584"/>
                    <a:pt x="14011" y="0"/>
                    <a:pt x="12843" y="0"/>
                  </a:cubicBezTo>
                  <a:cubicBezTo>
                    <a:pt x="12259" y="0"/>
                    <a:pt x="11676" y="0"/>
                    <a:pt x="11676" y="584"/>
                  </a:cubicBezTo>
                  <a:cubicBezTo>
                    <a:pt x="11092" y="1168"/>
                    <a:pt x="10508" y="1751"/>
                    <a:pt x="9924" y="1751"/>
                  </a:cubicBezTo>
                  <a:cubicBezTo>
                    <a:pt x="9924" y="1751"/>
                    <a:pt x="9341" y="1168"/>
                    <a:pt x="9341" y="584"/>
                  </a:cubicBezTo>
                  <a:cubicBezTo>
                    <a:pt x="8757" y="0"/>
                    <a:pt x="8173" y="0"/>
                    <a:pt x="7589" y="0"/>
                  </a:cubicBezTo>
                  <a:cubicBezTo>
                    <a:pt x="6422" y="584"/>
                    <a:pt x="6422" y="1168"/>
                    <a:pt x="6422" y="1751"/>
                  </a:cubicBezTo>
                  <a:cubicBezTo>
                    <a:pt x="6422" y="2335"/>
                    <a:pt x="5838" y="2919"/>
                    <a:pt x="5838" y="3503"/>
                  </a:cubicBezTo>
                  <a:cubicBezTo>
                    <a:pt x="5254" y="3503"/>
                    <a:pt x="4670" y="3503"/>
                    <a:pt x="4670" y="2919"/>
                  </a:cubicBezTo>
                  <a:cubicBezTo>
                    <a:pt x="4086" y="2335"/>
                    <a:pt x="2919" y="2919"/>
                    <a:pt x="2919" y="3503"/>
                  </a:cubicBezTo>
                  <a:cubicBezTo>
                    <a:pt x="2335" y="4086"/>
                    <a:pt x="1751" y="4670"/>
                    <a:pt x="2335" y="5254"/>
                  </a:cubicBezTo>
                  <a:close/>
                  <a:moveTo>
                    <a:pt x="8757" y="4670"/>
                  </a:moveTo>
                  <a:cubicBezTo>
                    <a:pt x="12259" y="3503"/>
                    <a:pt x="15762" y="5254"/>
                    <a:pt x="16930" y="8757"/>
                  </a:cubicBezTo>
                  <a:cubicBezTo>
                    <a:pt x="18097" y="12259"/>
                    <a:pt x="15762" y="15762"/>
                    <a:pt x="12843" y="16930"/>
                  </a:cubicBezTo>
                  <a:cubicBezTo>
                    <a:pt x="9341" y="17514"/>
                    <a:pt x="5838" y="15762"/>
                    <a:pt x="4670" y="12843"/>
                  </a:cubicBezTo>
                  <a:cubicBezTo>
                    <a:pt x="3503" y="9341"/>
                    <a:pt x="5838" y="5838"/>
                    <a:pt x="8757" y="467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sp>
          <p:nvSpPr>
            <p:cNvPr id="1072" name="Freeform 303"/>
            <p:cNvSpPr/>
            <p:nvPr/>
          </p:nvSpPr>
          <p:spPr>
            <a:xfrm>
              <a:off x="0" y="134052"/>
              <a:ext cx="105108" cy="100539"/>
            </a:xfrm>
            <a:custGeom>
              <a:avLst/>
              <a:gdLst/>
              <a:ahLst/>
              <a:cxnLst>
                <a:cxn ang="0">
                  <a:pos x="wd2" y="hd2"/>
                </a:cxn>
                <a:cxn ang="5400000">
                  <a:pos x="wd2" y="hd2"/>
                </a:cxn>
                <a:cxn ang="10800000">
                  <a:pos x="wd2" y="hd2"/>
                </a:cxn>
                <a:cxn ang="16200000">
                  <a:pos x="wd2" y="hd2"/>
                </a:cxn>
              </a:cxnLst>
              <a:rect l="0" t="0" r="r" b="b"/>
              <a:pathLst>
                <a:path w="21600" h="21600" extrusionOk="0">
                  <a:moveTo>
                    <a:pt x="2234" y="5400"/>
                  </a:moveTo>
                  <a:cubicBezTo>
                    <a:pt x="2979" y="5400"/>
                    <a:pt x="2979" y="6943"/>
                    <a:pt x="2979" y="6943"/>
                  </a:cubicBezTo>
                  <a:cubicBezTo>
                    <a:pt x="2979" y="6943"/>
                    <a:pt x="2234" y="7714"/>
                    <a:pt x="1490" y="6943"/>
                  </a:cubicBezTo>
                  <a:cubicBezTo>
                    <a:pt x="745" y="6943"/>
                    <a:pt x="0" y="7714"/>
                    <a:pt x="0" y="8486"/>
                  </a:cubicBezTo>
                  <a:cubicBezTo>
                    <a:pt x="0" y="9257"/>
                    <a:pt x="0" y="10029"/>
                    <a:pt x="745" y="10029"/>
                  </a:cubicBezTo>
                  <a:cubicBezTo>
                    <a:pt x="1490" y="10029"/>
                    <a:pt x="2234" y="11571"/>
                    <a:pt x="2234" y="11571"/>
                  </a:cubicBezTo>
                  <a:cubicBezTo>
                    <a:pt x="2234" y="12343"/>
                    <a:pt x="1490" y="12343"/>
                    <a:pt x="745" y="12343"/>
                  </a:cubicBezTo>
                  <a:cubicBezTo>
                    <a:pt x="745" y="13114"/>
                    <a:pt x="0" y="13886"/>
                    <a:pt x="745" y="14657"/>
                  </a:cubicBezTo>
                  <a:cubicBezTo>
                    <a:pt x="745" y="15429"/>
                    <a:pt x="1490" y="15429"/>
                    <a:pt x="2234" y="15429"/>
                  </a:cubicBezTo>
                  <a:cubicBezTo>
                    <a:pt x="2234" y="15429"/>
                    <a:pt x="2979" y="15429"/>
                    <a:pt x="2979" y="15429"/>
                  </a:cubicBezTo>
                  <a:cubicBezTo>
                    <a:pt x="2979" y="16200"/>
                    <a:pt x="3724" y="16971"/>
                    <a:pt x="2979" y="17743"/>
                  </a:cubicBezTo>
                  <a:cubicBezTo>
                    <a:pt x="2979" y="17743"/>
                    <a:pt x="2979" y="18514"/>
                    <a:pt x="3724" y="19286"/>
                  </a:cubicBezTo>
                  <a:cubicBezTo>
                    <a:pt x="3724" y="20057"/>
                    <a:pt x="5214" y="20057"/>
                    <a:pt x="5214" y="19286"/>
                  </a:cubicBezTo>
                  <a:cubicBezTo>
                    <a:pt x="5959" y="19286"/>
                    <a:pt x="6703" y="19286"/>
                    <a:pt x="6703" y="19286"/>
                  </a:cubicBezTo>
                  <a:cubicBezTo>
                    <a:pt x="7448" y="19286"/>
                    <a:pt x="7448" y="20057"/>
                    <a:pt x="7448" y="20829"/>
                  </a:cubicBezTo>
                  <a:cubicBezTo>
                    <a:pt x="7448" y="20829"/>
                    <a:pt x="7448" y="21600"/>
                    <a:pt x="8193" y="21600"/>
                  </a:cubicBezTo>
                  <a:cubicBezTo>
                    <a:pt x="8938" y="21600"/>
                    <a:pt x="9683" y="21600"/>
                    <a:pt x="9683" y="20829"/>
                  </a:cubicBezTo>
                  <a:cubicBezTo>
                    <a:pt x="10428" y="20829"/>
                    <a:pt x="11172" y="20057"/>
                    <a:pt x="11172" y="20057"/>
                  </a:cubicBezTo>
                  <a:cubicBezTo>
                    <a:pt x="11917" y="20057"/>
                    <a:pt x="11917" y="20057"/>
                    <a:pt x="12662" y="20829"/>
                  </a:cubicBezTo>
                  <a:cubicBezTo>
                    <a:pt x="12662" y="21600"/>
                    <a:pt x="13407" y="21600"/>
                    <a:pt x="14152" y="21600"/>
                  </a:cubicBezTo>
                  <a:cubicBezTo>
                    <a:pt x="14897" y="21600"/>
                    <a:pt x="14897" y="20829"/>
                    <a:pt x="14897" y="20057"/>
                  </a:cubicBezTo>
                  <a:cubicBezTo>
                    <a:pt x="14897" y="19286"/>
                    <a:pt x="15641" y="18514"/>
                    <a:pt x="15641" y="18514"/>
                  </a:cubicBezTo>
                  <a:cubicBezTo>
                    <a:pt x="15641" y="18514"/>
                    <a:pt x="16386" y="18514"/>
                    <a:pt x="17131" y="18514"/>
                  </a:cubicBezTo>
                  <a:cubicBezTo>
                    <a:pt x="17131" y="19286"/>
                    <a:pt x="17876" y="19286"/>
                    <a:pt x="18621" y="18514"/>
                  </a:cubicBezTo>
                  <a:cubicBezTo>
                    <a:pt x="19366" y="17743"/>
                    <a:pt x="19366" y="16971"/>
                    <a:pt x="18621" y="16200"/>
                  </a:cubicBezTo>
                  <a:cubicBezTo>
                    <a:pt x="18621" y="16200"/>
                    <a:pt x="18621" y="15429"/>
                    <a:pt x="18621" y="14657"/>
                  </a:cubicBezTo>
                  <a:cubicBezTo>
                    <a:pt x="18621" y="14657"/>
                    <a:pt x="19366" y="14657"/>
                    <a:pt x="20110" y="14657"/>
                  </a:cubicBezTo>
                  <a:cubicBezTo>
                    <a:pt x="20855" y="14657"/>
                    <a:pt x="20855" y="13886"/>
                    <a:pt x="21600" y="13114"/>
                  </a:cubicBezTo>
                  <a:cubicBezTo>
                    <a:pt x="21600" y="12343"/>
                    <a:pt x="20855" y="11571"/>
                    <a:pt x="20855" y="11571"/>
                  </a:cubicBezTo>
                  <a:cubicBezTo>
                    <a:pt x="20110" y="11571"/>
                    <a:pt x="19366" y="10800"/>
                    <a:pt x="19366" y="10029"/>
                  </a:cubicBezTo>
                  <a:cubicBezTo>
                    <a:pt x="19366" y="10029"/>
                    <a:pt x="20110" y="9257"/>
                    <a:pt x="20110" y="9257"/>
                  </a:cubicBezTo>
                  <a:cubicBezTo>
                    <a:pt x="20855" y="9257"/>
                    <a:pt x="20855" y="8486"/>
                    <a:pt x="20855" y="7714"/>
                  </a:cubicBezTo>
                  <a:cubicBezTo>
                    <a:pt x="20855" y="6943"/>
                    <a:pt x="20110" y="6171"/>
                    <a:pt x="19366" y="6171"/>
                  </a:cubicBezTo>
                  <a:cubicBezTo>
                    <a:pt x="19366" y="6943"/>
                    <a:pt x="17876" y="6171"/>
                    <a:pt x="17876" y="5400"/>
                  </a:cubicBezTo>
                  <a:cubicBezTo>
                    <a:pt x="17876" y="5400"/>
                    <a:pt x="17876" y="4629"/>
                    <a:pt x="18621" y="4629"/>
                  </a:cubicBezTo>
                  <a:cubicBezTo>
                    <a:pt x="18621" y="3857"/>
                    <a:pt x="18621" y="3086"/>
                    <a:pt x="17876" y="2314"/>
                  </a:cubicBezTo>
                  <a:cubicBezTo>
                    <a:pt x="17131" y="2314"/>
                    <a:pt x="16386" y="2314"/>
                    <a:pt x="16386" y="2314"/>
                  </a:cubicBezTo>
                  <a:cubicBezTo>
                    <a:pt x="15641" y="3086"/>
                    <a:pt x="14897" y="3086"/>
                    <a:pt x="14152" y="2314"/>
                  </a:cubicBezTo>
                  <a:cubicBezTo>
                    <a:pt x="14152" y="2314"/>
                    <a:pt x="14152" y="1543"/>
                    <a:pt x="14152" y="1543"/>
                  </a:cubicBezTo>
                  <a:cubicBezTo>
                    <a:pt x="14152" y="771"/>
                    <a:pt x="13407" y="0"/>
                    <a:pt x="12662" y="0"/>
                  </a:cubicBezTo>
                  <a:cubicBezTo>
                    <a:pt x="11917" y="0"/>
                    <a:pt x="11172" y="0"/>
                    <a:pt x="11172" y="771"/>
                  </a:cubicBezTo>
                  <a:cubicBezTo>
                    <a:pt x="11172" y="1543"/>
                    <a:pt x="10428" y="1543"/>
                    <a:pt x="9683" y="1543"/>
                  </a:cubicBezTo>
                  <a:cubicBezTo>
                    <a:pt x="9683" y="1543"/>
                    <a:pt x="8938" y="1543"/>
                    <a:pt x="8938" y="771"/>
                  </a:cubicBezTo>
                  <a:cubicBezTo>
                    <a:pt x="8938" y="0"/>
                    <a:pt x="8193" y="0"/>
                    <a:pt x="7448" y="0"/>
                  </a:cubicBezTo>
                  <a:cubicBezTo>
                    <a:pt x="6703" y="771"/>
                    <a:pt x="5959" y="1543"/>
                    <a:pt x="6703" y="1543"/>
                  </a:cubicBezTo>
                  <a:cubicBezTo>
                    <a:pt x="6703" y="2314"/>
                    <a:pt x="5959" y="3086"/>
                    <a:pt x="5959" y="3086"/>
                  </a:cubicBezTo>
                  <a:cubicBezTo>
                    <a:pt x="5214" y="3857"/>
                    <a:pt x="5214" y="3086"/>
                    <a:pt x="4469" y="3086"/>
                  </a:cubicBezTo>
                  <a:cubicBezTo>
                    <a:pt x="3724" y="2314"/>
                    <a:pt x="2979" y="3086"/>
                    <a:pt x="2979" y="3086"/>
                  </a:cubicBezTo>
                  <a:cubicBezTo>
                    <a:pt x="2234" y="3857"/>
                    <a:pt x="2234" y="4629"/>
                    <a:pt x="2234" y="5400"/>
                  </a:cubicBezTo>
                  <a:close/>
                  <a:moveTo>
                    <a:pt x="8938" y="4629"/>
                  </a:moveTo>
                  <a:cubicBezTo>
                    <a:pt x="11917" y="3857"/>
                    <a:pt x="15641" y="5400"/>
                    <a:pt x="16386" y="9257"/>
                  </a:cubicBezTo>
                  <a:cubicBezTo>
                    <a:pt x="17876" y="12343"/>
                    <a:pt x="15641" y="16200"/>
                    <a:pt x="12662" y="16971"/>
                  </a:cubicBezTo>
                  <a:cubicBezTo>
                    <a:pt x="9683" y="17743"/>
                    <a:pt x="5959" y="16200"/>
                    <a:pt x="4469" y="13114"/>
                  </a:cubicBezTo>
                  <a:cubicBezTo>
                    <a:pt x="3724" y="9257"/>
                    <a:pt x="5214" y="6171"/>
                    <a:pt x="8938" y="4629"/>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grpSp>
      <p:sp>
        <p:nvSpPr>
          <p:cNvPr id="1074" name="TextBox 503"/>
          <p:cNvSpPr txBox="1"/>
          <p:nvPr/>
        </p:nvSpPr>
        <p:spPr>
          <a:xfrm>
            <a:off x="977636" y="715016"/>
            <a:ext cx="10236728" cy="829945"/>
          </a:xfrm>
          <a:prstGeom prst="rect">
            <a:avLst/>
          </a:prstGeom>
          <a:ln w="12700">
            <a:miter lim="400000"/>
          </a:ln>
        </p:spPr>
        <p:txBody>
          <a:bodyPr wrap="square" lIns="45719" rIns="45719">
            <a:spAutoFit/>
          </a:bodyPr>
          <a:lstStyle>
            <a:lvl1pPr algn="just">
              <a:lnSpc>
                <a:spcPct val="130000"/>
              </a:lnSpc>
              <a:defRPr sz="1400">
                <a:solidFill>
                  <a:srgbClr val="595959"/>
                </a:solidFill>
                <a:latin typeface="微软雅黑"/>
                <a:ea typeface="微软雅黑"/>
                <a:cs typeface="微软雅黑"/>
                <a:sym typeface="微软雅黑"/>
              </a:defRPr>
            </a:lvl1pPr>
          </a:lstStyle>
          <a:p>
            <a:pPr lvl="1"/>
            <a:r>
              <a:rPr sz="1600">
                <a:solidFill>
                  <a:srgbClr val="595959"/>
                </a:solidFill>
                <a:latin typeface="微软雅黑"/>
                <a:ea typeface="微软雅黑"/>
                <a:cs typeface="微软雅黑"/>
              </a:rPr>
              <a:t>3)死区阈值动态调度使用。对于智能网关来说，一直保持网络使用率的计算是非常影响网关性能的，智能网关中设计有数据流发送队列，当上报数据较多时，需要排队等待被发出，在此基础上本文设定：当数据流发送队列满负载时，还继续有数据加入队列，此时启用死区阈值动态调度更新。</a:t>
            </a:r>
            <a:endParaRPr sz="2055"/>
          </a:p>
        </p:txBody>
      </p:sp>
      <p:sp>
        <p:nvSpPr>
          <p:cNvPr id="1075" name="文本框 9"/>
          <p:cNvSpPr txBox="1"/>
          <p:nvPr/>
        </p:nvSpPr>
        <p:spPr>
          <a:xfrm>
            <a:off x="1019309" y="188639"/>
            <a:ext cx="4180839" cy="386081"/>
          </a:xfrm>
          <a:prstGeom prst="rect">
            <a:avLst/>
          </a:prstGeom>
          <a:ln w="12700">
            <a:miter lim="400000"/>
          </a:ln>
        </p:spPr>
        <p:txBody>
          <a:bodyPr lIns="34290" tIns="34290" rIns="34290" bIns="34290">
            <a:spAutoFit/>
          </a:bodyPr>
          <a:lstStyle/>
          <a:p>
            <a:pPr lvl="1" indent="0">
              <a:defRPr>
                <a:solidFill>
                  <a:srgbClr val="595959"/>
                </a:solidFill>
                <a:latin typeface="微软雅黑"/>
                <a:ea typeface="微软雅黑"/>
                <a:cs typeface="微软雅黑"/>
                <a:sym typeface="微软雅黑"/>
              </a:defRPr>
            </a:pPr>
            <a:r>
              <a:t>基于动态阈值管理的死区调度机制</a:t>
            </a:r>
          </a:p>
        </p:txBody>
      </p:sp>
      <p:pic>
        <p:nvPicPr>
          <p:cNvPr id="3" name="图片 2" descr="截屏2020-02-29下午7.50.04"/>
          <p:cNvPicPr>
            <a:picLocks noChangeAspect="1"/>
          </p:cNvPicPr>
          <p:nvPr/>
        </p:nvPicPr>
        <p:blipFill>
          <a:blip r:embed="rId1"/>
          <a:stretch>
            <a:fillRect/>
          </a:stretch>
        </p:blipFill>
        <p:spPr>
          <a:xfrm>
            <a:off x="4625340" y="1544955"/>
            <a:ext cx="2941320" cy="53035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advClick="0" advTm="3000">
        <p14:flip dir="r"/>
      </p:transition>
    </mc:Choice>
    <mc:Fallback>
      <p:transition spd="slow" advClick="0" advTm="3000">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afterEffect">
                                  <p:stCondLst>
                                    <p:cond delay="0"/>
                                  </p:stCondLst>
                                  <p:iterate type="el">
                                    <p:tmAbs val="0"/>
                                  </p:iterate>
                                  <p:childTnLst>
                                    <p:set>
                                      <p:cBhvr>
                                        <p:cTn id="6" dur="indefinite" fill="hold"/>
                                        <p:tgtEl>
                                          <p:spTgt spid="1063"/>
                                        </p:tgtEl>
                                        <p:attrNameLst>
                                          <p:attrName>style.visibility</p:attrName>
                                        </p:attrNameLst>
                                      </p:cBhvr>
                                      <p:to>
                                        <p:strVal val="visible"/>
                                      </p:to>
                                    </p:set>
                                    <p:animEffect transition="in" filter="dissolve">
                                      <p:cBhvr>
                                        <p:cTn id="7" dur="1250"/>
                                        <p:tgtEl>
                                          <p:spTgt spid="1063"/>
                                        </p:tgtEl>
                                      </p:cBhvr>
                                    </p:animEffect>
                                  </p:childTnLst>
                                </p:cTn>
                              </p:par>
                            </p:childTnLst>
                          </p:cTn>
                        </p:par>
                        <p:par>
                          <p:cTn id="8" fill="hold">
                            <p:stCondLst>
                              <p:cond delay="1250"/>
                            </p:stCondLst>
                            <p:childTnLst>
                              <p:par>
                                <p:cTn id="9" presetID="9" presetClass="entr" presetSubtype="0" fill="hold" grpId="2" nodeType="afterEffect">
                                  <p:stCondLst>
                                    <p:cond delay="1000"/>
                                  </p:stCondLst>
                                  <p:iterate type="el">
                                    <p:tmAbs val="0"/>
                                  </p:iterate>
                                  <p:childTnLst>
                                    <p:set>
                                      <p:cBhvr>
                                        <p:cTn id="10" dur="indefinite" fill="hold"/>
                                        <p:tgtEl>
                                          <p:spTgt spid="1074"/>
                                        </p:tgtEl>
                                        <p:attrNameLst>
                                          <p:attrName>style.visibility</p:attrName>
                                        </p:attrNameLst>
                                      </p:cBhvr>
                                      <p:to>
                                        <p:strVal val="visible"/>
                                      </p:to>
                                    </p:set>
                                    <p:animEffect transition="in" filter="dissolve">
                                      <p:cBhvr>
                                        <p:cTn id="11" dur="100"/>
                                        <p:tgtEl>
                                          <p:spTgt spid="10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spid="1074" grpId="2" animBg="1" advAuto="0"/>
      <p:bldP spid="1063" grpId="1"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 name="Picture 2" descr="Picture 2"/>
          <p:cNvPicPr>
            <a:picLocks noChangeAspect="1"/>
          </p:cNvPicPr>
          <p:nvPr/>
        </p:nvPicPr>
        <p:blipFill>
          <a:blip r:embed="rId1"/>
          <a:stretch>
            <a:fillRect/>
          </a:stretch>
        </p:blipFill>
        <p:spPr>
          <a:xfrm>
            <a:off x="-96" y="-5544"/>
            <a:ext cx="12192001" cy="6869894"/>
          </a:xfrm>
          <a:prstGeom prst="rect">
            <a:avLst/>
          </a:prstGeom>
          <a:ln w="12700">
            <a:miter lim="400000"/>
            <a:headEnd/>
            <a:tailEnd/>
          </a:ln>
        </p:spPr>
      </p:pic>
      <p:sp>
        <p:nvSpPr>
          <p:cNvPr id="173" name="任意多边形 22"/>
          <p:cNvSpPr/>
          <p:nvPr/>
        </p:nvSpPr>
        <p:spPr>
          <a:xfrm>
            <a:off x="1440204" y="-5794"/>
            <a:ext cx="3252553" cy="367705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2586"/>
                </a:lnTo>
                <a:lnTo>
                  <a:pt x="21547" y="12586"/>
                </a:lnTo>
                <a:lnTo>
                  <a:pt x="21521" y="13033"/>
                </a:lnTo>
                <a:cubicBezTo>
                  <a:pt x="20969" y="17845"/>
                  <a:pt x="16374" y="21600"/>
                  <a:pt x="10788" y="21600"/>
                </a:cubicBezTo>
                <a:cubicBezTo>
                  <a:pt x="5202" y="21600"/>
                  <a:pt x="608" y="17845"/>
                  <a:pt x="56" y="13033"/>
                </a:cubicBezTo>
                <a:lnTo>
                  <a:pt x="30" y="12586"/>
                </a:lnTo>
                <a:lnTo>
                  <a:pt x="0" y="12586"/>
                </a:lnTo>
                <a:lnTo>
                  <a:pt x="0" y="12057"/>
                </a:lnTo>
                <a:close/>
              </a:path>
            </a:pathLst>
          </a:custGeom>
          <a:solidFill>
            <a:srgbClr val="46CEAE">
              <a:alpha val="80000"/>
            </a:srgbClr>
          </a:solidFill>
          <a:ln w="12700">
            <a:miter lim="400000"/>
          </a:ln>
        </p:spPr>
        <p:txBody>
          <a:bodyPr lIns="45719" rIns="45719" anchor="ctr"/>
          <a:lstStyle/>
          <a:p>
            <a:pPr algn="ctr">
              <a:defRPr>
                <a:solidFill>
                  <a:srgbClr val="FFFFFF"/>
                </a:solidFill>
                <a:latin typeface="微软雅黑"/>
                <a:ea typeface="微软雅黑"/>
                <a:cs typeface="微软雅黑"/>
                <a:sym typeface="微软雅黑"/>
              </a:defRPr>
            </a:pPr>
          </a:p>
        </p:txBody>
      </p:sp>
      <p:sp>
        <p:nvSpPr>
          <p:cNvPr id="174" name="任意多边形 23"/>
          <p:cNvSpPr/>
          <p:nvPr/>
        </p:nvSpPr>
        <p:spPr>
          <a:xfrm>
            <a:off x="6170865" y="2183909"/>
            <a:ext cx="4392489" cy="46805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392" y="0"/>
                  <a:pt x="20991" y="3655"/>
                  <a:pt x="21544" y="8338"/>
                </a:cubicBezTo>
                <a:lnTo>
                  <a:pt x="21597" y="9240"/>
                </a:lnTo>
                <a:lnTo>
                  <a:pt x="21600" y="9240"/>
                </a:lnTo>
                <a:lnTo>
                  <a:pt x="21600" y="21600"/>
                </a:lnTo>
                <a:lnTo>
                  <a:pt x="0" y="21600"/>
                </a:lnTo>
                <a:lnTo>
                  <a:pt x="0" y="9240"/>
                </a:lnTo>
                <a:lnTo>
                  <a:pt x="3" y="9240"/>
                </a:lnTo>
                <a:lnTo>
                  <a:pt x="56" y="8338"/>
                </a:lnTo>
                <a:cubicBezTo>
                  <a:pt x="609" y="3655"/>
                  <a:pt x="5208" y="0"/>
                  <a:pt x="10800" y="0"/>
                </a:cubicBezTo>
                <a:close/>
              </a:path>
            </a:pathLst>
          </a:custGeom>
          <a:solidFill>
            <a:srgbClr val="FFFFFF">
              <a:alpha val="80000"/>
            </a:srgbClr>
          </a:solidFill>
          <a:ln w="12700">
            <a:miter lim="400000"/>
          </a:ln>
        </p:spPr>
        <p:txBody>
          <a:bodyPr lIns="45719" rIns="45719" anchor="ctr"/>
          <a:lstStyle/>
          <a:p>
            <a:pPr algn="ctr">
              <a:defRPr>
                <a:solidFill>
                  <a:srgbClr val="E4C874"/>
                </a:solidFill>
              </a:defRPr>
            </a:pPr>
          </a:p>
        </p:txBody>
      </p:sp>
      <p:sp>
        <p:nvSpPr>
          <p:cNvPr id="175" name="文本框 18"/>
          <p:cNvSpPr txBox="1"/>
          <p:nvPr/>
        </p:nvSpPr>
        <p:spPr>
          <a:xfrm>
            <a:off x="2158583" y="1552054"/>
            <a:ext cx="1877061" cy="1445260"/>
          </a:xfrm>
          <a:prstGeom prst="rect">
            <a:avLst/>
          </a:prstGeom>
          <a:ln w="12700">
            <a:miter lim="400000"/>
          </a:ln>
        </p:spPr>
        <p:txBody>
          <a:bodyPr lIns="45719" rIns="45719">
            <a:spAutoFit/>
          </a:bodyPr>
          <a:lstStyle>
            <a:lvl1pPr algn="ctr">
              <a:defRPr sz="4400">
                <a:solidFill>
                  <a:srgbClr val="FFFFFF"/>
                </a:solidFill>
                <a:latin typeface="微软雅黑"/>
                <a:ea typeface="微软雅黑"/>
                <a:cs typeface="微软雅黑"/>
                <a:sym typeface="微软雅黑"/>
              </a:defRPr>
            </a:lvl1pPr>
          </a:lstStyle>
          <a:p>
            <a:r>
              <a:rPr lang="en-US"/>
              <a:t>PART1</a:t>
            </a:r>
            <a:endParaRPr lang="en-US"/>
          </a:p>
        </p:txBody>
      </p:sp>
      <p:grpSp>
        <p:nvGrpSpPr>
          <p:cNvPr id="180" name="组合 27"/>
          <p:cNvGrpSpPr/>
          <p:nvPr/>
        </p:nvGrpSpPr>
        <p:grpSpPr>
          <a:xfrm>
            <a:off x="7109183" y="5017186"/>
            <a:ext cx="1436677" cy="215265"/>
            <a:chOff x="0" y="0"/>
            <a:chExt cx="1436676" cy="215264"/>
          </a:xfrm>
        </p:grpSpPr>
        <p:sp>
          <p:nvSpPr>
            <p:cNvPr id="176" name="文本框 9"/>
            <p:cNvSpPr txBox="1"/>
            <p:nvPr/>
          </p:nvSpPr>
          <p:spPr>
            <a:xfrm>
              <a:off x="212540" y="0"/>
              <a:ext cx="1224136" cy="215264"/>
            </a:xfrm>
            <a:prstGeom prst="rect">
              <a:avLst/>
            </a:prstGeom>
            <a:noFill/>
            <a:ln w="12700" cap="flat">
              <a:noFill/>
              <a:miter lim="400000"/>
            </a:ln>
            <a:effectLst/>
          </p:spPr>
          <p:txBody>
            <a:bodyPr wrap="square" lIns="0" tIns="0" rIns="0" bIns="0" numCol="1" anchor="t">
              <a:spAutoFit/>
            </a:bodyPr>
            <a:lstStyle/>
            <a:p>
              <a:pPr lvl="1" indent="0">
                <a:defRPr sz="1400">
                  <a:solidFill>
                    <a:srgbClr val="595959"/>
                  </a:solidFill>
                  <a:latin typeface="微软雅黑"/>
                  <a:ea typeface="微软雅黑"/>
                  <a:cs typeface="微软雅黑"/>
                  <a:sym typeface="微软雅黑"/>
                </a:defRPr>
              </a:pPr>
              <a:r>
                <a:rPr lang="zh-CN"/>
                <a:t>引言及</a:t>
              </a:r>
              <a:r>
                <a:t>摘要</a:t>
              </a:r>
            </a:p>
          </p:txBody>
        </p:sp>
        <p:grpSp>
          <p:nvGrpSpPr>
            <p:cNvPr id="179" name="组合 29"/>
            <p:cNvGrpSpPr/>
            <p:nvPr/>
          </p:nvGrpSpPr>
          <p:grpSpPr>
            <a:xfrm>
              <a:off x="0" y="31416"/>
              <a:ext cx="168553" cy="168553"/>
              <a:chOff x="0" y="0"/>
              <a:chExt cx="168552" cy="168552"/>
            </a:xfrm>
          </p:grpSpPr>
          <p:sp>
            <p:nvSpPr>
              <p:cNvPr id="177" name="椭圆 30"/>
              <p:cNvSpPr/>
              <p:nvPr/>
            </p:nvSpPr>
            <p:spPr>
              <a:xfrm>
                <a:off x="-1" y="-1"/>
                <a:ext cx="168554" cy="168554"/>
              </a:xfrm>
              <a:prstGeom prst="ellipse">
                <a:avLst/>
              </a:prstGeom>
              <a:solidFill>
                <a:srgbClr val="2DB2A4"/>
              </a:solidFill>
              <a:ln w="25400" cap="flat">
                <a:solidFill>
                  <a:srgbClr val="2DB2A4"/>
                </a:solidFill>
                <a:prstDash val="solid"/>
                <a:round/>
              </a:ln>
              <a:effectLst/>
            </p:spPr>
            <p:txBody>
              <a:bodyPr wrap="square" lIns="45719" tIns="45719" rIns="45719" bIns="45719" numCol="1" anchor="ctr">
                <a:noAutofit/>
              </a:bodyPr>
              <a:lstStyle/>
              <a:p>
                <a:pPr algn="ctr">
                  <a:defRPr>
                    <a:solidFill>
                      <a:srgbClr val="595959"/>
                    </a:solidFill>
                  </a:defRPr>
                </a:pPr>
              </a:p>
            </p:txBody>
          </p:sp>
          <p:sp>
            <p:nvSpPr>
              <p:cNvPr id="178" name="等腰三角形 31"/>
              <p:cNvSpPr/>
              <p:nvPr/>
            </p:nvSpPr>
            <p:spPr>
              <a:xfrm rot="5400000">
                <a:off x="34724" y="24533"/>
                <a:ext cx="130608" cy="119484"/>
              </a:xfrm>
              <a:prstGeom prst="triangl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grpSp>
      </p:grpSp>
      <p:grpSp>
        <p:nvGrpSpPr>
          <p:cNvPr id="185" name="组合 32"/>
          <p:cNvGrpSpPr/>
          <p:nvPr/>
        </p:nvGrpSpPr>
        <p:grpSpPr>
          <a:xfrm>
            <a:off x="8693360" y="5017186"/>
            <a:ext cx="1436677" cy="215265"/>
            <a:chOff x="0" y="0"/>
            <a:chExt cx="1436676" cy="215264"/>
          </a:xfrm>
        </p:grpSpPr>
        <p:sp>
          <p:nvSpPr>
            <p:cNvPr id="181" name="文本框 9"/>
            <p:cNvSpPr txBox="1"/>
            <p:nvPr/>
          </p:nvSpPr>
          <p:spPr>
            <a:xfrm>
              <a:off x="212540" y="0"/>
              <a:ext cx="1224136" cy="215264"/>
            </a:xfrm>
            <a:prstGeom prst="rect">
              <a:avLst/>
            </a:prstGeom>
            <a:noFill/>
            <a:ln w="12700" cap="flat">
              <a:noFill/>
              <a:miter lim="400000"/>
            </a:ln>
            <a:effectLst/>
          </p:spPr>
          <p:txBody>
            <a:bodyPr wrap="square" lIns="0" tIns="0" rIns="0" bIns="0" numCol="1" anchor="t">
              <a:spAutoFit/>
            </a:bodyPr>
            <a:lstStyle/>
            <a:p>
              <a:pPr lvl="1" indent="0">
                <a:defRPr sz="1400">
                  <a:solidFill>
                    <a:srgbClr val="595959"/>
                  </a:solidFill>
                  <a:latin typeface="微软雅黑"/>
                  <a:ea typeface="微软雅黑"/>
                  <a:cs typeface="微软雅黑"/>
                  <a:sym typeface="微软雅黑"/>
                </a:defRPr>
              </a:pPr>
              <a:r>
                <a:rPr lang="zh-CN"/>
                <a:t>选题背景</a:t>
              </a:r>
              <a:endParaRPr lang="zh-CN"/>
            </a:p>
          </p:txBody>
        </p:sp>
        <p:grpSp>
          <p:nvGrpSpPr>
            <p:cNvPr id="184" name="组合 34"/>
            <p:cNvGrpSpPr/>
            <p:nvPr/>
          </p:nvGrpSpPr>
          <p:grpSpPr>
            <a:xfrm>
              <a:off x="0" y="31416"/>
              <a:ext cx="168553" cy="168553"/>
              <a:chOff x="0" y="0"/>
              <a:chExt cx="168552" cy="168552"/>
            </a:xfrm>
          </p:grpSpPr>
          <p:sp>
            <p:nvSpPr>
              <p:cNvPr id="182" name="椭圆 35"/>
              <p:cNvSpPr/>
              <p:nvPr/>
            </p:nvSpPr>
            <p:spPr>
              <a:xfrm>
                <a:off x="-1" y="-1"/>
                <a:ext cx="168554" cy="168554"/>
              </a:xfrm>
              <a:prstGeom prst="ellipse">
                <a:avLst/>
              </a:prstGeom>
              <a:solidFill>
                <a:srgbClr val="2DB2A4"/>
              </a:solidFill>
              <a:ln w="25400" cap="flat">
                <a:solidFill>
                  <a:srgbClr val="2DB2A4"/>
                </a:solidFill>
                <a:prstDash val="solid"/>
                <a:round/>
              </a:ln>
              <a:effectLst/>
            </p:spPr>
            <p:txBody>
              <a:bodyPr wrap="square" lIns="45719" tIns="45719" rIns="45719" bIns="45719" numCol="1" anchor="ctr">
                <a:noAutofit/>
              </a:bodyPr>
              <a:lstStyle/>
              <a:p>
                <a:pPr algn="ctr">
                  <a:defRPr>
                    <a:solidFill>
                      <a:srgbClr val="595959"/>
                    </a:solidFill>
                  </a:defRPr>
                </a:pPr>
              </a:p>
            </p:txBody>
          </p:sp>
          <p:sp>
            <p:nvSpPr>
              <p:cNvPr id="183" name="等腰三角形 36"/>
              <p:cNvSpPr/>
              <p:nvPr/>
            </p:nvSpPr>
            <p:spPr>
              <a:xfrm rot="5400000">
                <a:off x="34724" y="24533"/>
                <a:ext cx="130608" cy="119484"/>
              </a:xfrm>
              <a:prstGeom prst="triangl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grpSp>
      </p:grpSp>
      <p:grpSp>
        <p:nvGrpSpPr>
          <p:cNvPr id="190" name="组合 37"/>
          <p:cNvGrpSpPr/>
          <p:nvPr/>
        </p:nvGrpSpPr>
        <p:grpSpPr>
          <a:xfrm>
            <a:off x="7109183" y="5305797"/>
            <a:ext cx="1436677" cy="215265"/>
            <a:chOff x="0" y="0"/>
            <a:chExt cx="1436676" cy="215264"/>
          </a:xfrm>
        </p:grpSpPr>
        <p:sp>
          <p:nvSpPr>
            <p:cNvPr id="186" name="文本框 9"/>
            <p:cNvSpPr txBox="1"/>
            <p:nvPr/>
          </p:nvSpPr>
          <p:spPr>
            <a:xfrm>
              <a:off x="212540" y="0"/>
              <a:ext cx="1224136" cy="215264"/>
            </a:xfrm>
            <a:prstGeom prst="rect">
              <a:avLst/>
            </a:prstGeom>
            <a:noFill/>
            <a:ln w="12700" cap="flat">
              <a:noFill/>
              <a:miter lim="400000"/>
            </a:ln>
            <a:effectLst/>
          </p:spPr>
          <p:txBody>
            <a:bodyPr wrap="square" lIns="0" tIns="0" rIns="0" bIns="0" numCol="1" anchor="t">
              <a:spAutoFit/>
            </a:bodyPr>
            <a:lstStyle/>
            <a:p>
              <a:pPr lvl="1" indent="0">
                <a:defRPr sz="1400">
                  <a:solidFill>
                    <a:srgbClr val="595959"/>
                  </a:solidFill>
                  <a:latin typeface="微软雅黑"/>
                  <a:ea typeface="微软雅黑"/>
                  <a:cs typeface="微软雅黑"/>
                  <a:sym typeface="微软雅黑"/>
                </a:defRPr>
              </a:pPr>
              <a:r>
                <a:rPr lang="zh-CN"/>
                <a:t>技术特点</a:t>
              </a:r>
              <a:endParaRPr lang="zh-CN"/>
            </a:p>
          </p:txBody>
        </p:sp>
        <p:grpSp>
          <p:nvGrpSpPr>
            <p:cNvPr id="189" name="组合 39"/>
            <p:cNvGrpSpPr/>
            <p:nvPr/>
          </p:nvGrpSpPr>
          <p:grpSpPr>
            <a:xfrm>
              <a:off x="0" y="31416"/>
              <a:ext cx="168553" cy="168553"/>
              <a:chOff x="0" y="0"/>
              <a:chExt cx="168552" cy="168552"/>
            </a:xfrm>
          </p:grpSpPr>
          <p:sp>
            <p:nvSpPr>
              <p:cNvPr id="187" name="椭圆 40"/>
              <p:cNvSpPr/>
              <p:nvPr/>
            </p:nvSpPr>
            <p:spPr>
              <a:xfrm>
                <a:off x="-1" y="-1"/>
                <a:ext cx="168554" cy="168554"/>
              </a:xfrm>
              <a:prstGeom prst="ellipse">
                <a:avLst/>
              </a:prstGeom>
              <a:solidFill>
                <a:srgbClr val="2DB2A4"/>
              </a:solidFill>
              <a:ln w="25400" cap="flat">
                <a:solidFill>
                  <a:srgbClr val="2DB2A4"/>
                </a:solidFill>
                <a:prstDash val="solid"/>
                <a:round/>
              </a:ln>
              <a:effectLst/>
            </p:spPr>
            <p:txBody>
              <a:bodyPr wrap="square" lIns="45719" tIns="45719" rIns="45719" bIns="45719" numCol="1" anchor="ctr">
                <a:noAutofit/>
              </a:bodyPr>
              <a:lstStyle/>
              <a:p>
                <a:pPr algn="ctr">
                  <a:defRPr>
                    <a:solidFill>
                      <a:srgbClr val="595959"/>
                    </a:solidFill>
                  </a:defRPr>
                </a:pPr>
              </a:p>
            </p:txBody>
          </p:sp>
          <p:sp>
            <p:nvSpPr>
              <p:cNvPr id="188" name="等腰三角形 41"/>
              <p:cNvSpPr/>
              <p:nvPr/>
            </p:nvSpPr>
            <p:spPr>
              <a:xfrm rot="5400000">
                <a:off x="34724" y="24533"/>
                <a:ext cx="130608" cy="119484"/>
              </a:xfrm>
              <a:prstGeom prst="triangl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grpSp>
      </p:grpSp>
      <p:sp>
        <p:nvSpPr>
          <p:cNvPr id="201" name="直接连接符 77"/>
          <p:cNvSpPr/>
          <p:nvPr/>
        </p:nvSpPr>
        <p:spPr>
          <a:xfrm>
            <a:off x="7089662" y="4873169"/>
            <a:ext cx="2463032" cy="1"/>
          </a:xfrm>
          <a:prstGeom prst="line">
            <a:avLst/>
          </a:prstGeom>
          <a:ln>
            <a:solidFill>
              <a:srgbClr val="808080"/>
            </a:solidFill>
            <a:headEnd type="oval"/>
            <a:tailEnd type="oval"/>
          </a:ln>
        </p:spPr>
        <p:txBody>
          <a:bodyPr lIns="45719" rIns="45719"/>
          <a:lstStyle/>
          <a:p/>
        </p:txBody>
      </p:sp>
      <p:sp>
        <p:nvSpPr>
          <p:cNvPr id="202" name="弧形 78"/>
          <p:cNvSpPr/>
          <p:nvPr/>
        </p:nvSpPr>
        <p:spPr>
          <a:xfrm rot="8155962">
            <a:off x="2508289" y="2042545"/>
            <a:ext cx="1116125" cy="11161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ln>
            <a:solidFill>
              <a:srgbClr val="FFFFFF"/>
            </a:solidFill>
            <a:headEnd type="oval"/>
            <a:tailEnd type="oval"/>
          </a:ln>
        </p:spPr>
        <p:txBody>
          <a:bodyPr lIns="45719" rIns="45719" anchor="ctr"/>
          <a:lstStyle/>
          <a:p>
            <a:pPr algn="ctr"/>
          </a:p>
        </p:txBody>
      </p:sp>
      <p:sp>
        <p:nvSpPr>
          <p:cNvPr id="203" name="椭圆 79"/>
          <p:cNvSpPr/>
          <p:nvPr/>
        </p:nvSpPr>
        <p:spPr>
          <a:xfrm>
            <a:off x="3073258" y="737320"/>
            <a:ext cx="72001" cy="72001"/>
          </a:xfrm>
          <a:prstGeom prst="ellipse">
            <a:avLst/>
          </a:prstGeom>
          <a:solidFill>
            <a:srgbClr val="FFFFFF"/>
          </a:solidFill>
          <a:ln w="12700">
            <a:miter lim="400000"/>
          </a:ln>
        </p:spPr>
        <p:txBody>
          <a:bodyPr lIns="45719" rIns="45719" anchor="ctr"/>
          <a:lstStyle/>
          <a:p>
            <a:pPr algn="ctr">
              <a:defRPr>
                <a:solidFill>
                  <a:srgbClr val="65D7FF"/>
                </a:solidFill>
              </a:defRPr>
            </a:pPr>
          </a:p>
        </p:txBody>
      </p:sp>
      <p:sp>
        <p:nvSpPr>
          <p:cNvPr id="204" name="椭圆 80"/>
          <p:cNvSpPr/>
          <p:nvPr/>
        </p:nvSpPr>
        <p:spPr>
          <a:xfrm>
            <a:off x="3073258" y="737320"/>
            <a:ext cx="72001" cy="72001"/>
          </a:xfrm>
          <a:prstGeom prst="ellipse">
            <a:avLst/>
          </a:prstGeom>
          <a:solidFill>
            <a:srgbClr val="FFFFFF"/>
          </a:solidFill>
          <a:ln w="12700">
            <a:miter lim="400000"/>
          </a:ln>
        </p:spPr>
        <p:txBody>
          <a:bodyPr lIns="45719" rIns="45719" anchor="ctr"/>
          <a:lstStyle/>
          <a:p>
            <a:pPr algn="ctr">
              <a:defRPr>
                <a:solidFill>
                  <a:srgbClr val="65D7FF"/>
                </a:solidFill>
              </a:defRPr>
            </a:pPr>
          </a:p>
        </p:txBody>
      </p:sp>
      <p:sp>
        <p:nvSpPr>
          <p:cNvPr id="205" name="椭圆 81"/>
          <p:cNvSpPr/>
          <p:nvPr/>
        </p:nvSpPr>
        <p:spPr>
          <a:xfrm>
            <a:off x="3073258" y="737320"/>
            <a:ext cx="72001" cy="72001"/>
          </a:xfrm>
          <a:prstGeom prst="ellipse">
            <a:avLst/>
          </a:prstGeom>
          <a:solidFill>
            <a:srgbClr val="FFFFFF"/>
          </a:solidFill>
          <a:ln w="12700">
            <a:miter lim="400000"/>
          </a:ln>
        </p:spPr>
        <p:txBody>
          <a:bodyPr lIns="45719" rIns="45719" anchor="ctr"/>
          <a:lstStyle/>
          <a:p>
            <a:pPr algn="ctr">
              <a:defRPr>
                <a:solidFill>
                  <a:srgbClr val="65D7FF"/>
                </a:solidFill>
              </a:defRPr>
            </a:pPr>
          </a:p>
        </p:txBody>
      </p:sp>
      <p:sp>
        <p:nvSpPr>
          <p:cNvPr id="206" name="椭圆 82"/>
          <p:cNvSpPr/>
          <p:nvPr/>
        </p:nvSpPr>
        <p:spPr>
          <a:xfrm>
            <a:off x="3073258" y="737320"/>
            <a:ext cx="72001" cy="72001"/>
          </a:xfrm>
          <a:prstGeom prst="ellipse">
            <a:avLst/>
          </a:prstGeom>
          <a:solidFill>
            <a:srgbClr val="FFFFFF"/>
          </a:solidFill>
          <a:ln w="12700">
            <a:miter lim="400000"/>
          </a:ln>
        </p:spPr>
        <p:txBody>
          <a:bodyPr lIns="45719" rIns="45719" anchor="ctr"/>
          <a:lstStyle/>
          <a:p>
            <a:pPr algn="ctr">
              <a:defRPr>
                <a:solidFill>
                  <a:srgbClr val="65D7FF"/>
                </a:solidFill>
              </a:defRPr>
            </a:pPr>
          </a:p>
        </p:txBody>
      </p:sp>
      <p:sp>
        <p:nvSpPr>
          <p:cNvPr id="207" name="椭圆 83"/>
          <p:cNvSpPr/>
          <p:nvPr/>
        </p:nvSpPr>
        <p:spPr>
          <a:xfrm>
            <a:off x="3073258" y="737320"/>
            <a:ext cx="72001" cy="72001"/>
          </a:xfrm>
          <a:prstGeom prst="ellipse">
            <a:avLst/>
          </a:prstGeom>
          <a:solidFill>
            <a:srgbClr val="FFFFFF"/>
          </a:solidFill>
          <a:ln w="12700">
            <a:miter lim="400000"/>
          </a:ln>
        </p:spPr>
        <p:txBody>
          <a:bodyPr lIns="45719" rIns="45719" anchor="ctr"/>
          <a:lstStyle/>
          <a:p>
            <a:pPr algn="ctr">
              <a:defRPr>
                <a:solidFill>
                  <a:srgbClr val="65D7FF"/>
                </a:solidFill>
              </a:defRPr>
            </a:pPr>
          </a:p>
        </p:txBody>
      </p:sp>
      <p:sp>
        <p:nvSpPr>
          <p:cNvPr id="208" name="椭圆 84"/>
          <p:cNvSpPr/>
          <p:nvPr/>
        </p:nvSpPr>
        <p:spPr>
          <a:xfrm>
            <a:off x="3073258" y="737320"/>
            <a:ext cx="72001" cy="72001"/>
          </a:xfrm>
          <a:prstGeom prst="ellipse">
            <a:avLst/>
          </a:prstGeom>
          <a:solidFill>
            <a:srgbClr val="FFFFFF"/>
          </a:solidFill>
          <a:ln w="12700">
            <a:miter lim="400000"/>
          </a:ln>
        </p:spPr>
        <p:txBody>
          <a:bodyPr lIns="45719" rIns="45719" anchor="ctr"/>
          <a:lstStyle/>
          <a:p>
            <a:pPr algn="ctr">
              <a:defRPr>
                <a:solidFill>
                  <a:srgbClr val="65D7FF"/>
                </a:solidFill>
              </a:defRPr>
            </a:pPr>
          </a:p>
        </p:txBody>
      </p:sp>
      <p:sp>
        <p:nvSpPr>
          <p:cNvPr id="209" name="椭圆 85"/>
          <p:cNvSpPr/>
          <p:nvPr/>
        </p:nvSpPr>
        <p:spPr>
          <a:xfrm>
            <a:off x="3073258" y="737320"/>
            <a:ext cx="72001" cy="72001"/>
          </a:xfrm>
          <a:prstGeom prst="ellipse">
            <a:avLst/>
          </a:prstGeom>
          <a:solidFill>
            <a:srgbClr val="FFFFFF"/>
          </a:solidFill>
          <a:ln w="12700">
            <a:miter lim="400000"/>
          </a:ln>
        </p:spPr>
        <p:txBody>
          <a:bodyPr lIns="45719" rIns="45719" anchor="ctr"/>
          <a:lstStyle/>
          <a:p>
            <a:pPr algn="ctr">
              <a:defRPr>
                <a:solidFill>
                  <a:srgbClr val="65D7FF"/>
                </a:solidFill>
              </a:defRPr>
            </a:pPr>
          </a:p>
        </p:txBody>
      </p:sp>
      <p:sp>
        <p:nvSpPr>
          <p:cNvPr id="210" name="椭圆 86"/>
          <p:cNvSpPr/>
          <p:nvPr/>
        </p:nvSpPr>
        <p:spPr>
          <a:xfrm>
            <a:off x="3073258" y="737320"/>
            <a:ext cx="72001" cy="72001"/>
          </a:xfrm>
          <a:prstGeom prst="ellipse">
            <a:avLst/>
          </a:prstGeom>
          <a:solidFill>
            <a:srgbClr val="FFFFFF"/>
          </a:solidFill>
          <a:ln w="12700">
            <a:miter lim="400000"/>
          </a:ln>
        </p:spPr>
        <p:txBody>
          <a:bodyPr lIns="45719" rIns="45719" anchor="ctr"/>
          <a:lstStyle/>
          <a:p>
            <a:pPr algn="ctr">
              <a:defRPr>
                <a:solidFill>
                  <a:srgbClr val="65D7FF"/>
                </a:solidFill>
              </a:defRPr>
            </a:pPr>
          </a:p>
        </p:txBody>
      </p:sp>
      <p:sp>
        <p:nvSpPr>
          <p:cNvPr id="211" name="椭圆 87"/>
          <p:cNvSpPr/>
          <p:nvPr/>
        </p:nvSpPr>
        <p:spPr>
          <a:xfrm>
            <a:off x="3073258" y="737320"/>
            <a:ext cx="72001" cy="72001"/>
          </a:xfrm>
          <a:prstGeom prst="ellipse">
            <a:avLst/>
          </a:prstGeom>
          <a:solidFill>
            <a:srgbClr val="FFFFFF"/>
          </a:solidFill>
          <a:ln w="12700">
            <a:miter lim="400000"/>
          </a:ln>
        </p:spPr>
        <p:txBody>
          <a:bodyPr lIns="45719" rIns="45719" anchor="ctr"/>
          <a:lstStyle/>
          <a:p>
            <a:pPr algn="ctr">
              <a:defRPr>
                <a:solidFill>
                  <a:srgbClr val="65D7FF"/>
                </a:solidFill>
              </a:defRPr>
            </a:pPr>
          </a:p>
        </p:txBody>
      </p:sp>
      <p:sp>
        <p:nvSpPr>
          <p:cNvPr id="212" name="椭圆 88"/>
          <p:cNvSpPr/>
          <p:nvPr/>
        </p:nvSpPr>
        <p:spPr>
          <a:xfrm>
            <a:off x="3073258" y="737320"/>
            <a:ext cx="72001" cy="72001"/>
          </a:xfrm>
          <a:prstGeom prst="ellipse">
            <a:avLst/>
          </a:prstGeom>
          <a:solidFill>
            <a:srgbClr val="FFFFFF"/>
          </a:solidFill>
          <a:ln w="12700">
            <a:miter lim="400000"/>
          </a:ln>
        </p:spPr>
        <p:txBody>
          <a:bodyPr lIns="45719" rIns="45719" anchor="ctr"/>
          <a:lstStyle/>
          <a:p>
            <a:pPr algn="ctr">
              <a:defRPr>
                <a:solidFill>
                  <a:srgbClr val="65D7FF"/>
                </a:solidFill>
              </a:defRPr>
            </a:pPr>
          </a:p>
        </p:txBody>
      </p:sp>
      <p:sp>
        <p:nvSpPr>
          <p:cNvPr id="213" name="文本框 12"/>
          <p:cNvSpPr txBox="1"/>
          <p:nvPr/>
        </p:nvSpPr>
        <p:spPr>
          <a:xfrm>
            <a:off x="7259880" y="3429000"/>
            <a:ext cx="2214245" cy="1414780"/>
          </a:xfrm>
          <a:prstGeom prst="rect">
            <a:avLst/>
          </a:prstGeom>
          <a:ln w="12700">
            <a:miter lim="400000"/>
          </a:ln>
        </p:spPr>
        <p:txBody>
          <a:bodyPr wrap="none" lIns="45719" rIns="45719">
            <a:spAutoFit/>
          </a:bodyPr>
          <a:lstStyle/>
          <a:p>
            <a:pPr algn="ctr">
              <a:defRPr sz="5400" b="1">
                <a:solidFill>
                  <a:srgbClr val="46CEAE"/>
                </a:solidFill>
                <a:latin typeface="微软雅黑"/>
                <a:ea typeface="微软雅黑"/>
                <a:cs typeface="微软雅黑"/>
                <a:sym typeface="微软雅黑"/>
              </a:defRPr>
            </a:pPr>
            <a:r>
              <a:rPr lang="zh-CN"/>
              <a:t>绪论</a:t>
            </a:r>
            <a:endParaRPr lang="zh-CN"/>
          </a:p>
          <a:p>
            <a:pPr algn="ctr">
              <a:defRPr sz="3200">
                <a:solidFill>
                  <a:srgbClr val="808080"/>
                </a:solidFill>
                <a:latin typeface="Arial" panose="020B0604020202090204"/>
                <a:ea typeface="Arial" panose="020B0604020202090204"/>
                <a:cs typeface="Arial" panose="020B0604020202090204"/>
                <a:sym typeface="Arial" panose="020B0604020202090204"/>
              </a:defRPr>
            </a:pPr>
            <a:r>
              <a:t>Introduction</a:t>
            </a:r>
          </a:p>
        </p:txBody>
      </p:sp>
    </p:spTree>
  </p:cSld>
  <p:clrMapOvr>
    <a:masterClrMapping/>
  </p:clrMapOvr>
  <mc:AlternateContent xmlns:mc="http://schemas.openxmlformats.org/markup-compatibility/2006">
    <mc:Choice xmlns:p14="http://schemas.microsoft.com/office/powerpoint/2010/main" Requires="p14">
      <p:transition spd="slow" p14:dur="1200" advClick="0" advTm="3000">
        <p14:flip dir="r"/>
      </p:transition>
    </mc:Choice>
    <mc:Fallback>
      <p:transition spd="slow" advClick="0" advTm="3000">
        <p:fade/>
      </p:transition>
    </mc:Fallback>
  </mc:AlternateContent>
  <p:timing>
    <p:tnLst>
      <p:par>
        <p:cTn id="1" dur="indefinite" restart="never" fill="hold"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4" name="直接连接符 55"/>
          <p:cNvSpPr/>
          <p:nvPr/>
        </p:nvSpPr>
        <p:spPr>
          <a:xfrm>
            <a:off x="841002" y="505763"/>
            <a:ext cx="8571842" cy="1"/>
          </a:xfrm>
          <a:prstGeom prst="line">
            <a:avLst/>
          </a:prstGeom>
          <a:ln>
            <a:solidFill>
              <a:srgbClr val="808080"/>
            </a:solidFill>
            <a:prstDash val="dash"/>
          </a:ln>
        </p:spPr>
        <p:txBody>
          <a:bodyPr lIns="45719" rIns="45719"/>
          <a:lstStyle/>
          <a:p/>
        </p:txBody>
      </p:sp>
      <p:sp>
        <p:nvSpPr>
          <p:cNvPr id="1095" name="TextBox 63"/>
          <p:cNvSpPr txBox="1"/>
          <p:nvPr/>
        </p:nvSpPr>
        <p:spPr>
          <a:xfrm>
            <a:off x="10655710" y="7812196"/>
            <a:ext cx="789941" cy="408941"/>
          </a:xfrm>
          <a:prstGeom prst="rect">
            <a:avLst/>
          </a:prstGeom>
          <a:ln w="12700">
            <a:miter lim="400000"/>
          </a:ln>
        </p:spPr>
        <p:txBody>
          <a:bodyPr wrap="none" lIns="45719" rIns="45719">
            <a:spAutoFit/>
          </a:bodyPr>
          <a:lstStyle>
            <a:lvl1pPr>
              <a:defRPr>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延时符</a:t>
            </a:r>
            <a:endParaRPr>
              <a:latin typeface="+mj-lt"/>
              <a:ea typeface="+mj-ea"/>
              <a:cs typeface="+mj-cs"/>
              <a:sym typeface="Helvetica"/>
            </a:endParaRPr>
          </a:p>
        </p:txBody>
      </p:sp>
      <p:sp>
        <p:nvSpPr>
          <p:cNvPr id="1096" name="六边形 64"/>
          <p:cNvSpPr/>
          <p:nvPr/>
        </p:nvSpPr>
        <p:spPr>
          <a:xfrm>
            <a:off x="241895" y="125397"/>
            <a:ext cx="481346" cy="41495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25400">
            <a:solidFill>
              <a:srgbClr val="46CEAE"/>
            </a:solidFill>
          </a:ln>
        </p:spPr>
        <p:txBody>
          <a:bodyPr lIns="45719" rIns="45719" anchor="ctr"/>
          <a:lstStyle/>
          <a:p>
            <a:pPr algn="ctr">
              <a:defRPr>
                <a:solidFill>
                  <a:srgbClr val="FFFFFF"/>
                </a:solidFill>
              </a:defRPr>
            </a:pPr>
          </a:p>
        </p:txBody>
      </p:sp>
      <p:sp>
        <p:nvSpPr>
          <p:cNvPr id="1097" name="矩形 70"/>
          <p:cNvSpPr/>
          <p:nvPr/>
        </p:nvSpPr>
        <p:spPr>
          <a:xfrm>
            <a:off x="9412843" y="188638"/>
            <a:ext cx="933217" cy="334418"/>
          </a:xfrm>
          <a:prstGeom prst="rect">
            <a:avLst/>
          </a:prstGeom>
          <a:solidFill>
            <a:srgbClr val="46CEAE"/>
          </a:solidFill>
          <a:ln w="12700">
            <a:miter lim="400000"/>
          </a:ln>
        </p:spPr>
        <p:txBody>
          <a:bodyPr lIns="45719" rIns="45719" anchor="ctr"/>
          <a:lstStyle/>
          <a:p>
            <a:pPr algn="ctr">
              <a:defRPr sz="1400">
                <a:solidFill>
                  <a:srgbClr val="FFFFFF"/>
                </a:solidFill>
              </a:defRPr>
            </a:pPr>
          </a:p>
        </p:txBody>
      </p:sp>
      <p:sp>
        <p:nvSpPr>
          <p:cNvPr id="1098" name="矩形 71"/>
          <p:cNvSpPr/>
          <p:nvPr/>
        </p:nvSpPr>
        <p:spPr>
          <a:xfrm>
            <a:off x="10347503" y="187548"/>
            <a:ext cx="1582733" cy="334419"/>
          </a:xfrm>
          <a:prstGeom prst="rect">
            <a:avLst/>
          </a:prstGeom>
          <a:solidFill>
            <a:srgbClr val="46CEAE">
              <a:alpha val="60000"/>
            </a:srgbClr>
          </a:solidFill>
          <a:ln w="12700">
            <a:miter lim="400000"/>
          </a:ln>
        </p:spPr>
        <p:txBody>
          <a:bodyPr lIns="45719" rIns="45719" anchor="ctr"/>
          <a:lstStyle/>
          <a:p>
            <a:pPr algn="ctr">
              <a:defRPr sz="1600">
                <a:solidFill>
                  <a:srgbClr val="FFFFFF"/>
                </a:solidFill>
              </a:defRPr>
            </a:pPr>
          </a:p>
        </p:txBody>
      </p:sp>
      <p:sp>
        <p:nvSpPr>
          <p:cNvPr id="1099" name="六边形 72"/>
          <p:cNvSpPr/>
          <p:nvPr/>
        </p:nvSpPr>
        <p:spPr>
          <a:xfrm>
            <a:off x="624979" y="392471"/>
            <a:ext cx="261791" cy="22568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12700">
            <a:solidFill>
              <a:srgbClr val="FFFFFF"/>
            </a:solidFill>
          </a:ln>
        </p:spPr>
        <p:txBody>
          <a:bodyPr lIns="45719" rIns="45719" anchor="ctr"/>
          <a:lstStyle/>
          <a:p>
            <a:pPr algn="ctr">
              <a:defRPr>
                <a:solidFill>
                  <a:srgbClr val="FFFFFF"/>
                </a:solidFill>
              </a:defRPr>
            </a:pPr>
          </a:p>
        </p:txBody>
      </p:sp>
      <p:sp>
        <p:nvSpPr>
          <p:cNvPr id="1100" name="文本框 9"/>
          <p:cNvSpPr txBox="1"/>
          <p:nvPr/>
        </p:nvSpPr>
        <p:spPr>
          <a:xfrm>
            <a:off x="9447133" y="221071"/>
            <a:ext cx="864637" cy="322581"/>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t>第三章</a:t>
            </a:r>
          </a:p>
        </p:txBody>
      </p:sp>
      <p:sp>
        <p:nvSpPr>
          <p:cNvPr id="1101" name="文本框 9"/>
          <p:cNvSpPr txBox="1"/>
          <p:nvPr/>
        </p:nvSpPr>
        <p:spPr>
          <a:xfrm>
            <a:off x="10372920" y="213500"/>
            <a:ext cx="1515597" cy="283845"/>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rPr lang="zh-CN">
                <a:sym typeface="+mn-ea"/>
              </a:rPr>
              <a:t>创新点</a:t>
            </a:r>
            <a:endParaRPr lang="zh-CN">
              <a:sym typeface="+mn-ea"/>
            </a:endParaRPr>
          </a:p>
        </p:txBody>
      </p:sp>
      <p:grpSp>
        <p:nvGrpSpPr>
          <p:cNvPr id="1105" name="组合 75"/>
          <p:cNvGrpSpPr/>
          <p:nvPr/>
        </p:nvGrpSpPr>
        <p:grpSpPr>
          <a:xfrm>
            <a:off x="330915" y="199584"/>
            <a:ext cx="308582" cy="266579"/>
            <a:chOff x="0" y="0"/>
            <a:chExt cx="308580" cy="266578"/>
          </a:xfrm>
        </p:grpSpPr>
        <p:sp>
          <p:nvSpPr>
            <p:cNvPr id="1102" name="Freeform 301"/>
            <p:cNvSpPr/>
            <p:nvPr/>
          </p:nvSpPr>
          <p:spPr>
            <a:xfrm>
              <a:off x="102074" y="60072"/>
              <a:ext cx="206507" cy="206507"/>
            </a:xfrm>
            <a:custGeom>
              <a:avLst/>
              <a:gdLst/>
              <a:ahLst/>
              <a:cxnLst>
                <a:cxn ang="0">
                  <a:pos x="wd2" y="hd2"/>
                </a:cxn>
                <a:cxn ang="5400000">
                  <a:pos x="wd2" y="hd2"/>
                </a:cxn>
                <a:cxn ang="10800000">
                  <a:pos x="wd2" y="hd2"/>
                </a:cxn>
                <a:cxn ang="16200000">
                  <a:pos x="wd2" y="hd2"/>
                </a:cxn>
              </a:cxnLst>
              <a:rect l="0" t="0" r="r" b="b"/>
              <a:pathLst>
                <a:path w="21374" h="21374" extrusionOk="0">
                  <a:moveTo>
                    <a:pt x="2234" y="4988"/>
                  </a:moveTo>
                  <a:cubicBezTo>
                    <a:pt x="2979" y="5360"/>
                    <a:pt x="2607" y="6477"/>
                    <a:pt x="2607" y="6850"/>
                  </a:cubicBezTo>
                  <a:cubicBezTo>
                    <a:pt x="2607" y="7222"/>
                    <a:pt x="1862" y="7222"/>
                    <a:pt x="1490" y="7222"/>
                  </a:cubicBezTo>
                  <a:cubicBezTo>
                    <a:pt x="745" y="7222"/>
                    <a:pt x="0" y="7595"/>
                    <a:pt x="0" y="8340"/>
                  </a:cubicBezTo>
                  <a:cubicBezTo>
                    <a:pt x="0" y="9084"/>
                    <a:pt x="0" y="9829"/>
                    <a:pt x="745" y="9829"/>
                  </a:cubicBezTo>
                  <a:cubicBezTo>
                    <a:pt x="1117" y="10202"/>
                    <a:pt x="1862" y="10946"/>
                    <a:pt x="1862" y="11319"/>
                  </a:cubicBezTo>
                  <a:cubicBezTo>
                    <a:pt x="1862" y="11691"/>
                    <a:pt x="1490" y="12064"/>
                    <a:pt x="745" y="12436"/>
                  </a:cubicBezTo>
                  <a:cubicBezTo>
                    <a:pt x="372" y="12436"/>
                    <a:pt x="0" y="13181"/>
                    <a:pt x="372" y="13926"/>
                  </a:cubicBezTo>
                  <a:cubicBezTo>
                    <a:pt x="372" y="14671"/>
                    <a:pt x="1117" y="15415"/>
                    <a:pt x="1862" y="15043"/>
                  </a:cubicBezTo>
                  <a:cubicBezTo>
                    <a:pt x="2234" y="15043"/>
                    <a:pt x="2979" y="15043"/>
                    <a:pt x="2979" y="15415"/>
                  </a:cubicBezTo>
                  <a:cubicBezTo>
                    <a:pt x="3352" y="15415"/>
                    <a:pt x="3352" y="16533"/>
                    <a:pt x="2979" y="16905"/>
                  </a:cubicBezTo>
                  <a:cubicBezTo>
                    <a:pt x="2607" y="17277"/>
                    <a:pt x="2607" y="18395"/>
                    <a:pt x="3352" y="18767"/>
                  </a:cubicBezTo>
                  <a:cubicBezTo>
                    <a:pt x="4097" y="19140"/>
                    <a:pt x="4841" y="19512"/>
                    <a:pt x="5214" y="18767"/>
                  </a:cubicBezTo>
                  <a:cubicBezTo>
                    <a:pt x="5586" y="18395"/>
                    <a:pt x="6703" y="18767"/>
                    <a:pt x="6703" y="18767"/>
                  </a:cubicBezTo>
                  <a:cubicBezTo>
                    <a:pt x="7076" y="18767"/>
                    <a:pt x="7448" y="19512"/>
                    <a:pt x="7076" y="19884"/>
                  </a:cubicBezTo>
                  <a:cubicBezTo>
                    <a:pt x="7076" y="20629"/>
                    <a:pt x="7448" y="21002"/>
                    <a:pt x="8193" y="21374"/>
                  </a:cubicBezTo>
                  <a:cubicBezTo>
                    <a:pt x="9310" y="21374"/>
                    <a:pt x="9683" y="21002"/>
                    <a:pt x="10055" y="20629"/>
                  </a:cubicBezTo>
                  <a:cubicBezTo>
                    <a:pt x="10055" y="19884"/>
                    <a:pt x="11172" y="19512"/>
                    <a:pt x="11545" y="19512"/>
                  </a:cubicBezTo>
                  <a:cubicBezTo>
                    <a:pt x="11545" y="19512"/>
                    <a:pt x="12290" y="19884"/>
                    <a:pt x="12290" y="20629"/>
                  </a:cubicBezTo>
                  <a:cubicBezTo>
                    <a:pt x="12662" y="21002"/>
                    <a:pt x="13407" y="21374"/>
                    <a:pt x="14152" y="21002"/>
                  </a:cubicBezTo>
                  <a:cubicBezTo>
                    <a:pt x="14897" y="21002"/>
                    <a:pt x="15269" y="20257"/>
                    <a:pt x="14897" y="19512"/>
                  </a:cubicBezTo>
                  <a:cubicBezTo>
                    <a:pt x="14897" y="19140"/>
                    <a:pt x="15641" y="18022"/>
                    <a:pt x="15641" y="18022"/>
                  </a:cubicBezTo>
                  <a:cubicBezTo>
                    <a:pt x="16014" y="17650"/>
                    <a:pt x="16386" y="18022"/>
                    <a:pt x="17131" y="18395"/>
                  </a:cubicBezTo>
                  <a:cubicBezTo>
                    <a:pt x="17503" y="18767"/>
                    <a:pt x="18248" y="18767"/>
                    <a:pt x="18621" y="18022"/>
                  </a:cubicBezTo>
                  <a:cubicBezTo>
                    <a:pt x="19366" y="17277"/>
                    <a:pt x="19366" y="16533"/>
                    <a:pt x="18993" y="16160"/>
                  </a:cubicBezTo>
                  <a:cubicBezTo>
                    <a:pt x="18621" y="15788"/>
                    <a:pt x="18621" y="14671"/>
                    <a:pt x="18621" y="14671"/>
                  </a:cubicBezTo>
                  <a:cubicBezTo>
                    <a:pt x="18993" y="14298"/>
                    <a:pt x="19366" y="13926"/>
                    <a:pt x="20110" y="14298"/>
                  </a:cubicBezTo>
                  <a:cubicBezTo>
                    <a:pt x="20483" y="14298"/>
                    <a:pt x="21228" y="13926"/>
                    <a:pt x="21228" y="12808"/>
                  </a:cubicBezTo>
                  <a:cubicBezTo>
                    <a:pt x="21600" y="12064"/>
                    <a:pt x="21228" y="11319"/>
                    <a:pt x="20483" y="11319"/>
                  </a:cubicBezTo>
                  <a:cubicBezTo>
                    <a:pt x="20110" y="11319"/>
                    <a:pt x="19738" y="10202"/>
                    <a:pt x="19366" y="9829"/>
                  </a:cubicBezTo>
                  <a:cubicBezTo>
                    <a:pt x="19366" y="9457"/>
                    <a:pt x="20110" y="9084"/>
                    <a:pt x="20483" y="9084"/>
                  </a:cubicBezTo>
                  <a:cubicBezTo>
                    <a:pt x="20855" y="8712"/>
                    <a:pt x="21228" y="7967"/>
                    <a:pt x="20855" y="7222"/>
                  </a:cubicBezTo>
                  <a:cubicBezTo>
                    <a:pt x="20855" y="6477"/>
                    <a:pt x="20110" y="6105"/>
                    <a:pt x="19738" y="6477"/>
                  </a:cubicBezTo>
                  <a:cubicBezTo>
                    <a:pt x="18993" y="6477"/>
                    <a:pt x="18248" y="5733"/>
                    <a:pt x="17876" y="5733"/>
                  </a:cubicBezTo>
                  <a:cubicBezTo>
                    <a:pt x="17876" y="5360"/>
                    <a:pt x="17876" y="4615"/>
                    <a:pt x="18248" y="4243"/>
                  </a:cubicBezTo>
                  <a:cubicBezTo>
                    <a:pt x="18621" y="3871"/>
                    <a:pt x="18621" y="3126"/>
                    <a:pt x="17876" y="2753"/>
                  </a:cubicBezTo>
                  <a:cubicBezTo>
                    <a:pt x="17503" y="2008"/>
                    <a:pt x="16759" y="2008"/>
                    <a:pt x="16386" y="2381"/>
                  </a:cubicBezTo>
                  <a:cubicBezTo>
                    <a:pt x="15641" y="2753"/>
                    <a:pt x="14897" y="2753"/>
                    <a:pt x="14524" y="2753"/>
                  </a:cubicBezTo>
                  <a:cubicBezTo>
                    <a:pt x="14152" y="2381"/>
                    <a:pt x="14152" y="2008"/>
                    <a:pt x="14152" y="1264"/>
                  </a:cubicBezTo>
                  <a:cubicBezTo>
                    <a:pt x="14152" y="891"/>
                    <a:pt x="13779" y="146"/>
                    <a:pt x="13034" y="146"/>
                  </a:cubicBezTo>
                  <a:cubicBezTo>
                    <a:pt x="12290" y="-226"/>
                    <a:pt x="11545" y="146"/>
                    <a:pt x="11172" y="891"/>
                  </a:cubicBezTo>
                  <a:cubicBezTo>
                    <a:pt x="11172" y="1264"/>
                    <a:pt x="10428" y="1636"/>
                    <a:pt x="10055" y="1636"/>
                  </a:cubicBezTo>
                  <a:cubicBezTo>
                    <a:pt x="9683" y="2008"/>
                    <a:pt x="9310" y="1264"/>
                    <a:pt x="8938" y="891"/>
                  </a:cubicBezTo>
                  <a:cubicBezTo>
                    <a:pt x="8938" y="146"/>
                    <a:pt x="8193" y="146"/>
                    <a:pt x="7448" y="146"/>
                  </a:cubicBezTo>
                  <a:cubicBezTo>
                    <a:pt x="6703" y="519"/>
                    <a:pt x="5959" y="1264"/>
                    <a:pt x="6331" y="1636"/>
                  </a:cubicBezTo>
                  <a:cubicBezTo>
                    <a:pt x="6331" y="2381"/>
                    <a:pt x="5959" y="3126"/>
                    <a:pt x="5586" y="3498"/>
                  </a:cubicBezTo>
                  <a:cubicBezTo>
                    <a:pt x="5214" y="3498"/>
                    <a:pt x="4841" y="3498"/>
                    <a:pt x="4469" y="3126"/>
                  </a:cubicBezTo>
                  <a:cubicBezTo>
                    <a:pt x="3724" y="2753"/>
                    <a:pt x="2979" y="2753"/>
                    <a:pt x="2607" y="3498"/>
                  </a:cubicBezTo>
                  <a:cubicBezTo>
                    <a:pt x="2234" y="3871"/>
                    <a:pt x="1862" y="4615"/>
                    <a:pt x="2234" y="4988"/>
                  </a:cubicBezTo>
                  <a:close/>
                  <a:moveTo>
                    <a:pt x="8566" y="4615"/>
                  </a:moveTo>
                  <a:cubicBezTo>
                    <a:pt x="11917" y="3498"/>
                    <a:pt x="15641" y="5360"/>
                    <a:pt x="16759" y="8712"/>
                  </a:cubicBezTo>
                  <a:cubicBezTo>
                    <a:pt x="17503" y="12064"/>
                    <a:pt x="16014" y="15415"/>
                    <a:pt x="12662" y="16533"/>
                  </a:cubicBezTo>
                  <a:cubicBezTo>
                    <a:pt x="9310" y="17650"/>
                    <a:pt x="5586" y="15788"/>
                    <a:pt x="4841" y="12436"/>
                  </a:cubicBezTo>
                  <a:cubicBezTo>
                    <a:pt x="3724" y="9457"/>
                    <a:pt x="5586" y="5733"/>
                    <a:pt x="8566" y="4615"/>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sp>
          <p:nvSpPr>
            <p:cNvPr id="1103" name="Freeform 302"/>
            <p:cNvSpPr/>
            <p:nvPr/>
          </p:nvSpPr>
          <p:spPr>
            <a:xfrm>
              <a:off x="17" y="0"/>
              <a:ext cx="134052" cy="134051"/>
            </a:xfrm>
            <a:custGeom>
              <a:avLst/>
              <a:gdLst/>
              <a:ahLst/>
              <a:cxnLst>
                <a:cxn ang="0">
                  <a:pos x="wd2" y="hd2"/>
                </a:cxn>
                <a:cxn ang="5400000">
                  <a:pos x="wd2" y="hd2"/>
                </a:cxn>
                <a:cxn ang="10800000">
                  <a:pos x="wd2" y="hd2"/>
                </a:cxn>
                <a:cxn ang="16200000">
                  <a:pos x="wd2" y="hd2"/>
                </a:cxn>
              </a:cxnLst>
              <a:rect l="0" t="0" r="r" b="b"/>
              <a:pathLst>
                <a:path w="21600" h="21600" extrusionOk="0">
                  <a:moveTo>
                    <a:pt x="2335" y="5254"/>
                  </a:moveTo>
                  <a:cubicBezTo>
                    <a:pt x="2919" y="5254"/>
                    <a:pt x="2919" y="6422"/>
                    <a:pt x="2919" y="7005"/>
                  </a:cubicBezTo>
                  <a:cubicBezTo>
                    <a:pt x="2335" y="7005"/>
                    <a:pt x="1751" y="7005"/>
                    <a:pt x="1168" y="7005"/>
                  </a:cubicBezTo>
                  <a:cubicBezTo>
                    <a:pt x="584" y="7005"/>
                    <a:pt x="0" y="7589"/>
                    <a:pt x="0" y="8173"/>
                  </a:cubicBezTo>
                  <a:cubicBezTo>
                    <a:pt x="0" y="9341"/>
                    <a:pt x="0" y="9924"/>
                    <a:pt x="584" y="9924"/>
                  </a:cubicBezTo>
                  <a:cubicBezTo>
                    <a:pt x="1168" y="9924"/>
                    <a:pt x="1751" y="11092"/>
                    <a:pt x="1751" y="11676"/>
                  </a:cubicBezTo>
                  <a:cubicBezTo>
                    <a:pt x="1751" y="11676"/>
                    <a:pt x="1168" y="12259"/>
                    <a:pt x="1168" y="12259"/>
                  </a:cubicBezTo>
                  <a:cubicBezTo>
                    <a:pt x="584" y="12259"/>
                    <a:pt x="0" y="13427"/>
                    <a:pt x="584" y="14011"/>
                  </a:cubicBezTo>
                  <a:cubicBezTo>
                    <a:pt x="584" y="14595"/>
                    <a:pt x="1168" y="15178"/>
                    <a:pt x="1751" y="15178"/>
                  </a:cubicBezTo>
                  <a:cubicBezTo>
                    <a:pt x="2335" y="15178"/>
                    <a:pt x="2919" y="15178"/>
                    <a:pt x="2919" y="15178"/>
                  </a:cubicBezTo>
                  <a:cubicBezTo>
                    <a:pt x="3503" y="15762"/>
                    <a:pt x="3503" y="16346"/>
                    <a:pt x="2919" y="16930"/>
                  </a:cubicBezTo>
                  <a:cubicBezTo>
                    <a:pt x="2919" y="17514"/>
                    <a:pt x="2919" y="18097"/>
                    <a:pt x="3503" y="18681"/>
                  </a:cubicBezTo>
                  <a:cubicBezTo>
                    <a:pt x="4086" y="19265"/>
                    <a:pt x="4670" y="19265"/>
                    <a:pt x="5254" y="19265"/>
                  </a:cubicBezTo>
                  <a:cubicBezTo>
                    <a:pt x="5838" y="18681"/>
                    <a:pt x="6422" y="18681"/>
                    <a:pt x="7005" y="18681"/>
                  </a:cubicBezTo>
                  <a:cubicBezTo>
                    <a:pt x="7005" y="18681"/>
                    <a:pt x="7589" y="19265"/>
                    <a:pt x="7005" y="19849"/>
                  </a:cubicBezTo>
                  <a:cubicBezTo>
                    <a:pt x="7005" y="20432"/>
                    <a:pt x="7589" y="21016"/>
                    <a:pt x="8757" y="21600"/>
                  </a:cubicBezTo>
                  <a:cubicBezTo>
                    <a:pt x="9341" y="21600"/>
                    <a:pt x="9924" y="21016"/>
                    <a:pt x="9924" y="20432"/>
                  </a:cubicBezTo>
                  <a:cubicBezTo>
                    <a:pt x="10508" y="19849"/>
                    <a:pt x="11092" y="19849"/>
                    <a:pt x="11676" y="19849"/>
                  </a:cubicBezTo>
                  <a:cubicBezTo>
                    <a:pt x="11676" y="19849"/>
                    <a:pt x="12259" y="19849"/>
                    <a:pt x="12259" y="20432"/>
                  </a:cubicBezTo>
                  <a:cubicBezTo>
                    <a:pt x="12843" y="21016"/>
                    <a:pt x="13427" y="21600"/>
                    <a:pt x="14011" y="21016"/>
                  </a:cubicBezTo>
                  <a:cubicBezTo>
                    <a:pt x="15178" y="21016"/>
                    <a:pt x="15178" y="20432"/>
                    <a:pt x="15178" y="19849"/>
                  </a:cubicBezTo>
                  <a:cubicBezTo>
                    <a:pt x="15178" y="19265"/>
                    <a:pt x="15762" y="18097"/>
                    <a:pt x="15762" y="18097"/>
                  </a:cubicBezTo>
                  <a:cubicBezTo>
                    <a:pt x="16346" y="18097"/>
                    <a:pt x="16930" y="18097"/>
                    <a:pt x="16930" y="18681"/>
                  </a:cubicBezTo>
                  <a:cubicBezTo>
                    <a:pt x="17514" y="18681"/>
                    <a:pt x="18681" y="18681"/>
                    <a:pt x="18681" y="18097"/>
                  </a:cubicBezTo>
                  <a:cubicBezTo>
                    <a:pt x="19265" y="17514"/>
                    <a:pt x="19849" y="16346"/>
                    <a:pt x="19265" y="16346"/>
                  </a:cubicBezTo>
                  <a:cubicBezTo>
                    <a:pt x="18681" y="15762"/>
                    <a:pt x="18681" y="14595"/>
                    <a:pt x="18681" y="14595"/>
                  </a:cubicBezTo>
                  <a:cubicBezTo>
                    <a:pt x="19265" y="14011"/>
                    <a:pt x="19849" y="14011"/>
                    <a:pt x="20432" y="14011"/>
                  </a:cubicBezTo>
                  <a:cubicBezTo>
                    <a:pt x="21016" y="14011"/>
                    <a:pt x="21600" y="14011"/>
                    <a:pt x="21600" y="12843"/>
                  </a:cubicBezTo>
                  <a:cubicBezTo>
                    <a:pt x="21600" y="12259"/>
                    <a:pt x="21600" y="11676"/>
                    <a:pt x="21016" y="11092"/>
                  </a:cubicBezTo>
                  <a:cubicBezTo>
                    <a:pt x="20432" y="11092"/>
                    <a:pt x="19849" y="10508"/>
                    <a:pt x="19849" y="9924"/>
                  </a:cubicBezTo>
                  <a:cubicBezTo>
                    <a:pt x="19849" y="9341"/>
                    <a:pt x="20432" y="9341"/>
                    <a:pt x="20432" y="8757"/>
                  </a:cubicBezTo>
                  <a:cubicBezTo>
                    <a:pt x="21016" y="8757"/>
                    <a:pt x="21600" y="8173"/>
                    <a:pt x="21016" y="7005"/>
                  </a:cubicBezTo>
                  <a:cubicBezTo>
                    <a:pt x="21016" y="6422"/>
                    <a:pt x="20432" y="5838"/>
                    <a:pt x="19849" y="6422"/>
                  </a:cubicBezTo>
                  <a:cubicBezTo>
                    <a:pt x="19265" y="6422"/>
                    <a:pt x="18097" y="5838"/>
                    <a:pt x="18097" y="5254"/>
                  </a:cubicBezTo>
                  <a:cubicBezTo>
                    <a:pt x="18097" y="5254"/>
                    <a:pt x="18097" y="4670"/>
                    <a:pt x="18681" y="4086"/>
                  </a:cubicBezTo>
                  <a:cubicBezTo>
                    <a:pt x="18681" y="4086"/>
                    <a:pt x="18681" y="2919"/>
                    <a:pt x="18097" y="2335"/>
                  </a:cubicBezTo>
                  <a:cubicBezTo>
                    <a:pt x="17514" y="1751"/>
                    <a:pt x="16930" y="1751"/>
                    <a:pt x="16346" y="2335"/>
                  </a:cubicBezTo>
                  <a:cubicBezTo>
                    <a:pt x="15762" y="2919"/>
                    <a:pt x="15178" y="2919"/>
                    <a:pt x="14595" y="2335"/>
                  </a:cubicBezTo>
                  <a:cubicBezTo>
                    <a:pt x="14595" y="2335"/>
                    <a:pt x="14011" y="1751"/>
                    <a:pt x="14595" y="1168"/>
                  </a:cubicBezTo>
                  <a:cubicBezTo>
                    <a:pt x="14595" y="584"/>
                    <a:pt x="14011" y="0"/>
                    <a:pt x="12843" y="0"/>
                  </a:cubicBezTo>
                  <a:cubicBezTo>
                    <a:pt x="12259" y="0"/>
                    <a:pt x="11676" y="0"/>
                    <a:pt x="11676" y="584"/>
                  </a:cubicBezTo>
                  <a:cubicBezTo>
                    <a:pt x="11092" y="1168"/>
                    <a:pt x="10508" y="1751"/>
                    <a:pt x="9924" y="1751"/>
                  </a:cubicBezTo>
                  <a:cubicBezTo>
                    <a:pt x="9924" y="1751"/>
                    <a:pt x="9341" y="1168"/>
                    <a:pt x="9341" y="584"/>
                  </a:cubicBezTo>
                  <a:cubicBezTo>
                    <a:pt x="8757" y="0"/>
                    <a:pt x="8173" y="0"/>
                    <a:pt x="7589" y="0"/>
                  </a:cubicBezTo>
                  <a:cubicBezTo>
                    <a:pt x="6422" y="584"/>
                    <a:pt x="6422" y="1168"/>
                    <a:pt x="6422" y="1751"/>
                  </a:cubicBezTo>
                  <a:cubicBezTo>
                    <a:pt x="6422" y="2335"/>
                    <a:pt x="5838" y="2919"/>
                    <a:pt x="5838" y="3503"/>
                  </a:cubicBezTo>
                  <a:cubicBezTo>
                    <a:pt x="5254" y="3503"/>
                    <a:pt x="4670" y="3503"/>
                    <a:pt x="4670" y="2919"/>
                  </a:cubicBezTo>
                  <a:cubicBezTo>
                    <a:pt x="4086" y="2335"/>
                    <a:pt x="2919" y="2919"/>
                    <a:pt x="2919" y="3503"/>
                  </a:cubicBezTo>
                  <a:cubicBezTo>
                    <a:pt x="2335" y="4086"/>
                    <a:pt x="1751" y="4670"/>
                    <a:pt x="2335" y="5254"/>
                  </a:cubicBezTo>
                  <a:close/>
                  <a:moveTo>
                    <a:pt x="8757" y="4670"/>
                  </a:moveTo>
                  <a:cubicBezTo>
                    <a:pt x="12259" y="3503"/>
                    <a:pt x="15762" y="5254"/>
                    <a:pt x="16930" y="8757"/>
                  </a:cubicBezTo>
                  <a:cubicBezTo>
                    <a:pt x="18097" y="12259"/>
                    <a:pt x="15762" y="15762"/>
                    <a:pt x="12843" y="16930"/>
                  </a:cubicBezTo>
                  <a:cubicBezTo>
                    <a:pt x="9341" y="17514"/>
                    <a:pt x="5838" y="15762"/>
                    <a:pt x="4670" y="12843"/>
                  </a:cubicBezTo>
                  <a:cubicBezTo>
                    <a:pt x="3503" y="9341"/>
                    <a:pt x="5838" y="5838"/>
                    <a:pt x="8757" y="467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sp>
          <p:nvSpPr>
            <p:cNvPr id="1104" name="Freeform 303"/>
            <p:cNvSpPr/>
            <p:nvPr/>
          </p:nvSpPr>
          <p:spPr>
            <a:xfrm>
              <a:off x="0" y="134052"/>
              <a:ext cx="105108" cy="100539"/>
            </a:xfrm>
            <a:custGeom>
              <a:avLst/>
              <a:gdLst/>
              <a:ahLst/>
              <a:cxnLst>
                <a:cxn ang="0">
                  <a:pos x="wd2" y="hd2"/>
                </a:cxn>
                <a:cxn ang="5400000">
                  <a:pos x="wd2" y="hd2"/>
                </a:cxn>
                <a:cxn ang="10800000">
                  <a:pos x="wd2" y="hd2"/>
                </a:cxn>
                <a:cxn ang="16200000">
                  <a:pos x="wd2" y="hd2"/>
                </a:cxn>
              </a:cxnLst>
              <a:rect l="0" t="0" r="r" b="b"/>
              <a:pathLst>
                <a:path w="21600" h="21600" extrusionOk="0">
                  <a:moveTo>
                    <a:pt x="2234" y="5400"/>
                  </a:moveTo>
                  <a:cubicBezTo>
                    <a:pt x="2979" y="5400"/>
                    <a:pt x="2979" y="6943"/>
                    <a:pt x="2979" y="6943"/>
                  </a:cubicBezTo>
                  <a:cubicBezTo>
                    <a:pt x="2979" y="6943"/>
                    <a:pt x="2234" y="7714"/>
                    <a:pt x="1490" y="6943"/>
                  </a:cubicBezTo>
                  <a:cubicBezTo>
                    <a:pt x="745" y="6943"/>
                    <a:pt x="0" y="7714"/>
                    <a:pt x="0" y="8486"/>
                  </a:cubicBezTo>
                  <a:cubicBezTo>
                    <a:pt x="0" y="9257"/>
                    <a:pt x="0" y="10029"/>
                    <a:pt x="745" y="10029"/>
                  </a:cubicBezTo>
                  <a:cubicBezTo>
                    <a:pt x="1490" y="10029"/>
                    <a:pt x="2234" y="11571"/>
                    <a:pt x="2234" y="11571"/>
                  </a:cubicBezTo>
                  <a:cubicBezTo>
                    <a:pt x="2234" y="12343"/>
                    <a:pt x="1490" y="12343"/>
                    <a:pt x="745" y="12343"/>
                  </a:cubicBezTo>
                  <a:cubicBezTo>
                    <a:pt x="745" y="13114"/>
                    <a:pt x="0" y="13886"/>
                    <a:pt x="745" y="14657"/>
                  </a:cubicBezTo>
                  <a:cubicBezTo>
                    <a:pt x="745" y="15429"/>
                    <a:pt x="1490" y="15429"/>
                    <a:pt x="2234" y="15429"/>
                  </a:cubicBezTo>
                  <a:cubicBezTo>
                    <a:pt x="2234" y="15429"/>
                    <a:pt x="2979" y="15429"/>
                    <a:pt x="2979" y="15429"/>
                  </a:cubicBezTo>
                  <a:cubicBezTo>
                    <a:pt x="2979" y="16200"/>
                    <a:pt x="3724" y="16971"/>
                    <a:pt x="2979" y="17743"/>
                  </a:cubicBezTo>
                  <a:cubicBezTo>
                    <a:pt x="2979" y="17743"/>
                    <a:pt x="2979" y="18514"/>
                    <a:pt x="3724" y="19286"/>
                  </a:cubicBezTo>
                  <a:cubicBezTo>
                    <a:pt x="3724" y="20057"/>
                    <a:pt x="5214" y="20057"/>
                    <a:pt x="5214" y="19286"/>
                  </a:cubicBezTo>
                  <a:cubicBezTo>
                    <a:pt x="5959" y="19286"/>
                    <a:pt x="6703" y="19286"/>
                    <a:pt x="6703" y="19286"/>
                  </a:cubicBezTo>
                  <a:cubicBezTo>
                    <a:pt x="7448" y="19286"/>
                    <a:pt x="7448" y="20057"/>
                    <a:pt x="7448" y="20829"/>
                  </a:cubicBezTo>
                  <a:cubicBezTo>
                    <a:pt x="7448" y="20829"/>
                    <a:pt x="7448" y="21600"/>
                    <a:pt x="8193" y="21600"/>
                  </a:cubicBezTo>
                  <a:cubicBezTo>
                    <a:pt x="8938" y="21600"/>
                    <a:pt x="9683" y="21600"/>
                    <a:pt x="9683" y="20829"/>
                  </a:cubicBezTo>
                  <a:cubicBezTo>
                    <a:pt x="10428" y="20829"/>
                    <a:pt x="11172" y="20057"/>
                    <a:pt x="11172" y="20057"/>
                  </a:cubicBezTo>
                  <a:cubicBezTo>
                    <a:pt x="11917" y="20057"/>
                    <a:pt x="11917" y="20057"/>
                    <a:pt x="12662" y="20829"/>
                  </a:cubicBezTo>
                  <a:cubicBezTo>
                    <a:pt x="12662" y="21600"/>
                    <a:pt x="13407" y="21600"/>
                    <a:pt x="14152" y="21600"/>
                  </a:cubicBezTo>
                  <a:cubicBezTo>
                    <a:pt x="14897" y="21600"/>
                    <a:pt x="14897" y="20829"/>
                    <a:pt x="14897" y="20057"/>
                  </a:cubicBezTo>
                  <a:cubicBezTo>
                    <a:pt x="14897" y="19286"/>
                    <a:pt x="15641" y="18514"/>
                    <a:pt x="15641" y="18514"/>
                  </a:cubicBezTo>
                  <a:cubicBezTo>
                    <a:pt x="15641" y="18514"/>
                    <a:pt x="16386" y="18514"/>
                    <a:pt x="17131" y="18514"/>
                  </a:cubicBezTo>
                  <a:cubicBezTo>
                    <a:pt x="17131" y="19286"/>
                    <a:pt x="17876" y="19286"/>
                    <a:pt x="18621" y="18514"/>
                  </a:cubicBezTo>
                  <a:cubicBezTo>
                    <a:pt x="19366" y="17743"/>
                    <a:pt x="19366" y="16971"/>
                    <a:pt x="18621" y="16200"/>
                  </a:cubicBezTo>
                  <a:cubicBezTo>
                    <a:pt x="18621" y="16200"/>
                    <a:pt x="18621" y="15429"/>
                    <a:pt x="18621" y="14657"/>
                  </a:cubicBezTo>
                  <a:cubicBezTo>
                    <a:pt x="18621" y="14657"/>
                    <a:pt x="19366" y="14657"/>
                    <a:pt x="20110" y="14657"/>
                  </a:cubicBezTo>
                  <a:cubicBezTo>
                    <a:pt x="20855" y="14657"/>
                    <a:pt x="20855" y="13886"/>
                    <a:pt x="21600" y="13114"/>
                  </a:cubicBezTo>
                  <a:cubicBezTo>
                    <a:pt x="21600" y="12343"/>
                    <a:pt x="20855" y="11571"/>
                    <a:pt x="20855" y="11571"/>
                  </a:cubicBezTo>
                  <a:cubicBezTo>
                    <a:pt x="20110" y="11571"/>
                    <a:pt x="19366" y="10800"/>
                    <a:pt x="19366" y="10029"/>
                  </a:cubicBezTo>
                  <a:cubicBezTo>
                    <a:pt x="19366" y="10029"/>
                    <a:pt x="20110" y="9257"/>
                    <a:pt x="20110" y="9257"/>
                  </a:cubicBezTo>
                  <a:cubicBezTo>
                    <a:pt x="20855" y="9257"/>
                    <a:pt x="20855" y="8486"/>
                    <a:pt x="20855" y="7714"/>
                  </a:cubicBezTo>
                  <a:cubicBezTo>
                    <a:pt x="20855" y="6943"/>
                    <a:pt x="20110" y="6171"/>
                    <a:pt x="19366" y="6171"/>
                  </a:cubicBezTo>
                  <a:cubicBezTo>
                    <a:pt x="19366" y="6943"/>
                    <a:pt x="17876" y="6171"/>
                    <a:pt x="17876" y="5400"/>
                  </a:cubicBezTo>
                  <a:cubicBezTo>
                    <a:pt x="17876" y="5400"/>
                    <a:pt x="17876" y="4629"/>
                    <a:pt x="18621" y="4629"/>
                  </a:cubicBezTo>
                  <a:cubicBezTo>
                    <a:pt x="18621" y="3857"/>
                    <a:pt x="18621" y="3086"/>
                    <a:pt x="17876" y="2314"/>
                  </a:cubicBezTo>
                  <a:cubicBezTo>
                    <a:pt x="17131" y="2314"/>
                    <a:pt x="16386" y="2314"/>
                    <a:pt x="16386" y="2314"/>
                  </a:cubicBezTo>
                  <a:cubicBezTo>
                    <a:pt x="15641" y="3086"/>
                    <a:pt x="14897" y="3086"/>
                    <a:pt x="14152" y="2314"/>
                  </a:cubicBezTo>
                  <a:cubicBezTo>
                    <a:pt x="14152" y="2314"/>
                    <a:pt x="14152" y="1543"/>
                    <a:pt x="14152" y="1543"/>
                  </a:cubicBezTo>
                  <a:cubicBezTo>
                    <a:pt x="14152" y="771"/>
                    <a:pt x="13407" y="0"/>
                    <a:pt x="12662" y="0"/>
                  </a:cubicBezTo>
                  <a:cubicBezTo>
                    <a:pt x="11917" y="0"/>
                    <a:pt x="11172" y="0"/>
                    <a:pt x="11172" y="771"/>
                  </a:cubicBezTo>
                  <a:cubicBezTo>
                    <a:pt x="11172" y="1543"/>
                    <a:pt x="10428" y="1543"/>
                    <a:pt x="9683" y="1543"/>
                  </a:cubicBezTo>
                  <a:cubicBezTo>
                    <a:pt x="9683" y="1543"/>
                    <a:pt x="8938" y="1543"/>
                    <a:pt x="8938" y="771"/>
                  </a:cubicBezTo>
                  <a:cubicBezTo>
                    <a:pt x="8938" y="0"/>
                    <a:pt x="8193" y="0"/>
                    <a:pt x="7448" y="0"/>
                  </a:cubicBezTo>
                  <a:cubicBezTo>
                    <a:pt x="6703" y="771"/>
                    <a:pt x="5959" y="1543"/>
                    <a:pt x="6703" y="1543"/>
                  </a:cubicBezTo>
                  <a:cubicBezTo>
                    <a:pt x="6703" y="2314"/>
                    <a:pt x="5959" y="3086"/>
                    <a:pt x="5959" y="3086"/>
                  </a:cubicBezTo>
                  <a:cubicBezTo>
                    <a:pt x="5214" y="3857"/>
                    <a:pt x="5214" y="3086"/>
                    <a:pt x="4469" y="3086"/>
                  </a:cubicBezTo>
                  <a:cubicBezTo>
                    <a:pt x="3724" y="2314"/>
                    <a:pt x="2979" y="3086"/>
                    <a:pt x="2979" y="3086"/>
                  </a:cubicBezTo>
                  <a:cubicBezTo>
                    <a:pt x="2234" y="3857"/>
                    <a:pt x="2234" y="4629"/>
                    <a:pt x="2234" y="5400"/>
                  </a:cubicBezTo>
                  <a:close/>
                  <a:moveTo>
                    <a:pt x="8938" y="4629"/>
                  </a:moveTo>
                  <a:cubicBezTo>
                    <a:pt x="11917" y="3857"/>
                    <a:pt x="15641" y="5400"/>
                    <a:pt x="16386" y="9257"/>
                  </a:cubicBezTo>
                  <a:cubicBezTo>
                    <a:pt x="17876" y="12343"/>
                    <a:pt x="15641" y="16200"/>
                    <a:pt x="12662" y="16971"/>
                  </a:cubicBezTo>
                  <a:cubicBezTo>
                    <a:pt x="9683" y="17743"/>
                    <a:pt x="5959" y="16200"/>
                    <a:pt x="4469" y="13114"/>
                  </a:cubicBezTo>
                  <a:cubicBezTo>
                    <a:pt x="3724" y="9257"/>
                    <a:pt x="5214" y="6171"/>
                    <a:pt x="8938" y="4629"/>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grpSp>
      <p:sp>
        <p:nvSpPr>
          <p:cNvPr id="1106" name="文本框 9"/>
          <p:cNvSpPr txBox="1"/>
          <p:nvPr/>
        </p:nvSpPr>
        <p:spPr>
          <a:xfrm>
            <a:off x="1019309" y="188639"/>
            <a:ext cx="4180839" cy="345440"/>
          </a:xfrm>
          <a:prstGeom prst="rect">
            <a:avLst/>
          </a:prstGeom>
          <a:ln w="12700">
            <a:miter lim="400000"/>
          </a:ln>
        </p:spPr>
        <p:txBody>
          <a:bodyPr lIns="34290" tIns="34290" rIns="34290" bIns="34290">
            <a:spAutoFit/>
          </a:bodyPr>
          <a:lstStyle/>
          <a:p>
            <a:pPr lvl="1" indent="0">
              <a:defRPr>
                <a:solidFill>
                  <a:srgbClr val="595959"/>
                </a:solidFill>
                <a:latin typeface="微软雅黑"/>
                <a:ea typeface="微软雅黑"/>
                <a:cs typeface="微软雅黑"/>
                <a:sym typeface="微软雅黑"/>
              </a:defRPr>
            </a:pPr>
            <a:r>
              <a:t>令牌桶算法</a:t>
            </a:r>
          </a:p>
        </p:txBody>
      </p:sp>
      <p:pic>
        <p:nvPicPr>
          <p:cNvPr id="1107" name="图像" descr="图像"/>
          <p:cNvPicPr>
            <a:picLocks noChangeAspect="1"/>
          </p:cNvPicPr>
          <p:nvPr/>
        </p:nvPicPr>
        <p:blipFill>
          <a:blip r:embed="rId1"/>
          <a:stretch>
            <a:fillRect/>
          </a:stretch>
        </p:blipFill>
        <p:spPr>
          <a:xfrm>
            <a:off x="3336276" y="1889471"/>
            <a:ext cx="5270501" cy="2501901"/>
          </a:xfrm>
          <a:prstGeom prst="rect">
            <a:avLst/>
          </a:prstGeom>
          <a:ln w="12700">
            <a:miter lim="400000"/>
            <a:headEnd/>
            <a:tailEnd/>
          </a:ln>
        </p:spPr>
      </p:pic>
      <p:sp>
        <p:nvSpPr>
          <p:cNvPr id="1108" name="TextBox 503"/>
          <p:cNvSpPr txBox="1"/>
          <p:nvPr/>
        </p:nvSpPr>
        <p:spPr>
          <a:xfrm>
            <a:off x="955304" y="4629798"/>
            <a:ext cx="10281392" cy="1768475"/>
          </a:xfrm>
          <a:prstGeom prst="rect">
            <a:avLst/>
          </a:prstGeom>
          <a:ln w="12700">
            <a:miter lim="400000"/>
          </a:ln>
        </p:spPr>
        <p:txBody>
          <a:bodyPr wrap="square" lIns="45719" rIns="45719">
            <a:spAutoFit/>
          </a:bodyPr>
          <a:lstStyle>
            <a:lvl1pPr algn="just">
              <a:lnSpc>
                <a:spcPct val="130000"/>
              </a:lnSpc>
              <a:defRPr sz="1400">
                <a:solidFill>
                  <a:srgbClr val="595959"/>
                </a:solidFill>
                <a:latin typeface="微软雅黑"/>
                <a:ea typeface="微软雅黑"/>
                <a:cs typeface="微软雅黑"/>
                <a:sym typeface="微软雅黑"/>
              </a:defRPr>
            </a:lvl1pPr>
          </a:lstStyle>
          <a:p>
            <a:r>
              <a:t>令牌桶算法可以看成是网络请求与令牌桶之间的取号服务系统，令牌桶中放置了存储量为b的令牌，每个网络请求需要获取一个令牌才可以被接收，然后该令牌就会从桶中被移除。当令牌桶中没有令牌时，就说明当前网络流量状态处于带宽限制阈值，此时拿不到令牌的网络请求会被延迟处理并添加到延迟缓存队列，直到令牌桶中有足够令牌后才对延迟缓存队列中的网络请求进行处理。当某个网络请求在延迟队列中等待时间过长时，它会被拒绝并丢弃。</a:t>
            </a:r>
            <a:r>
              <a:rPr>
                <a:solidFill>
                  <a:srgbClr val="FF0000"/>
                </a:solidFill>
              </a:rPr>
              <a:t>从图中可以看到</a:t>
            </a:r>
            <a:r>
              <a:t>，令牌桶算法设计中会按照每1/r秒的速度向桶中存放一个令牌，即每秒放置r个令牌，没有令牌时数据就会被放入延迟缓存队列等待处理。由上可以得出，添加令牌的速度决定了网络请求接收的带宽限制。</a:t>
            </a:r>
          </a:p>
        </p:txBody>
      </p:sp>
      <p:sp>
        <p:nvSpPr>
          <p:cNvPr id="1092" name="TextBox 503"/>
          <p:cNvSpPr txBox="1"/>
          <p:nvPr/>
        </p:nvSpPr>
        <p:spPr>
          <a:xfrm>
            <a:off x="955318" y="729010"/>
            <a:ext cx="10281392" cy="1005841"/>
          </a:xfrm>
          <a:prstGeom prst="rect">
            <a:avLst/>
          </a:prstGeom>
          <a:ln w="12700">
            <a:miter lim="400000"/>
          </a:ln>
        </p:spPr>
        <p:txBody>
          <a:bodyPr lIns="45719" rIns="45719">
            <a:spAutoFit/>
          </a:bodyPr>
          <a:lstStyle>
            <a:lvl1pPr algn="just">
              <a:lnSpc>
                <a:spcPct val="130000"/>
              </a:lnSpc>
              <a:defRPr sz="1400">
                <a:solidFill>
                  <a:srgbClr val="595959"/>
                </a:solidFill>
                <a:latin typeface="微软雅黑"/>
                <a:ea typeface="微软雅黑"/>
                <a:cs typeface="微软雅黑"/>
                <a:sym typeface="微软雅黑"/>
              </a:defRPr>
            </a:lvl1pPr>
          </a:lstStyle>
          <a:p>
            <a:r>
              <a:t>在云平台中令牌桶算法的设计目标与死区机制相同，都是为了降低单位时间内的数据流量。限流就是指限制流量，它的设计思想就是在用户请求流量超过带宽限制时，超过带宽的流量采用其他技术手段处理，比如延迟处理、拒绝处理等。而用户请求流量是否超过限定带宽，就通过令牌桶算法来判断。</a:t>
            </a:r>
          </a:p>
        </p:txBody>
      </p:sp>
    </p:spTree>
  </p:cSld>
  <p:clrMapOvr>
    <a:masterClrMapping/>
  </p:clrMapOvr>
  <mc:AlternateContent xmlns:mc="http://schemas.openxmlformats.org/markup-compatibility/2006">
    <mc:Choice xmlns:p14="http://schemas.microsoft.com/office/powerpoint/2010/main" Requires="p14">
      <p:transition spd="slow" p14:dur="1200" advClick="0" advTm="3000">
        <p14:flip dir="r"/>
      </p:transition>
    </mc:Choice>
    <mc:Fallback>
      <p:transition spd="slow" advClick="0" advTm="3000">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afterEffect">
                                  <p:stCondLst>
                                    <p:cond delay="0"/>
                                  </p:stCondLst>
                                  <p:iterate type="el">
                                    <p:tmAbs val="0"/>
                                  </p:iterate>
                                  <p:childTnLst>
                                    <p:set>
                                      <p:cBhvr>
                                        <p:cTn id="6" dur="indefinite" fill="hold"/>
                                        <p:tgtEl>
                                          <p:spTgt spid="1095"/>
                                        </p:tgtEl>
                                        <p:attrNameLst>
                                          <p:attrName>style.visibility</p:attrName>
                                        </p:attrNameLst>
                                      </p:cBhvr>
                                      <p:to>
                                        <p:strVal val="visible"/>
                                      </p:to>
                                    </p:set>
                                    <p:animEffect transition="in" filter="dissolve">
                                      <p:cBhvr>
                                        <p:cTn id="7" dur="1250"/>
                                        <p:tgtEl>
                                          <p:spTgt spid="1095"/>
                                        </p:tgtEl>
                                      </p:cBhvr>
                                    </p:animEffect>
                                  </p:childTnLst>
                                </p:cTn>
                              </p:par>
                            </p:childTnLst>
                          </p:cTn>
                        </p:par>
                        <p:par>
                          <p:cTn id="8" fill="hold">
                            <p:stCondLst>
                              <p:cond delay="1250"/>
                            </p:stCondLst>
                            <p:childTnLst>
                              <p:par>
                                <p:cTn id="9" presetID="9" presetClass="entr" presetSubtype="0" fill="hold" grpId="2" nodeType="afterEffect">
                                  <p:stCondLst>
                                    <p:cond delay="1000"/>
                                  </p:stCondLst>
                                  <p:iterate type="el">
                                    <p:tmAbs val="0"/>
                                  </p:iterate>
                                  <p:childTnLst>
                                    <p:set>
                                      <p:cBhvr>
                                        <p:cTn id="10" dur="indefinite" fill="hold"/>
                                        <p:tgtEl>
                                          <p:spTgt spid="1108"/>
                                        </p:tgtEl>
                                        <p:attrNameLst>
                                          <p:attrName>style.visibility</p:attrName>
                                        </p:attrNameLst>
                                      </p:cBhvr>
                                      <p:to>
                                        <p:strVal val="visible"/>
                                      </p:to>
                                    </p:set>
                                    <p:animEffect transition="in" filter="dissolve">
                                      <p:cBhvr>
                                        <p:cTn id="11" dur="100"/>
                                        <p:tgtEl>
                                          <p:spTgt spid="1108"/>
                                        </p:tgtEl>
                                      </p:cBhvr>
                                    </p:animEffect>
                                  </p:childTnLst>
                                </p:cTn>
                              </p:par>
                            </p:childTnLst>
                          </p:cTn>
                        </p:par>
                        <p:par>
                          <p:cTn id="12" fill="hold">
                            <p:stCondLst>
                              <p:cond delay="2350"/>
                            </p:stCondLst>
                            <p:childTnLst>
                              <p:par>
                                <p:cTn id="13" presetID="9" presetClass="entr" presetSubtype="0" fill="hold" grpId="4" nodeType="afterEffect">
                                  <p:stCondLst>
                                    <p:cond delay="1000"/>
                                  </p:stCondLst>
                                  <p:iterate type="el">
                                    <p:tmAbs val="0"/>
                                  </p:iterate>
                                  <p:childTnLst>
                                    <p:set>
                                      <p:cBhvr>
                                        <p:cTn id="14" dur="indefinite" fill="hold"/>
                                        <p:tgtEl>
                                          <p:spTgt spid="1092"/>
                                        </p:tgtEl>
                                        <p:attrNameLst>
                                          <p:attrName>style.visibility</p:attrName>
                                        </p:attrNameLst>
                                      </p:cBhvr>
                                      <p:to>
                                        <p:strVal val="visible"/>
                                      </p:to>
                                    </p:set>
                                    <p:animEffect transition="in" filter="dissolve">
                                      <p:cBhvr>
                                        <p:cTn id="15" dur="100"/>
                                        <p:tgtEl>
                                          <p:spTgt spid="10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spid="1108" grpId="2" animBg="1" advAuto="0"/>
      <p:bldP spid="1095" grpId="1" animBg="1" advAuto="0"/>
      <p:bldP spid="1092" grpId="4"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0" name="直接连接符 55"/>
          <p:cNvSpPr/>
          <p:nvPr/>
        </p:nvSpPr>
        <p:spPr>
          <a:xfrm>
            <a:off x="841002" y="505763"/>
            <a:ext cx="8571842" cy="1"/>
          </a:xfrm>
          <a:prstGeom prst="line">
            <a:avLst/>
          </a:prstGeom>
          <a:ln>
            <a:solidFill>
              <a:srgbClr val="808080"/>
            </a:solidFill>
            <a:prstDash val="dash"/>
          </a:ln>
        </p:spPr>
        <p:txBody>
          <a:bodyPr lIns="45719" rIns="45719"/>
          <a:lstStyle/>
          <a:p/>
        </p:txBody>
      </p:sp>
      <p:sp>
        <p:nvSpPr>
          <p:cNvPr id="1111" name="TextBox 63"/>
          <p:cNvSpPr txBox="1"/>
          <p:nvPr/>
        </p:nvSpPr>
        <p:spPr>
          <a:xfrm>
            <a:off x="10655710" y="7812196"/>
            <a:ext cx="789941" cy="408941"/>
          </a:xfrm>
          <a:prstGeom prst="rect">
            <a:avLst/>
          </a:prstGeom>
          <a:ln w="12700">
            <a:miter lim="400000"/>
          </a:ln>
        </p:spPr>
        <p:txBody>
          <a:bodyPr wrap="none" lIns="45719" rIns="45719">
            <a:spAutoFit/>
          </a:bodyPr>
          <a:lstStyle>
            <a:lvl1pPr>
              <a:defRPr>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延时符</a:t>
            </a:r>
            <a:endParaRPr>
              <a:latin typeface="+mj-lt"/>
              <a:ea typeface="+mj-ea"/>
              <a:cs typeface="+mj-cs"/>
              <a:sym typeface="Helvetica"/>
            </a:endParaRPr>
          </a:p>
        </p:txBody>
      </p:sp>
      <p:sp>
        <p:nvSpPr>
          <p:cNvPr id="1112" name="六边形 64"/>
          <p:cNvSpPr/>
          <p:nvPr/>
        </p:nvSpPr>
        <p:spPr>
          <a:xfrm>
            <a:off x="241895" y="125397"/>
            <a:ext cx="481346" cy="41495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25400">
            <a:solidFill>
              <a:srgbClr val="46CEAE"/>
            </a:solidFill>
          </a:ln>
        </p:spPr>
        <p:txBody>
          <a:bodyPr lIns="45719" rIns="45719" anchor="ctr"/>
          <a:lstStyle/>
          <a:p>
            <a:pPr algn="ctr">
              <a:defRPr>
                <a:solidFill>
                  <a:srgbClr val="FFFFFF"/>
                </a:solidFill>
              </a:defRPr>
            </a:pPr>
          </a:p>
        </p:txBody>
      </p:sp>
      <p:sp>
        <p:nvSpPr>
          <p:cNvPr id="1113" name="矩形 70"/>
          <p:cNvSpPr/>
          <p:nvPr/>
        </p:nvSpPr>
        <p:spPr>
          <a:xfrm>
            <a:off x="9412843" y="188638"/>
            <a:ext cx="933217" cy="334418"/>
          </a:xfrm>
          <a:prstGeom prst="rect">
            <a:avLst/>
          </a:prstGeom>
          <a:solidFill>
            <a:srgbClr val="46CEAE"/>
          </a:solidFill>
          <a:ln w="12700">
            <a:miter lim="400000"/>
          </a:ln>
        </p:spPr>
        <p:txBody>
          <a:bodyPr lIns="45719" rIns="45719" anchor="ctr"/>
          <a:lstStyle/>
          <a:p>
            <a:pPr algn="ctr">
              <a:defRPr sz="1400">
                <a:solidFill>
                  <a:srgbClr val="FFFFFF"/>
                </a:solidFill>
              </a:defRPr>
            </a:pPr>
          </a:p>
        </p:txBody>
      </p:sp>
      <p:sp>
        <p:nvSpPr>
          <p:cNvPr id="1114" name="矩形 71"/>
          <p:cNvSpPr/>
          <p:nvPr/>
        </p:nvSpPr>
        <p:spPr>
          <a:xfrm>
            <a:off x="10347503" y="187548"/>
            <a:ext cx="1582733" cy="334419"/>
          </a:xfrm>
          <a:prstGeom prst="rect">
            <a:avLst/>
          </a:prstGeom>
          <a:solidFill>
            <a:srgbClr val="46CEAE">
              <a:alpha val="60000"/>
            </a:srgbClr>
          </a:solidFill>
          <a:ln w="12700">
            <a:miter lim="400000"/>
          </a:ln>
        </p:spPr>
        <p:txBody>
          <a:bodyPr lIns="45719" rIns="45719" anchor="ctr"/>
          <a:lstStyle/>
          <a:p>
            <a:pPr algn="ctr">
              <a:defRPr sz="1600">
                <a:solidFill>
                  <a:srgbClr val="FFFFFF"/>
                </a:solidFill>
              </a:defRPr>
            </a:pPr>
          </a:p>
        </p:txBody>
      </p:sp>
      <p:sp>
        <p:nvSpPr>
          <p:cNvPr id="1115" name="六边形 72"/>
          <p:cNvSpPr/>
          <p:nvPr/>
        </p:nvSpPr>
        <p:spPr>
          <a:xfrm>
            <a:off x="624979" y="392471"/>
            <a:ext cx="261791" cy="22568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12700">
            <a:solidFill>
              <a:srgbClr val="FFFFFF"/>
            </a:solidFill>
          </a:ln>
        </p:spPr>
        <p:txBody>
          <a:bodyPr lIns="45719" rIns="45719" anchor="ctr"/>
          <a:lstStyle/>
          <a:p>
            <a:pPr algn="ctr">
              <a:defRPr>
                <a:solidFill>
                  <a:srgbClr val="FFFFFF"/>
                </a:solidFill>
              </a:defRPr>
            </a:pPr>
          </a:p>
        </p:txBody>
      </p:sp>
      <p:sp>
        <p:nvSpPr>
          <p:cNvPr id="1116" name="文本框 9"/>
          <p:cNvSpPr txBox="1"/>
          <p:nvPr/>
        </p:nvSpPr>
        <p:spPr>
          <a:xfrm>
            <a:off x="9447133" y="221071"/>
            <a:ext cx="864637" cy="322581"/>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t>第三章</a:t>
            </a:r>
          </a:p>
        </p:txBody>
      </p:sp>
      <p:sp>
        <p:nvSpPr>
          <p:cNvPr id="1117" name="文本框 9"/>
          <p:cNvSpPr txBox="1"/>
          <p:nvPr/>
        </p:nvSpPr>
        <p:spPr>
          <a:xfrm>
            <a:off x="10372920" y="213500"/>
            <a:ext cx="1515597" cy="283845"/>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rPr lang="zh-CN">
                <a:sym typeface="+mn-ea"/>
              </a:rPr>
              <a:t>创新点</a:t>
            </a:r>
            <a:endParaRPr lang="zh-CN">
              <a:sym typeface="+mn-ea"/>
            </a:endParaRPr>
          </a:p>
        </p:txBody>
      </p:sp>
      <p:grpSp>
        <p:nvGrpSpPr>
          <p:cNvPr id="1121" name="组合 75"/>
          <p:cNvGrpSpPr/>
          <p:nvPr/>
        </p:nvGrpSpPr>
        <p:grpSpPr>
          <a:xfrm>
            <a:off x="330915" y="199584"/>
            <a:ext cx="308582" cy="266579"/>
            <a:chOff x="0" y="0"/>
            <a:chExt cx="308580" cy="266578"/>
          </a:xfrm>
        </p:grpSpPr>
        <p:sp>
          <p:nvSpPr>
            <p:cNvPr id="1118" name="Freeform 301"/>
            <p:cNvSpPr/>
            <p:nvPr/>
          </p:nvSpPr>
          <p:spPr>
            <a:xfrm>
              <a:off x="102074" y="60072"/>
              <a:ext cx="206507" cy="206507"/>
            </a:xfrm>
            <a:custGeom>
              <a:avLst/>
              <a:gdLst/>
              <a:ahLst/>
              <a:cxnLst>
                <a:cxn ang="0">
                  <a:pos x="wd2" y="hd2"/>
                </a:cxn>
                <a:cxn ang="5400000">
                  <a:pos x="wd2" y="hd2"/>
                </a:cxn>
                <a:cxn ang="10800000">
                  <a:pos x="wd2" y="hd2"/>
                </a:cxn>
                <a:cxn ang="16200000">
                  <a:pos x="wd2" y="hd2"/>
                </a:cxn>
              </a:cxnLst>
              <a:rect l="0" t="0" r="r" b="b"/>
              <a:pathLst>
                <a:path w="21374" h="21374" extrusionOk="0">
                  <a:moveTo>
                    <a:pt x="2234" y="4988"/>
                  </a:moveTo>
                  <a:cubicBezTo>
                    <a:pt x="2979" y="5360"/>
                    <a:pt x="2607" y="6477"/>
                    <a:pt x="2607" y="6850"/>
                  </a:cubicBezTo>
                  <a:cubicBezTo>
                    <a:pt x="2607" y="7222"/>
                    <a:pt x="1862" y="7222"/>
                    <a:pt x="1490" y="7222"/>
                  </a:cubicBezTo>
                  <a:cubicBezTo>
                    <a:pt x="745" y="7222"/>
                    <a:pt x="0" y="7595"/>
                    <a:pt x="0" y="8340"/>
                  </a:cubicBezTo>
                  <a:cubicBezTo>
                    <a:pt x="0" y="9084"/>
                    <a:pt x="0" y="9829"/>
                    <a:pt x="745" y="9829"/>
                  </a:cubicBezTo>
                  <a:cubicBezTo>
                    <a:pt x="1117" y="10202"/>
                    <a:pt x="1862" y="10946"/>
                    <a:pt x="1862" y="11319"/>
                  </a:cubicBezTo>
                  <a:cubicBezTo>
                    <a:pt x="1862" y="11691"/>
                    <a:pt x="1490" y="12064"/>
                    <a:pt x="745" y="12436"/>
                  </a:cubicBezTo>
                  <a:cubicBezTo>
                    <a:pt x="372" y="12436"/>
                    <a:pt x="0" y="13181"/>
                    <a:pt x="372" y="13926"/>
                  </a:cubicBezTo>
                  <a:cubicBezTo>
                    <a:pt x="372" y="14671"/>
                    <a:pt x="1117" y="15415"/>
                    <a:pt x="1862" y="15043"/>
                  </a:cubicBezTo>
                  <a:cubicBezTo>
                    <a:pt x="2234" y="15043"/>
                    <a:pt x="2979" y="15043"/>
                    <a:pt x="2979" y="15415"/>
                  </a:cubicBezTo>
                  <a:cubicBezTo>
                    <a:pt x="3352" y="15415"/>
                    <a:pt x="3352" y="16533"/>
                    <a:pt x="2979" y="16905"/>
                  </a:cubicBezTo>
                  <a:cubicBezTo>
                    <a:pt x="2607" y="17277"/>
                    <a:pt x="2607" y="18395"/>
                    <a:pt x="3352" y="18767"/>
                  </a:cubicBezTo>
                  <a:cubicBezTo>
                    <a:pt x="4097" y="19140"/>
                    <a:pt x="4841" y="19512"/>
                    <a:pt x="5214" y="18767"/>
                  </a:cubicBezTo>
                  <a:cubicBezTo>
                    <a:pt x="5586" y="18395"/>
                    <a:pt x="6703" y="18767"/>
                    <a:pt x="6703" y="18767"/>
                  </a:cubicBezTo>
                  <a:cubicBezTo>
                    <a:pt x="7076" y="18767"/>
                    <a:pt x="7448" y="19512"/>
                    <a:pt x="7076" y="19884"/>
                  </a:cubicBezTo>
                  <a:cubicBezTo>
                    <a:pt x="7076" y="20629"/>
                    <a:pt x="7448" y="21002"/>
                    <a:pt x="8193" y="21374"/>
                  </a:cubicBezTo>
                  <a:cubicBezTo>
                    <a:pt x="9310" y="21374"/>
                    <a:pt x="9683" y="21002"/>
                    <a:pt x="10055" y="20629"/>
                  </a:cubicBezTo>
                  <a:cubicBezTo>
                    <a:pt x="10055" y="19884"/>
                    <a:pt x="11172" y="19512"/>
                    <a:pt x="11545" y="19512"/>
                  </a:cubicBezTo>
                  <a:cubicBezTo>
                    <a:pt x="11545" y="19512"/>
                    <a:pt x="12290" y="19884"/>
                    <a:pt x="12290" y="20629"/>
                  </a:cubicBezTo>
                  <a:cubicBezTo>
                    <a:pt x="12662" y="21002"/>
                    <a:pt x="13407" y="21374"/>
                    <a:pt x="14152" y="21002"/>
                  </a:cubicBezTo>
                  <a:cubicBezTo>
                    <a:pt x="14897" y="21002"/>
                    <a:pt x="15269" y="20257"/>
                    <a:pt x="14897" y="19512"/>
                  </a:cubicBezTo>
                  <a:cubicBezTo>
                    <a:pt x="14897" y="19140"/>
                    <a:pt x="15641" y="18022"/>
                    <a:pt x="15641" y="18022"/>
                  </a:cubicBezTo>
                  <a:cubicBezTo>
                    <a:pt x="16014" y="17650"/>
                    <a:pt x="16386" y="18022"/>
                    <a:pt x="17131" y="18395"/>
                  </a:cubicBezTo>
                  <a:cubicBezTo>
                    <a:pt x="17503" y="18767"/>
                    <a:pt x="18248" y="18767"/>
                    <a:pt x="18621" y="18022"/>
                  </a:cubicBezTo>
                  <a:cubicBezTo>
                    <a:pt x="19366" y="17277"/>
                    <a:pt x="19366" y="16533"/>
                    <a:pt x="18993" y="16160"/>
                  </a:cubicBezTo>
                  <a:cubicBezTo>
                    <a:pt x="18621" y="15788"/>
                    <a:pt x="18621" y="14671"/>
                    <a:pt x="18621" y="14671"/>
                  </a:cubicBezTo>
                  <a:cubicBezTo>
                    <a:pt x="18993" y="14298"/>
                    <a:pt x="19366" y="13926"/>
                    <a:pt x="20110" y="14298"/>
                  </a:cubicBezTo>
                  <a:cubicBezTo>
                    <a:pt x="20483" y="14298"/>
                    <a:pt x="21228" y="13926"/>
                    <a:pt x="21228" y="12808"/>
                  </a:cubicBezTo>
                  <a:cubicBezTo>
                    <a:pt x="21600" y="12064"/>
                    <a:pt x="21228" y="11319"/>
                    <a:pt x="20483" y="11319"/>
                  </a:cubicBezTo>
                  <a:cubicBezTo>
                    <a:pt x="20110" y="11319"/>
                    <a:pt x="19738" y="10202"/>
                    <a:pt x="19366" y="9829"/>
                  </a:cubicBezTo>
                  <a:cubicBezTo>
                    <a:pt x="19366" y="9457"/>
                    <a:pt x="20110" y="9084"/>
                    <a:pt x="20483" y="9084"/>
                  </a:cubicBezTo>
                  <a:cubicBezTo>
                    <a:pt x="20855" y="8712"/>
                    <a:pt x="21228" y="7967"/>
                    <a:pt x="20855" y="7222"/>
                  </a:cubicBezTo>
                  <a:cubicBezTo>
                    <a:pt x="20855" y="6477"/>
                    <a:pt x="20110" y="6105"/>
                    <a:pt x="19738" y="6477"/>
                  </a:cubicBezTo>
                  <a:cubicBezTo>
                    <a:pt x="18993" y="6477"/>
                    <a:pt x="18248" y="5733"/>
                    <a:pt x="17876" y="5733"/>
                  </a:cubicBezTo>
                  <a:cubicBezTo>
                    <a:pt x="17876" y="5360"/>
                    <a:pt x="17876" y="4615"/>
                    <a:pt x="18248" y="4243"/>
                  </a:cubicBezTo>
                  <a:cubicBezTo>
                    <a:pt x="18621" y="3871"/>
                    <a:pt x="18621" y="3126"/>
                    <a:pt x="17876" y="2753"/>
                  </a:cubicBezTo>
                  <a:cubicBezTo>
                    <a:pt x="17503" y="2008"/>
                    <a:pt x="16759" y="2008"/>
                    <a:pt x="16386" y="2381"/>
                  </a:cubicBezTo>
                  <a:cubicBezTo>
                    <a:pt x="15641" y="2753"/>
                    <a:pt x="14897" y="2753"/>
                    <a:pt x="14524" y="2753"/>
                  </a:cubicBezTo>
                  <a:cubicBezTo>
                    <a:pt x="14152" y="2381"/>
                    <a:pt x="14152" y="2008"/>
                    <a:pt x="14152" y="1264"/>
                  </a:cubicBezTo>
                  <a:cubicBezTo>
                    <a:pt x="14152" y="891"/>
                    <a:pt x="13779" y="146"/>
                    <a:pt x="13034" y="146"/>
                  </a:cubicBezTo>
                  <a:cubicBezTo>
                    <a:pt x="12290" y="-226"/>
                    <a:pt x="11545" y="146"/>
                    <a:pt x="11172" y="891"/>
                  </a:cubicBezTo>
                  <a:cubicBezTo>
                    <a:pt x="11172" y="1264"/>
                    <a:pt x="10428" y="1636"/>
                    <a:pt x="10055" y="1636"/>
                  </a:cubicBezTo>
                  <a:cubicBezTo>
                    <a:pt x="9683" y="2008"/>
                    <a:pt x="9310" y="1264"/>
                    <a:pt x="8938" y="891"/>
                  </a:cubicBezTo>
                  <a:cubicBezTo>
                    <a:pt x="8938" y="146"/>
                    <a:pt x="8193" y="146"/>
                    <a:pt x="7448" y="146"/>
                  </a:cubicBezTo>
                  <a:cubicBezTo>
                    <a:pt x="6703" y="519"/>
                    <a:pt x="5959" y="1264"/>
                    <a:pt x="6331" y="1636"/>
                  </a:cubicBezTo>
                  <a:cubicBezTo>
                    <a:pt x="6331" y="2381"/>
                    <a:pt x="5959" y="3126"/>
                    <a:pt x="5586" y="3498"/>
                  </a:cubicBezTo>
                  <a:cubicBezTo>
                    <a:pt x="5214" y="3498"/>
                    <a:pt x="4841" y="3498"/>
                    <a:pt x="4469" y="3126"/>
                  </a:cubicBezTo>
                  <a:cubicBezTo>
                    <a:pt x="3724" y="2753"/>
                    <a:pt x="2979" y="2753"/>
                    <a:pt x="2607" y="3498"/>
                  </a:cubicBezTo>
                  <a:cubicBezTo>
                    <a:pt x="2234" y="3871"/>
                    <a:pt x="1862" y="4615"/>
                    <a:pt x="2234" y="4988"/>
                  </a:cubicBezTo>
                  <a:close/>
                  <a:moveTo>
                    <a:pt x="8566" y="4615"/>
                  </a:moveTo>
                  <a:cubicBezTo>
                    <a:pt x="11917" y="3498"/>
                    <a:pt x="15641" y="5360"/>
                    <a:pt x="16759" y="8712"/>
                  </a:cubicBezTo>
                  <a:cubicBezTo>
                    <a:pt x="17503" y="12064"/>
                    <a:pt x="16014" y="15415"/>
                    <a:pt x="12662" y="16533"/>
                  </a:cubicBezTo>
                  <a:cubicBezTo>
                    <a:pt x="9310" y="17650"/>
                    <a:pt x="5586" y="15788"/>
                    <a:pt x="4841" y="12436"/>
                  </a:cubicBezTo>
                  <a:cubicBezTo>
                    <a:pt x="3724" y="9457"/>
                    <a:pt x="5586" y="5733"/>
                    <a:pt x="8566" y="4615"/>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sp>
          <p:nvSpPr>
            <p:cNvPr id="1119" name="Freeform 302"/>
            <p:cNvSpPr/>
            <p:nvPr/>
          </p:nvSpPr>
          <p:spPr>
            <a:xfrm>
              <a:off x="17" y="0"/>
              <a:ext cx="134052" cy="134051"/>
            </a:xfrm>
            <a:custGeom>
              <a:avLst/>
              <a:gdLst/>
              <a:ahLst/>
              <a:cxnLst>
                <a:cxn ang="0">
                  <a:pos x="wd2" y="hd2"/>
                </a:cxn>
                <a:cxn ang="5400000">
                  <a:pos x="wd2" y="hd2"/>
                </a:cxn>
                <a:cxn ang="10800000">
                  <a:pos x="wd2" y="hd2"/>
                </a:cxn>
                <a:cxn ang="16200000">
                  <a:pos x="wd2" y="hd2"/>
                </a:cxn>
              </a:cxnLst>
              <a:rect l="0" t="0" r="r" b="b"/>
              <a:pathLst>
                <a:path w="21600" h="21600" extrusionOk="0">
                  <a:moveTo>
                    <a:pt x="2335" y="5254"/>
                  </a:moveTo>
                  <a:cubicBezTo>
                    <a:pt x="2919" y="5254"/>
                    <a:pt x="2919" y="6422"/>
                    <a:pt x="2919" y="7005"/>
                  </a:cubicBezTo>
                  <a:cubicBezTo>
                    <a:pt x="2335" y="7005"/>
                    <a:pt x="1751" y="7005"/>
                    <a:pt x="1168" y="7005"/>
                  </a:cubicBezTo>
                  <a:cubicBezTo>
                    <a:pt x="584" y="7005"/>
                    <a:pt x="0" y="7589"/>
                    <a:pt x="0" y="8173"/>
                  </a:cubicBezTo>
                  <a:cubicBezTo>
                    <a:pt x="0" y="9341"/>
                    <a:pt x="0" y="9924"/>
                    <a:pt x="584" y="9924"/>
                  </a:cubicBezTo>
                  <a:cubicBezTo>
                    <a:pt x="1168" y="9924"/>
                    <a:pt x="1751" y="11092"/>
                    <a:pt x="1751" y="11676"/>
                  </a:cubicBezTo>
                  <a:cubicBezTo>
                    <a:pt x="1751" y="11676"/>
                    <a:pt x="1168" y="12259"/>
                    <a:pt x="1168" y="12259"/>
                  </a:cubicBezTo>
                  <a:cubicBezTo>
                    <a:pt x="584" y="12259"/>
                    <a:pt x="0" y="13427"/>
                    <a:pt x="584" y="14011"/>
                  </a:cubicBezTo>
                  <a:cubicBezTo>
                    <a:pt x="584" y="14595"/>
                    <a:pt x="1168" y="15178"/>
                    <a:pt x="1751" y="15178"/>
                  </a:cubicBezTo>
                  <a:cubicBezTo>
                    <a:pt x="2335" y="15178"/>
                    <a:pt x="2919" y="15178"/>
                    <a:pt x="2919" y="15178"/>
                  </a:cubicBezTo>
                  <a:cubicBezTo>
                    <a:pt x="3503" y="15762"/>
                    <a:pt x="3503" y="16346"/>
                    <a:pt x="2919" y="16930"/>
                  </a:cubicBezTo>
                  <a:cubicBezTo>
                    <a:pt x="2919" y="17514"/>
                    <a:pt x="2919" y="18097"/>
                    <a:pt x="3503" y="18681"/>
                  </a:cubicBezTo>
                  <a:cubicBezTo>
                    <a:pt x="4086" y="19265"/>
                    <a:pt x="4670" y="19265"/>
                    <a:pt x="5254" y="19265"/>
                  </a:cubicBezTo>
                  <a:cubicBezTo>
                    <a:pt x="5838" y="18681"/>
                    <a:pt x="6422" y="18681"/>
                    <a:pt x="7005" y="18681"/>
                  </a:cubicBezTo>
                  <a:cubicBezTo>
                    <a:pt x="7005" y="18681"/>
                    <a:pt x="7589" y="19265"/>
                    <a:pt x="7005" y="19849"/>
                  </a:cubicBezTo>
                  <a:cubicBezTo>
                    <a:pt x="7005" y="20432"/>
                    <a:pt x="7589" y="21016"/>
                    <a:pt x="8757" y="21600"/>
                  </a:cubicBezTo>
                  <a:cubicBezTo>
                    <a:pt x="9341" y="21600"/>
                    <a:pt x="9924" y="21016"/>
                    <a:pt x="9924" y="20432"/>
                  </a:cubicBezTo>
                  <a:cubicBezTo>
                    <a:pt x="10508" y="19849"/>
                    <a:pt x="11092" y="19849"/>
                    <a:pt x="11676" y="19849"/>
                  </a:cubicBezTo>
                  <a:cubicBezTo>
                    <a:pt x="11676" y="19849"/>
                    <a:pt x="12259" y="19849"/>
                    <a:pt x="12259" y="20432"/>
                  </a:cubicBezTo>
                  <a:cubicBezTo>
                    <a:pt x="12843" y="21016"/>
                    <a:pt x="13427" y="21600"/>
                    <a:pt x="14011" y="21016"/>
                  </a:cubicBezTo>
                  <a:cubicBezTo>
                    <a:pt x="15178" y="21016"/>
                    <a:pt x="15178" y="20432"/>
                    <a:pt x="15178" y="19849"/>
                  </a:cubicBezTo>
                  <a:cubicBezTo>
                    <a:pt x="15178" y="19265"/>
                    <a:pt x="15762" y="18097"/>
                    <a:pt x="15762" y="18097"/>
                  </a:cubicBezTo>
                  <a:cubicBezTo>
                    <a:pt x="16346" y="18097"/>
                    <a:pt x="16930" y="18097"/>
                    <a:pt x="16930" y="18681"/>
                  </a:cubicBezTo>
                  <a:cubicBezTo>
                    <a:pt x="17514" y="18681"/>
                    <a:pt x="18681" y="18681"/>
                    <a:pt x="18681" y="18097"/>
                  </a:cubicBezTo>
                  <a:cubicBezTo>
                    <a:pt x="19265" y="17514"/>
                    <a:pt x="19849" y="16346"/>
                    <a:pt x="19265" y="16346"/>
                  </a:cubicBezTo>
                  <a:cubicBezTo>
                    <a:pt x="18681" y="15762"/>
                    <a:pt x="18681" y="14595"/>
                    <a:pt x="18681" y="14595"/>
                  </a:cubicBezTo>
                  <a:cubicBezTo>
                    <a:pt x="19265" y="14011"/>
                    <a:pt x="19849" y="14011"/>
                    <a:pt x="20432" y="14011"/>
                  </a:cubicBezTo>
                  <a:cubicBezTo>
                    <a:pt x="21016" y="14011"/>
                    <a:pt x="21600" y="14011"/>
                    <a:pt x="21600" y="12843"/>
                  </a:cubicBezTo>
                  <a:cubicBezTo>
                    <a:pt x="21600" y="12259"/>
                    <a:pt x="21600" y="11676"/>
                    <a:pt x="21016" y="11092"/>
                  </a:cubicBezTo>
                  <a:cubicBezTo>
                    <a:pt x="20432" y="11092"/>
                    <a:pt x="19849" y="10508"/>
                    <a:pt x="19849" y="9924"/>
                  </a:cubicBezTo>
                  <a:cubicBezTo>
                    <a:pt x="19849" y="9341"/>
                    <a:pt x="20432" y="9341"/>
                    <a:pt x="20432" y="8757"/>
                  </a:cubicBezTo>
                  <a:cubicBezTo>
                    <a:pt x="21016" y="8757"/>
                    <a:pt x="21600" y="8173"/>
                    <a:pt x="21016" y="7005"/>
                  </a:cubicBezTo>
                  <a:cubicBezTo>
                    <a:pt x="21016" y="6422"/>
                    <a:pt x="20432" y="5838"/>
                    <a:pt x="19849" y="6422"/>
                  </a:cubicBezTo>
                  <a:cubicBezTo>
                    <a:pt x="19265" y="6422"/>
                    <a:pt x="18097" y="5838"/>
                    <a:pt x="18097" y="5254"/>
                  </a:cubicBezTo>
                  <a:cubicBezTo>
                    <a:pt x="18097" y="5254"/>
                    <a:pt x="18097" y="4670"/>
                    <a:pt x="18681" y="4086"/>
                  </a:cubicBezTo>
                  <a:cubicBezTo>
                    <a:pt x="18681" y="4086"/>
                    <a:pt x="18681" y="2919"/>
                    <a:pt x="18097" y="2335"/>
                  </a:cubicBezTo>
                  <a:cubicBezTo>
                    <a:pt x="17514" y="1751"/>
                    <a:pt x="16930" y="1751"/>
                    <a:pt x="16346" y="2335"/>
                  </a:cubicBezTo>
                  <a:cubicBezTo>
                    <a:pt x="15762" y="2919"/>
                    <a:pt x="15178" y="2919"/>
                    <a:pt x="14595" y="2335"/>
                  </a:cubicBezTo>
                  <a:cubicBezTo>
                    <a:pt x="14595" y="2335"/>
                    <a:pt x="14011" y="1751"/>
                    <a:pt x="14595" y="1168"/>
                  </a:cubicBezTo>
                  <a:cubicBezTo>
                    <a:pt x="14595" y="584"/>
                    <a:pt x="14011" y="0"/>
                    <a:pt x="12843" y="0"/>
                  </a:cubicBezTo>
                  <a:cubicBezTo>
                    <a:pt x="12259" y="0"/>
                    <a:pt x="11676" y="0"/>
                    <a:pt x="11676" y="584"/>
                  </a:cubicBezTo>
                  <a:cubicBezTo>
                    <a:pt x="11092" y="1168"/>
                    <a:pt x="10508" y="1751"/>
                    <a:pt x="9924" y="1751"/>
                  </a:cubicBezTo>
                  <a:cubicBezTo>
                    <a:pt x="9924" y="1751"/>
                    <a:pt x="9341" y="1168"/>
                    <a:pt x="9341" y="584"/>
                  </a:cubicBezTo>
                  <a:cubicBezTo>
                    <a:pt x="8757" y="0"/>
                    <a:pt x="8173" y="0"/>
                    <a:pt x="7589" y="0"/>
                  </a:cubicBezTo>
                  <a:cubicBezTo>
                    <a:pt x="6422" y="584"/>
                    <a:pt x="6422" y="1168"/>
                    <a:pt x="6422" y="1751"/>
                  </a:cubicBezTo>
                  <a:cubicBezTo>
                    <a:pt x="6422" y="2335"/>
                    <a:pt x="5838" y="2919"/>
                    <a:pt x="5838" y="3503"/>
                  </a:cubicBezTo>
                  <a:cubicBezTo>
                    <a:pt x="5254" y="3503"/>
                    <a:pt x="4670" y="3503"/>
                    <a:pt x="4670" y="2919"/>
                  </a:cubicBezTo>
                  <a:cubicBezTo>
                    <a:pt x="4086" y="2335"/>
                    <a:pt x="2919" y="2919"/>
                    <a:pt x="2919" y="3503"/>
                  </a:cubicBezTo>
                  <a:cubicBezTo>
                    <a:pt x="2335" y="4086"/>
                    <a:pt x="1751" y="4670"/>
                    <a:pt x="2335" y="5254"/>
                  </a:cubicBezTo>
                  <a:close/>
                  <a:moveTo>
                    <a:pt x="8757" y="4670"/>
                  </a:moveTo>
                  <a:cubicBezTo>
                    <a:pt x="12259" y="3503"/>
                    <a:pt x="15762" y="5254"/>
                    <a:pt x="16930" y="8757"/>
                  </a:cubicBezTo>
                  <a:cubicBezTo>
                    <a:pt x="18097" y="12259"/>
                    <a:pt x="15762" y="15762"/>
                    <a:pt x="12843" y="16930"/>
                  </a:cubicBezTo>
                  <a:cubicBezTo>
                    <a:pt x="9341" y="17514"/>
                    <a:pt x="5838" y="15762"/>
                    <a:pt x="4670" y="12843"/>
                  </a:cubicBezTo>
                  <a:cubicBezTo>
                    <a:pt x="3503" y="9341"/>
                    <a:pt x="5838" y="5838"/>
                    <a:pt x="8757" y="467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sp>
          <p:nvSpPr>
            <p:cNvPr id="1120" name="Freeform 303"/>
            <p:cNvSpPr/>
            <p:nvPr/>
          </p:nvSpPr>
          <p:spPr>
            <a:xfrm>
              <a:off x="0" y="134052"/>
              <a:ext cx="105108" cy="100539"/>
            </a:xfrm>
            <a:custGeom>
              <a:avLst/>
              <a:gdLst/>
              <a:ahLst/>
              <a:cxnLst>
                <a:cxn ang="0">
                  <a:pos x="wd2" y="hd2"/>
                </a:cxn>
                <a:cxn ang="5400000">
                  <a:pos x="wd2" y="hd2"/>
                </a:cxn>
                <a:cxn ang="10800000">
                  <a:pos x="wd2" y="hd2"/>
                </a:cxn>
                <a:cxn ang="16200000">
                  <a:pos x="wd2" y="hd2"/>
                </a:cxn>
              </a:cxnLst>
              <a:rect l="0" t="0" r="r" b="b"/>
              <a:pathLst>
                <a:path w="21600" h="21600" extrusionOk="0">
                  <a:moveTo>
                    <a:pt x="2234" y="5400"/>
                  </a:moveTo>
                  <a:cubicBezTo>
                    <a:pt x="2979" y="5400"/>
                    <a:pt x="2979" y="6943"/>
                    <a:pt x="2979" y="6943"/>
                  </a:cubicBezTo>
                  <a:cubicBezTo>
                    <a:pt x="2979" y="6943"/>
                    <a:pt x="2234" y="7714"/>
                    <a:pt x="1490" y="6943"/>
                  </a:cubicBezTo>
                  <a:cubicBezTo>
                    <a:pt x="745" y="6943"/>
                    <a:pt x="0" y="7714"/>
                    <a:pt x="0" y="8486"/>
                  </a:cubicBezTo>
                  <a:cubicBezTo>
                    <a:pt x="0" y="9257"/>
                    <a:pt x="0" y="10029"/>
                    <a:pt x="745" y="10029"/>
                  </a:cubicBezTo>
                  <a:cubicBezTo>
                    <a:pt x="1490" y="10029"/>
                    <a:pt x="2234" y="11571"/>
                    <a:pt x="2234" y="11571"/>
                  </a:cubicBezTo>
                  <a:cubicBezTo>
                    <a:pt x="2234" y="12343"/>
                    <a:pt x="1490" y="12343"/>
                    <a:pt x="745" y="12343"/>
                  </a:cubicBezTo>
                  <a:cubicBezTo>
                    <a:pt x="745" y="13114"/>
                    <a:pt x="0" y="13886"/>
                    <a:pt x="745" y="14657"/>
                  </a:cubicBezTo>
                  <a:cubicBezTo>
                    <a:pt x="745" y="15429"/>
                    <a:pt x="1490" y="15429"/>
                    <a:pt x="2234" y="15429"/>
                  </a:cubicBezTo>
                  <a:cubicBezTo>
                    <a:pt x="2234" y="15429"/>
                    <a:pt x="2979" y="15429"/>
                    <a:pt x="2979" y="15429"/>
                  </a:cubicBezTo>
                  <a:cubicBezTo>
                    <a:pt x="2979" y="16200"/>
                    <a:pt x="3724" y="16971"/>
                    <a:pt x="2979" y="17743"/>
                  </a:cubicBezTo>
                  <a:cubicBezTo>
                    <a:pt x="2979" y="17743"/>
                    <a:pt x="2979" y="18514"/>
                    <a:pt x="3724" y="19286"/>
                  </a:cubicBezTo>
                  <a:cubicBezTo>
                    <a:pt x="3724" y="20057"/>
                    <a:pt x="5214" y="20057"/>
                    <a:pt x="5214" y="19286"/>
                  </a:cubicBezTo>
                  <a:cubicBezTo>
                    <a:pt x="5959" y="19286"/>
                    <a:pt x="6703" y="19286"/>
                    <a:pt x="6703" y="19286"/>
                  </a:cubicBezTo>
                  <a:cubicBezTo>
                    <a:pt x="7448" y="19286"/>
                    <a:pt x="7448" y="20057"/>
                    <a:pt x="7448" y="20829"/>
                  </a:cubicBezTo>
                  <a:cubicBezTo>
                    <a:pt x="7448" y="20829"/>
                    <a:pt x="7448" y="21600"/>
                    <a:pt x="8193" y="21600"/>
                  </a:cubicBezTo>
                  <a:cubicBezTo>
                    <a:pt x="8938" y="21600"/>
                    <a:pt x="9683" y="21600"/>
                    <a:pt x="9683" y="20829"/>
                  </a:cubicBezTo>
                  <a:cubicBezTo>
                    <a:pt x="10428" y="20829"/>
                    <a:pt x="11172" y="20057"/>
                    <a:pt x="11172" y="20057"/>
                  </a:cubicBezTo>
                  <a:cubicBezTo>
                    <a:pt x="11917" y="20057"/>
                    <a:pt x="11917" y="20057"/>
                    <a:pt x="12662" y="20829"/>
                  </a:cubicBezTo>
                  <a:cubicBezTo>
                    <a:pt x="12662" y="21600"/>
                    <a:pt x="13407" y="21600"/>
                    <a:pt x="14152" y="21600"/>
                  </a:cubicBezTo>
                  <a:cubicBezTo>
                    <a:pt x="14897" y="21600"/>
                    <a:pt x="14897" y="20829"/>
                    <a:pt x="14897" y="20057"/>
                  </a:cubicBezTo>
                  <a:cubicBezTo>
                    <a:pt x="14897" y="19286"/>
                    <a:pt x="15641" y="18514"/>
                    <a:pt x="15641" y="18514"/>
                  </a:cubicBezTo>
                  <a:cubicBezTo>
                    <a:pt x="15641" y="18514"/>
                    <a:pt x="16386" y="18514"/>
                    <a:pt x="17131" y="18514"/>
                  </a:cubicBezTo>
                  <a:cubicBezTo>
                    <a:pt x="17131" y="19286"/>
                    <a:pt x="17876" y="19286"/>
                    <a:pt x="18621" y="18514"/>
                  </a:cubicBezTo>
                  <a:cubicBezTo>
                    <a:pt x="19366" y="17743"/>
                    <a:pt x="19366" y="16971"/>
                    <a:pt x="18621" y="16200"/>
                  </a:cubicBezTo>
                  <a:cubicBezTo>
                    <a:pt x="18621" y="16200"/>
                    <a:pt x="18621" y="15429"/>
                    <a:pt x="18621" y="14657"/>
                  </a:cubicBezTo>
                  <a:cubicBezTo>
                    <a:pt x="18621" y="14657"/>
                    <a:pt x="19366" y="14657"/>
                    <a:pt x="20110" y="14657"/>
                  </a:cubicBezTo>
                  <a:cubicBezTo>
                    <a:pt x="20855" y="14657"/>
                    <a:pt x="20855" y="13886"/>
                    <a:pt x="21600" y="13114"/>
                  </a:cubicBezTo>
                  <a:cubicBezTo>
                    <a:pt x="21600" y="12343"/>
                    <a:pt x="20855" y="11571"/>
                    <a:pt x="20855" y="11571"/>
                  </a:cubicBezTo>
                  <a:cubicBezTo>
                    <a:pt x="20110" y="11571"/>
                    <a:pt x="19366" y="10800"/>
                    <a:pt x="19366" y="10029"/>
                  </a:cubicBezTo>
                  <a:cubicBezTo>
                    <a:pt x="19366" y="10029"/>
                    <a:pt x="20110" y="9257"/>
                    <a:pt x="20110" y="9257"/>
                  </a:cubicBezTo>
                  <a:cubicBezTo>
                    <a:pt x="20855" y="9257"/>
                    <a:pt x="20855" y="8486"/>
                    <a:pt x="20855" y="7714"/>
                  </a:cubicBezTo>
                  <a:cubicBezTo>
                    <a:pt x="20855" y="6943"/>
                    <a:pt x="20110" y="6171"/>
                    <a:pt x="19366" y="6171"/>
                  </a:cubicBezTo>
                  <a:cubicBezTo>
                    <a:pt x="19366" y="6943"/>
                    <a:pt x="17876" y="6171"/>
                    <a:pt x="17876" y="5400"/>
                  </a:cubicBezTo>
                  <a:cubicBezTo>
                    <a:pt x="17876" y="5400"/>
                    <a:pt x="17876" y="4629"/>
                    <a:pt x="18621" y="4629"/>
                  </a:cubicBezTo>
                  <a:cubicBezTo>
                    <a:pt x="18621" y="3857"/>
                    <a:pt x="18621" y="3086"/>
                    <a:pt x="17876" y="2314"/>
                  </a:cubicBezTo>
                  <a:cubicBezTo>
                    <a:pt x="17131" y="2314"/>
                    <a:pt x="16386" y="2314"/>
                    <a:pt x="16386" y="2314"/>
                  </a:cubicBezTo>
                  <a:cubicBezTo>
                    <a:pt x="15641" y="3086"/>
                    <a:pt x="14897" y="3086"/>
                    <a:pt x="14152" y="2314"/>
                  </a:cubicBezTo>
                  <a:cubicBezTo>
                    <a:pt x="14152" y="2314"/>
                    <a:pt x="14152" y="1543"/>
                    <a:pt x="14152" y="1543"/>
                  </a:cubicBezTo>
                  <a:cubicBezTo>
                    <a:pt x="14152" y="771"/>
                    <a:pt x="13407" y="0"/>
                    <a:pt x="12662" y="0"/>
                  </a:cubicBezTo>
                  <a:cubicBezTo>
                    <a:pt x="11917" y="0"/>
                    <a:pt x="11172" y="0"/>
                    <a:pt x="11172" y="771"/>
                  </a:cubicBezTo>
                  <a:cubicBezTo>
                    <a:pt x="11172" y="1543"/>
                    <a:pt x="10428" y="1543"/>
                    <a:pt x="9683" y="1543"/>
                  </a:cubicBezTo>
                  <a:cubicBezTo>
                    <a:pt x="9683" y="1543"/>
                    <a:pt x="8938" y="1543"/>
                    <a:pt x="8938" y="771"/>
                  </a:cubicBezTo>
                  <a:cubicBezTo>
                    <a:pt x="8938" y="0"/>
                    <a:pt x="8193" y="0"/>
                    <a:pt x="7448" y="0"/>
                  </a:cubicBezTo>
                  <a:cubicBezTo>
                    <a:pt x="6703" y="771"/>
                    <a:pt x="5959" y="1543"/>
                    <a:pt x="6703" y="1543"/>
                  </a:cubicBezTo>
                  <a:cubicBezTo>
                    <a:pt x="6703" y="2314"/>
                    <a:pt x="5959" y="3086"/>
                    <a:pt x="5959" y="3086"/>
                  </a:cubicBezTo>
                  <a:cubicBezTo>
                    <a:pt x="5214" y="3857"/>
                    <a:pt x="5214" y="3086"/>
                    <a:pt x="4469" y="3086"/>
                  </a:cubicBezTo>
                  <a:cubicBezTo>
                    <a:pt x="3724" y="2314"/>
                    <a:pt x="2979" y="3086"/>
                    <a:pt x="2979" y="3086"/>
                  </a:cubicBezTo>
                  <a:cubicBezTo>
                    <a:pt x="2234" y="3857"/>
                    <a:pt x="2234" y="4629"/>
                    <a:pt x="2234" y="5400"/>
                  </a:cubicBezTo>
                  <a:close/>
                  <a:moveTo>
                    <a:pt x="8938" y="4629"/>
                  </a:moveTo>
                  <a:cubicBezTo>
                    <a:pt x="11917" y="3857"/>
                    <a:pt x="15641" y="5400"/>
                    <a:pt x="16386" y="9257"/>
                  </a:cubicBezTo>
                  <a:cubicBezTo>
                    <a:pt x="17876" y="12343"/>
                    <a:pt x="15641" y="16200"/>
                    <a:pt x="12662" y="16971"/>
                  </a:cubicBezTo>
                  <a:cubicBezTo>
                    <a:pt x="9683" y="17743"/>
                    <a:pt x="5959" y="16200"/>
                    <a:pt x="4469" y="13114"/>
                  </a:cubicBezTo>
                  <a:cubicBezTo>
                    <a:pt x="3724" y="9257"/>
                    <a:pt x="5214" y="6171"/>
                    <a:pt x="8938" y="4629"/>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grpSp>
      <p:sp>
        <p:nvSpPr>
          <p:cNvPr id="1122" name="文本框 9"/>
          <p:cNvSpPr txBox="1"/>
          <p:nvPr/>
        </p:nvSpPr>
        <p:spPr>
          <a:xfrm>
            <a:off x="1019309" y="188639"/>
            <a:ext cx="4180839" cy="345440"/>
          </a:xfrm>
          <a:prstGeom prst="rect">
            <a:avLst/>
          </a:prstGeom>
          <a:ln w="12700">
            <a:miter lim="400000"/>
          </a:ln>
        </p:spPr>
        <p:txBody>
          <a:bodyPr lIns="34290" tIns="34290" rIns="34290" bIns="34290">
            <a:spAutoFit/>
          </a:bodyPr>
          <a:lstStyle/>
          <a:p>
            <a:pPr lvl="1" indent="0">
              <a:defRPr>
                <a:solidFill>
                  <a:srgbClr val="595959"/>
                </a:solidFill>
                <a:latin typeface="微软雅黑"/>
                <a:ea typeface="微软雅黑"/>
                <a:cs typeface="微软雅黑"/>
                <a:sym typeface="微软雅黑"/>
              </a:defRPr>
            </a:pPr>
            <a:r>
              <a:t>令牌桶算法</a:t>
            </a:r>
          </a:p>
        </p:txBody>
      </p:sp>
      <p:sp>
        <p:nvSpPr>
          <p:cNvPr id="1123" name="TextBox 503"/>
          <p:cNvSpPr txBox="1"/>
          <p:nvPr/>
        </p:nvSpPr>
        <p:spPr>
          <a:xfrm>
            <a:off x="955304" y="594373"/>
            <a:ext cx="10281392" cy="829945"/>
          </a:xfrm>
          <a:prstGeom prst="rect">
            <a:avLst/>
          </a:prstGeom>
          <a:ln w="12700">
            <a:miter lim="400000"/>
          </a:ln>
        </p:spPr>
        <p:txBody>
          <a:bodyPr lIns="45719" rIns="45719">
            <a:spAutoFit/>
          </a:bodyPr>
          <a:lstStyle>
            <a:lvl1pPr algn="just">
              <a:lnSpc>
                <a:spcPct val="130000"/>
              </a:lnSpc>
              <a:defRPr sz="1400">
                <a:solidFill>
                  <a:srgbClr val="595959"/>
                </a:solidFill>
                <a:latin typeface="微软雅黑"/>
                <a:ea typeface="微软雅黑"/>
                <a:cs typeface="微软雅黑"/>
                <a:sym typeface="微软雅黑"/>
              </a:defRPr>
            </a:lvl1pPr>
          </a:lstStyle>
          <a:p>
            <a:pPr lvl="1"/>
            <a:r>
              <a:rPr sz="1600">
                <a:solidFill>
                  <a:srgbClr val="595959"/>
                </a:solidFill>
                <a:latin typeface="微软雅黑"/>
                <a:ea typeface="微软雅黑"/>
                <a:cs typeface="微软雅黑"/>
              </a:rPr>
              <a:t>设置以下参数：r、C、I，其中r为令牌添加速率，C为网络请求数据流接收速度，I为数据请求流输入速度。并定义s为延迟缓存队列容量，i为此时延迟缓存队列中的请求数据包量,T为请求处理时间。令牌桶算法存在以下关系式：</a:t>
            </a:r>
            <a:endParaRPr sz="1600">
              <a:solidFill>
                <a:srgbClr val="595959"/>
              </a:solidFill>
              <a:latin typeface="微软雅黑"/>
              <a:ea typeface="微软雅黑"/>
              <a:cs typeface="微软雅黑"/>
            </a:endParaRPr>
          </a:p>
        </p:txBody>
      </p:sp>
      <p:sp>
        <p:nvSpPr>
          <p:cNvPr id="1125" name="TextBox 503"/>
          <p:cNvSpPr txBox="1"/>
          <p:nvPr/>
        </p:nvSpPr>
        <p:spPr>
          <a:xfrm>
            <a:off x="955304" y="3058563"/>
            <a:ext cx="10281392" cy="3610610"/>
          </a:xfrm>
          <a:prstGeom prst="rect">
            <a:avLst/>
          </a:prstGeom>
          <a:ln w="12700">
            <a:miter lim="400000"/>
          </a:ln>
        </p:spPr>
        <p:txBody>
          <a:bodyPr lIns="45719" rIns="45719">
            <a:spAutoFit/>
          </a:bodyPr>
          <a:lstStyle/>
          <a:p>
            <a:pPr lvl="1" algn="just">
              <a:lnSpc>
                <a:spcPct val="130000"/>
              </a:lnSpc>
              <a:defRPr sz="1400">
                <a:solidFill>
                  <a:srgbClr val="595959"/>
                </a:solidFill>
                <a:latin typeface="微软雅黑"/>
                <a:ea typeface="微软雅黑"/>
                <a:cs typeface="微软雅黑"/>
                <a:sym typeface="微软雅黑"/>
              </a:defRPr>
            </a:pPr>
            <a:r>
              <a:rPr sz="1600"/>
              <a:t>1)r大于I时，令牌桶中不会出现空桶现象，所有到达的网络请求都可以无延迟地被接收，网络请求数据流接收速度C等于数据请求流输入速度I，并且延迟缓存队列保持为空；由于令牌添加速度较取的速度快，令牌桶中会不断添加富余令牌直至填满，填满后新添加的令牌将会被丢弃并作废，如图中所示。在空余令牌数量较多时，即使突然收到大量网络请求，所有请求都可以从桶中获取到一个令牌，从而出现带宽超额现象，这种现象被称为网络请求突发。</a:t>
            </a:r>
            <a:endParaRPr sz="1600"/>
          </a:p>
          <a:p>
            <a:pPr lvl="1" algn="just">
              <a:lnSpc>
                <a:spcPct val="130000"/>
              </a:lnSpc>
              <a:defRPr sz="1400">
                <a:solidFill>
                  <a:srgbClr val="595959"/>
                </a:solidFill>
                <a:latin typeface="微软雅黑"/>
                <a:ea typeface="微软雅黑"/>
                <a:cs typeface="微软雅黑"/>
                <a:sym typeface="微软雅黑"/>
              </a:defRPr>
            </a:pPr>
            <a:r>
              <a:rPr sz="1600"/>
              <a:t>2)r等于I时处于平衡状态，每一个网络请求的接收都可以正常进行，令牌桶中令牌一经生成就会被消耗，不存在剩余令牌。在相等速率下，延迟缓存队列中同样保持空队列。</a:t>
            </a:r>
            <a:endParaRPr sz="1600"/>
          </a:p>
          <a:p>
            <a:pPr lvl="1" algn="just">
              <a:lnSpc>
                <a:spcPct val="130000"/>
              </a:lnSpc>
              <a:defRPr sz="1400">
                <a:solidFill>
                  <a:srgbClr val="595959"/>
                </a:solidFill>
                <a:latin typeface="微软雅黑"/>
                <a:ea typeface="微软雅黑"/>
                <a:cs typeface="微软雅黑"/>
                <a:sym typeface="微软雅黑"/>
              </a:defRPr>
            </a:pPr>
            <a:r>
              <a:rPr sz="1600"/>
              <a:t>3)r小于I,此时令牌添加速率r限制了网络请求的接收，过快的数据传输速率导致后续网络请求获取不到令牌，被添加到延迟缓存队列，一直到有足够令牌空余时才开始接收延迟队列中网络请求，因此产生了请求响应附加延迟。而且此时会出现式中网络请求缓存数量i等于缓存队列容量s的情况，针对该情况本文设计了流量整形方案，将超出缓存队列容量的数据包直接丢弃，保证多层的限流机制。</a:t>
            </a:r>
            <a:endParaRPr sz="1600"/>
          </a:p>
        </p:txBody>
      </p:sp>
      <mc:AlternateContent xmlns:mc="http://schemas.openxmlformats.org/markup-compatibility/2006">
        <mc:Choice xmlns:a14="http://schemas.microsoft.com/office/drawing/2010/main" Requires="a14">
          <p:sp>
            <p:nvSpPr>
              <p:cNvPr id="2" name="文本框 1"/>
              <p:cNvSpPr txBox="1"/>
              <p:nvPr/>
            </p:nvSpPr>
            <p:spPr>
              <a:xfrm>
                <a:off x="5441887" y="1385189"/>
                <a:ext cx="1308735" cy="57467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14:m>
                  <m:oMathPara xmlns:m="http://schemas.openxmlformats.org/officeDocument/2006/math">
                    <m:oMathParaPr>
                      <m:jc m:val="centerGroup"/>
                    </m:oMathParaPr>
                    <m:oMath xmlns:m="http://schemas.openxmlformats.org/officeDocument/2006/math">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𝐶</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d>
                        <m:dPr>
                          <m:begChr m:val="{"/>
                          <m:endChr m:val=""/>
                          <m:ctrlP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ctrlPr>
                        </m:dPr>
                        <m:e>
                          <m:eqArr>
                            <m:eqArrPr>
                              <m:ctrlP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ctrlPr>
                            </m:eqArrPr>
                            <m:e>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𝐼</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𝐼</m:t>
                              </m:r>
                              <m:r>
                                <a:rPr kumimoji="0" lang="en-US" altLang="zh-CN" sz="180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sz="180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𝑟</m:t>
                              </m:r>
                            </m:e>
                            <m:e>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𝑟</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𝐼</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&gt;</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𝑟</m:t>
                              </m:r>
                            </m:e>
                          </m:eqArr>
                        </m:e>
                      </m:d>
                    </m:oMath>
                  </m:oMathPara>
                </a14:m>
                <a:endParaRPr kumimoji="0" lang="zh-CN" altLang="en-US" sz="1800" b="0" i="0" u="none" strike="noStrike" cap="none" spc="0" normalizeH="0" baseline="0">
                  <a:ln>
                    <a:noFill/>
                  </a:ln>
                  <a:solidFill>
                    <a:srgbClr val="000000"/>
                  </a:solidFill>
                  <a:effectLst/>
                  <a:uFillTx/>
                  <a:latin typeface="+mn-lt"/>
                  <a:ea typeface="+mn-ea"/>
                  <a:cs typeface="+mn-cs"/>
                  <a:sym typeface="Calibri"/>
                </a:endParaRPr>
              </a:p>
            </p:txBody>
          </p:sp>
        </mc:Choice>
        <mc:Fallback>
          <p:sp>
            <p:nvSpPr>
              <p:cNvPr id="2" name="文本框 1"/>
              <p:cNvSpPr txBox="1">
                <a:spLocks noRot="1" noChangeAspect="1" noMove="1" noResize="1" noEditPoints="1" noAdjustHandles="1" noChangeArrowheads="1" noChangeShapeType="1" noTextEdit="1"/>
              </p:cNvSpPr>
              <p:nvPr/>
            </p:nvSpPr>
            <p:spPr>
              <a:xfrm>
                <a:off x="5441887" y="1385189"/>
                <a:ext cx="1308735" cy="574675"/>
              </a:xfrm>
              <a:prstGeom prst="rect">
                <a:avLst/>
              </a:prstGeom>
              <a:blipFill rotWithShape="1">
                <a:blip r:embed="rId1"/>
                <a:stretch>
                  <a:fillRect l="-44" t="-44" r="-393" b="44"/>
                </a:stretch>
              </a:blipFill>
              <a:ln w="12700" cap="flat">
                <a:noFill/>
                <a:miter lim="400000"/>
              </a:ln>
            </p:spPr>
            <p:style>
              <a:lnRef idx="0">
                <a:srgbClr val="FFFFFF"/>
              </a:lnRef>
              <a:fillRef idx="0">
                <a:srgbClr val="FFFFFF"/>
              </a:fillRef>
              <a:effectRef idx="0">
                <a:srgbClr val="FFFFFF"/>
              </a:effectRef>
              <a:fontRef idx="none"/>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文本框 2"/>
              <p:cNvSpPr txBox="1"/>
              <p:nvPr/>
            </p:nvSpPr>
            <p:spPr>
              <a:xfrm>
                <a:off x="5043107" y="2206879"/>
                <a:ext cx="2106930" cy="85217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14:m>
                  <m:oMathPara xmlns:m="http://schemas.openxmlformats.org/officeDocument/2006/math">
                    <m:oMathParaPr>
                      <m:jc m:val="centerGroup"/>
                    </m:oMathParaPr>
                    <m:oMath xmlns:m="http://schemas.openxmlformats.org/officeDocument/2006/math">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𝑖</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d>
                        <m:dPr>
                          <m:begChr m:val="{"/>
                          <m:endChr m:val=""/>
                          <m:ctrlP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ctrlPr>
                        </m:dPr>
                        <m:e>
                          <m:eqArr>
                            <m:eqArrPr>
                              <m:ctrlP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ctrlPr>
                            </m:eqArrPr>
                            <m:e>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0</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𝐼</m:t>
                              </m:r>
                              <m:r>
                                <a:rPr kumimoji="0" lang="en-US" altLang="zh-CN" sz="180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sz="180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𝑟</m:t>
                              </m:r>
                            </m:e>
                            <m:e>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𝐼</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𝑟</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𝑇</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𝑖</m:t>
                              </m:r>
                              <m:r>
                                <a:rPr kumimoji="0" lang="en-US" altLang="zh-CN" sz="180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sz="180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𝑠</m:t>
                              </m:r>
                            </m:e>
                            <m:e>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𝑠</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𝑖</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&gt;</m:t>
                              </m:r>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𝑠</m:t>
                              </m:r>
                            </m:e>
                          </m:eqArr>
                        </m:e>
                      </m:d>
                    </m:oMath>
                  </m:oMathPara>
                </a14:m>
                <a:endParaRPr kumimoji="0" lang="zh-CN" altLang="en-US" sz="1800" b="0" i="0" u="none" strike="noStrike" cap="none" spc="0" normalizeH="0" baseline="0">
                  <a:ln>
                    <a:noFill/>
                  </a:ln>
                  <a:solidFill>
                    <a:srgbClr val="000000"/>
                  </a:solidFill>
                  <a:effectLst/>
                  <a:uFillTx/>
                  <a:latin typeface="+mn-lt"/>
                  <a:ea typeface="+mn-ea"/>
                  <a:cs typeface="+mn-cs"/>
                  <a:sym typeface="Calibri"/>
                </a:endParaRPr>
              </a:p>
            </p:txBody>
          </p:sp>
        </mc:Choice>
        <mc:Fallback>
          <p:sp>
            <p:nvSpPr>
              <p:cNvPr id="3" name="文本框 2"/>
              <p:cNvSpPr txBox="1">
                <a:spLocks noRot="1" noChangeAspect="1" noMove="1" noResize="1" noEditPoints="1" noAdjustHandles="1" noChangeArrowheads="1" noChangeShapeType="1" noTextEdit="1"/>
              </p:cNvSpPr>
              <p:nvPr/>
            </p:nvSpPr>
            <p:spPr>
              <a:xfrm>
                <a:off x="5043107" y="2206879"/>
                <a:ext cx="2106930" cy="852170"/>
              </a:xfrm>
              <a:prstGeom prst="rect">
                <a:avLst/>
              </a:prstGeom>
              <a:blipFill rotWithShape="1">
                <a:blip r:embed="rId2"/>
                <a:stretch>
                  <a:fillRect l="-27" t="-30" r="-244" b="30"/>
                </a:stretch>
              </a:blipFill>
              <a:ln w="12700" cap="flat">
                <a:noFill/>
                <a:miter lim="400000"/>
              </a:ln>
            </p:spPr>
            <p:style>
              <a:lnRef idx="0">
                <a:srgbClr val="FFFFFF"/>
              </a:lnRef>
              <a:fillRef idx="0">
                <a:srgbClr val="FFFFFF"/>
              </a:fillRef>
              <a:effectRef idx="0">
                <a:srgbClr val="FFFFFF"/>
              </a:effectRef>
              <a:fontRef idx="none"/>
            </p:style>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slow" p14:dur="1200" advClick="0" advTm="3000">
        <p14:flip dir="r"/>
      </p:transition>
    </mc:Choice>
    <mc:Fallback>
      <p:transition spd="slow" advClick="0" advTm="3000">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afterEffect">
                                  <p:stCondLst>
                                    <p:cond delay="0"/>
                                  </p:stCondLst>
                                  <p:iterate type="el">
                                    <p:tmAbs val="0"/>
                                  </p:iterate>
                                  <p:childTnLst>
                                    <p:set>
                                      <p:cBhvr>
                                        <p:cTn id="6" dur="indefinite" fill="hold"/>
                                        <p:tgtEl>
                                          <p:spTgt spid="1111"/>
                                        </p:tgtEl>
                                        <p:attrNameLst>
                                          <p:attrName>style.visibility</p:attrName>
                                        </p:attrNameLst>
                                      </p:cBhvr>
                                      <p:to>
                                        <p:strVal val="visible"/>
                                      </p:to>
                                    </p:set>
                                    <p:animEffect transition="in" filter="dissolve">
                                      <p:cBhvr>
                                        <p:cTn id="7" dur="1250"/>
                                        <p:tgtEl>
                                          <p:spTgt spid="1111"/>
                                        </p:tgtEl>
                                      </p:cBhvr>
                                    </p:animEffect>
                                  </p:childTnLst>
                                </p:cTn>
                              </p:par>
                            </p:childTnLst>
                          </p:cTn>
                        </p:par>
                        <p:par>
                          <p:cTn id="8" fill="hold">
                            <p:stCondLst>
                              <p:cond delay="1250"/>
                            </p:stCondLst>
                            <p:childTnLst>
                              <p:par>
                                <p:cTn id="9" presetID="9" presetClass="entr" presetSubtype="0" fill="hold" grpId="2" nodeType="afterEffect">
                                  <p:stCondLst>
                                    <p:cond delay="1000"/>
                                  </p:stCondLst>
                                  <p:iterate type="el">
                                    <p:tmAbs val="0"/>
                                  </p:iterate>
                                  <p:childTnLst>
                                    <p:set>
                                      <p:cBhvr>
                                        <p:cTn id="10" dur="indefinite" fill="hold"/>
                                        <p:tgtEl>
                                          <p:spTgt spid="1123"/>
                                        </p:tgtEl>
                                        <p:attrNameLst>
                                          <p:attrName>style.visibility</p:attrName>
                                        </p:attrNameLst>
                                      </p:cBhvr>
                                      <p:to>
                                        <p:strVal val="visible"/>
                                      </p:to>
                                    </p:set>
                                    <p:animEffect transition="in" filter="dissolve">
                                      <p:cBhvr>
                                        <p:cTn id="11" dur="100"/>
                                        <p:tgtEl>
                                          <p:spTgt spid="1123"/>
                                        </p:tgtEl>
                                      </p:cBhvr>
                                    </p:animEffect>
                                  </p:childTnLst>
                                </p:cTn>
                              </p:par>
                            </p:childTnLst>
                          </p:cTn>
                        </p:par>
                        <p:par>
                          <p:cTn id="12" fill="hold">
                            <p:stCondLst>
                              <p:cond delay="2350"/>
                            </p:stCondLst>
                            <p:childTnLst>
                              <p:par>
                                <p:cTn id="13" presetID="9" presetClass="entr" presetSubtype="0" fill="hold" grpId="3" nodeType="afterEffect">
                                  <p:stCondLst>
                                    <p:cond delay="1000"/>
                                  </p:stCondLst>
                                  <p:iterate type="el">
                                    <p:tmAbs val="0"/>
                                  </p:iterate>
                                  <p:childTnLst>
                                    <p:set>
                                      <p:cBhvr>
                                        <p:cTn id="14" dur="indefinite" fill="hold"/>
                                        <p:tgtEl>
                                          <p:spTgt spid="1125"/>
                                        </p:tgtEl>
                                        <p:attrNameLst>
                                          <p:attrName>style.visibility</p:attrName>
                                        </p:attrNameLst>
                                      </p:cBhvr>
                                      <p:to>
                                        <p:strVal val="visible"/>
                                      </p:to>
                                    </p:set>
                                    <p:animEffect transition="in" filter="dissolve">
                                      <p:cBhvr>
                                        <p:cTn id="15" dur="100"/>
                                        <p:tgtEl>
                                          <p:spTgt spid="11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spid="1123" grpId="2" animBg="1" advAuto="0"/>
      <p:bldP spid="1125" grpId="3" animBg="1" advAuto="0"/>
      <p:bldP spid="1111" grpId="1"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9" name="直接连接符 55"/>
          <p:cNvSpPr/>
          <p:nvPr/>
        </p:nvSpPr>
        <p:spPr>
          <a:xfrm>
            <a:off x="841002" y="505763"/>
            <a:ext cx="8571842" cy="1"/>
          </a:xfrm>
          <a:prstGeom prst="line">
            <a:avLst/>
          </a:prstGeom>
          <a:ln>
            <a:solidFill>
              <a:srgbClr val="808080"/>
            </a:solidFill>
            <a:prstDash val="dash"/>
          </a:ln>
        </p:spPr>
        <p:txBody>
          <a:bodyPr lIns="45719" rIns="45719"/>
          <a:lstStyle/>
          <a:p/>
        </p:txBody>
      </p:sp>
      <p:sp>
        <p:nvSpPr>
          <p:cNvPr id="1150" name="TextBox 63"/>
          <p:cNvSpPr txBox="1"/>
          <p:nvPr/>
        </p:nvSpPr>
        <p:spPr>
          <a:xfrm>
            <a:off x="10655710" y="7812196"/>
            <a:ext cx="789941" cy="408941"/>
          </a:xfrm>
          <a:prstGeom prst="rect">
            <a:avLst/>
          </a:prstGeom>
          <a:ln w="12700">
            <a:miter lim="400000"/>
          </a:ln>
        </p:spPr>
        <p:txBody>
          <a:bodyPr wrap="none" lIns="45719" rIns="45719">
            <a:spAutoFit/>
          </a:bodyPr>
          <a:lstStyle>
            <a:lvl1pPr>
              <a:defRPr>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延时符</a:t>
            </a:r>
            <a:endParaRPr>
              <a:latin typeface="+mj-lt"/>
              <a:ea typeface="+mj-ea"/>
              <a:cs typeface="+mj-cs"/>
              <a:sym typeface="Helvetica"/>
            </a:endParaRPr>
          </a:p>
        </p:txBody>
      </p:sp>
      <p:sp>
        <p:nvSpPr>
          <p:cNvPr id="1151" name="六边形 64"/>
          <p:cNvSpPr/>
          <p:nvPr/>
        </p:nvSpPr>
        <p:spPr>
          <a:xfrm>
            <a:off x="241895" y="125397"/>
            <a:ext cx="481346" cy="41495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25400">
            <a:solidFill>
              <a:srgbClr val="46CEAE"/>
            </a:solidFill>
          </a:ln>
        </p:spPr>
        <p:txBody>
          <a:bodyPr lIns="45719" rIns="45719" anchor="ctr"/>
          <a:lstStyle/>
          <a:p>
            <a:pPr algn="ctr">
              <a:defRPr>
                <a:solidFill>
                  <a:srgbClr val="FFFFFF"/>
                </a:solidFill>
              </a:defRPr>
            </a:pPr>
          </a:p>
        </p:txBody>
      </p:sp>
      <p:sp>
        <p:nvSpPr>
          <p:cNvPr id="1152" name="矩形 70"/>
          <p:cNvSpPr/>
          <p:nvPr/>
        </p:nvSpPr>
        <p:spPr>
          <a:xfrm>
            <a:off x="9412843" y="188638"/>
            <a:ext cx="933217" cy="334418"/>
          </a:xfrm>
          <a:prstGeom prst="rect">
            <a:avLst/>
          </a:prstGeom>
          <a:solidFill>
            <a:srgbClr val="46CEAE"/>
          </a:solidFill>
          <a:ln w="12700">
            <a:miter lim="400000"/>
          </a:ln>
        </p:spPr>
        <p:txBody>
          <a:bodyPr lIns="45719" rIns="45719" anchor="ctr"/>
          <a:lstStyle/>
          <a:p>
            <a:pPr algn="ctr">
              <a:defRPr sz="1400">
                <a:solidFill>
                  <a:srgbClr val="FFFFFF"/>
                </a:solidFill>
              </a:defRPr>
            </a:pPr>
          </a:p>
        </p:txBody>
      </p:sp>
      <p:sp>
        <p:nvSpPr>
          <p:cNvPr id="1153" name="矩形 71"/>
          <p:cNvSpPr/>
          <p:nvPr/>
        </p:nvSpPr>
        <p:spPr>
          <a:xfrm>
            <a:off x="10347503" y="187548"/>
            <a:ext cx="1582733" cy="334419"/>
          </a:xfrm>
          <a:prstGeom prst="rect">
            <a:avLst/>
          </a:prstGeom>
          <a:solidFill>
            <a:srgbClr val="46CEAE">
              <a:alpha val="60000"/>
            </a:srgbClr>
          </a:solidFill>
          <a:ln w="12700">
            <a:miter lim="400000"/>
          </a:ln>
        </p:spPr>
        <p:txBody>
          <a:bodyPr lIns="45719" rIns="45719" anchor="ctr"/>
          <a:lstStyle/>
          <a:p>
            <a:pPr algn="ctr">
              <a:defRPr sz="1600">
                <a:solidFill>
                  <a:srgbClr val="FFFFFF"/>
                </a:solidFill>
              </a:defRPr>
            </a:pPr>
          </a:p>
        </p:txBody>
      </p:sp>
      <p:sp>
        <p:nvSpPr>
          <p:cNvPr id="1154" name="六边形 72"/>
          <p:cNvSpPr/>
          <p:nvPr/>
        </p:nvSpPr>
        <p:spPr>
          <a:xfrm>
            <a:off x="624979" y="392471"/>
            <a:ext cx="261791" cy="22568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12700">
            <a:solidFill>
              <a:srgbClr val="FFFFFF"/>
            </a:solidFill>
          </a:ln>
        </p:spPr>
        <p:txBody>
          <a:bodyPr lIns="45719" rIns="45719" anchor="ctr"/>
          <a:lstStyle/>
          <a:p>
            <a:pPr algn="ctr">
              <a:defRPr>
                <a:solidFill>
                  <a:srgbClr val="FFFFFF"/>
                </a:solidFill>
              </a:defRPr>
            </a:pPr>
          </a:p>
        </p:txBody>
      </p:sp>
      <p:sp>
        <p:nvSpPr>
          <p:cNvPr id="1155" name="文本框 9"/>
          <p:cNvSpPr txBox="1"/>
          <p:nvPr/>
        </p:nvSpPr>
        <p:spPr>
          <a:xfrm>
            <a:off x="9447133" y="221071"/>
            <a:ext cx="864637" cy="322581"/>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t>第三章</a:t>
            </a:r>
          </a:p>
        </p:txBody>
      </p:sp>
      <p:sp>
        <p:nvSpPr>
          <p:cNvPr id="1156" name="文本框 9"/>
          <p:cNvSpPr txBox="1"/>
          <p:nvPr/>
        </p:nvSpPr>
        <p:spPr>
          <a:xfrm>
            <a:off x="10372920" y="213500"/>
            <a:ext cx="1515597" cy="322581"/>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t>研究综述</a:t>
            </a:r>
          </a:p>
        </p:txBody>
      </p:sp>
      <p:grpSp>
        <p:nvGrpSpPr>
          <p:cNvPr id="1160" name="组合 75"/>
          <p:cNvGrpSpPr/>
          <p:nvPr/>
        </p:nvGrpSpPr>
        <p:grpSpPr>
          <a:xfrm>
            <a:off x="330915" y="199584"/>
            <a:ext cx="308582" cy="266579"/>
            <a:chOff x="0" y="0"/>
            <a:chExt cx="308580" cy="266578"/>
          </a:xfrm>
        </p:grpSpPr>
        <p:sp>
          <p:nvSpPr>
            <p:cNvPr id="1157" name="Freeform 301"/>
            <p:cNvSpPr/>
            <p:nvPr/>
          </p:nvSpPr>
          <p:spPr>
            <a:xfrm>
              <a:off x="102074" y="60072"/>
              <a:ext cx="206507" cy="206507"/>
            </a:xfrm>
            <a:custGeom>
              <a:avLst/>
              <a:gdLst/>
              <a:ahLst/>
              <a:cxnLst>
                <a:cxn ang="0">
                  <a:pos x="wd2" y="hd2"/>
                </a:cxn>
                <a:cxn ang="5400000">
                  <a:pos x="wd2" y="hd2"/>
                </a:cxn>
                <a:cxn ang="10800000">
                  <a:pos x="wd2" y="hd2"/>
                </a:cxn>
                <a:cxn ang="16200000">
                  <a:pos x="wd2" y="hd2"/>
                </a:cxn>
              </a:cxnLst>
              <a:rect l="0" t="0" r="r" b="b"/>
              <a:pathLst>
                <a:path w="21374" h="21374" extrusionOk="0">
                  <a:moveTo>
                    <a:pt x="2234" y="4988"/>
                  </a:moveTo>
                  <a:cubicBezTo>
                    <a:pt x="2979" y="5360"/>
                    <a:pt x="2607" y="6477"/>
                    <a:pt x="2607" y="6850"/>
                  </a:cubicBezTo>
                  <a:cubicBezTo>
                    <a:pt x="2607" y="7222"/>
                    <a:pt x="1862" y="7222"/>
                    <a:pt x="1490" y="7222"/>
                  </a:cubicBezTo>
                  <a:cubicBezTo>
                    <a:pt x="745" y="7222"/>
                    <a:pt x="0" y="7595"/>
                    <a:pt x="0" y="8340"/>
                  </a:cubicBezTo>
                  <a:cubicBezTo>
                    <a:pt x="0" y="9084"/>
                    <a:pt x="0" y="9829"/>
                    <a:pt x="745" y="9829"/>
                  </a:cubicBezTo>
                  <a:cubicBezTo>
                    <a:pt x="1117" y="10202"/>
                    <a:pt x="1862" y="10946"/>
                    <a:pt x="1862" y="11319"/>
                  </a:cubicBezTo>
                  <a:cubicBezTo>
                    <a:pt x="1862" y="11691"/>
                    <a:pt x="1490" y="12064"/>
                    <a:pt x="745" y="12436"/>
                  </a:cubicBezTo>
                  <a:cubicBezTo>
                    <a:pt x="372" y="12436"/>
                    <a:pt x="0" y="13181"/>
                    <a:pt x="372" y="13926"/>
                  </a:cubicBezTo>
                  <a:cubicBezTo>
                    <a:pt x="372" y="14671"/>
                    <a:pt x="1117" y="15415"/>
                    <a:pt x="1862" y="15043"/>
                  </a:cubicBezTo>
                  <a:cubicBezTo>
                    <a:pt x="2234" y="15043"/>
                    <a:pt x="2979" y="15043"/>
                    <a:pt x="2979" y="15415"/>
                  </a:cubicBezTo>
                  <a:cubicBezTo>
                    <a:pt x="3352" y="15415"/>
                    <a:pt x="3352" y="16533"/>
                    <a:pt x="2979" y="16905"/>
                  </a:cubicBezTo>
                  <a:cubicBezTo>
                    <a:pt x="2607" y="17277"/>
                    <a:pt x="2607" y="18395"/>
                    <a:pt x="3352" y="18767"/>
                  </a:cubicBezTo>
                  <a:cubicBezTo>
                    <a:pt x="4097" y="19140"/>
                    <a:pt x="4841" y="19512"/>
                    <a:pt x="5214" y="18767"/>
                  </a:cubicBezTo>
                  <a:cubicBezTo>
                    <a:pt x="5586" y="18395"/>
                    <a:pt x="6703" y="18767"/>
                    <a:pt x="6703" y="18767"/>
                  </a:cubicBezTo>
                  <a:cubicBezTo>
                    <a:pt x="7076" y="18767"/>
                    <a:pt x="7448" y="19512"/>
                    <a:pt x="7076" y="19884"/>
                  </a:cubicBezTo>
                  <a:cubicBezTo>
                    <a:pt x="7076" y="20629"/>
                    <a:pt x="7448" y="21002"/>
                    <a:pt x="8193" y="21374"/>
                  </a:cubicBezTo>
                  <a:cubicBezTo>
                    <a:pt x="9310" y="21374"/>
                    <a:pt x="9683" y="21002"/>
                    <a:pt x="10055" y="20629"/>
                  </a:cubicBezTo>
                  <a:cubicBezTo>
                    <a:pt x="10055" y="19884"/>
                    <a:pt x="11172" y="19512"/>
                    <a:pt x="11545" y="19512"/>
                  </a:cubicBezTo>
                  <a:cubicBezTo>
                    <a:pt x="11545" y="19512"/>
                    <a:pt x="12290" y="19884"/>
                    <a:pt x="12290" y="20629"/>
                  </a:cubicBezTo>
                  <a:cubicBezTo>
                    <a:pt x="12662" y="21002"/>
                    <a:pt x="13407" y="21374"/>
                    <a:pt x="14152" y="21002"/>
                  </a:cubicBezTo>
                  <a:cubicBezTo>
                    <a:pt x="14897" y="21002"/>
                    <a:pt x="15269" y="20257"/>
                    <a:pt x="14897" y="19512"/>
                  </a:cubicBezTo>
                  <a:cubicBezTo>
                    <a:pt x="14897" y="19140"/>
                    <a:pt x="15641" y="18022"/>
                    <a:pt x="15641" y="18022"/>
                  </a:cubicBezTo>
                  <a:cubicBezTo>
                    <a:pt x="16014" y="17650"/>
                    <a:pt x="16386" y="18022"/>
                    <a:pt x="17131" y="18395"/>
                  </a:cubicBezTo>
                  <a:cubicBezTo>
                    <a:pt x="17503" y="18767"/>
                    <a:pt x="18248" y="18767"/>
                    <a:pt x="18621" y="18022"/>
                  </a:cubicBezTo>
                  <a:cubicBezTo>
                    <a:pt x="19366" y="17277"/>
                    <a:pt x="19366" y="16533"/>
                    <a:pt x="18993" y="16160"/>
                  </a:cubicBezTo>
                  <a:cubicBezTo>
                    <a:pt x="18621" y="15788"/>
                    <a:pt x="18621" y="14671"/>
                    <a:pt x="18621" y="14671"/>
                  </a:cubicBezTo>
                  <a:cubicBezTo>
                    <a:pt x="18993" y="14298"/>
                    <a:pt x="19366" y="13926"/>
                    <a:pt x="20110" y="14298"/>
                  </a:cubicBezTo>
                  <a:cubicBezTo>
                    <a:pt x="20483" y="14298"/>
                    <a:pt x="21228" y="13926"/>
                    <a:pt x="21228" y="12808"/>
                  </a:cubicBezTo>
                  <a:cubicBezTo>
                    <a:pt x="21600" y="12064"/>
                    <a:pt x="21228" y="11319"/>
                    <a:pt x="20483" y="11319"/>
                  </a:cubicBezTo>
                  <a:cubicBezTo>
                    <a:pt x="20110" y="11319"/>
                    <a:pt x="19738" y="10202"/>
                    <a:pt x="19366" y="9829"/>
                  </a:cubicBezTo>
                  <a:cubicBezTo>
                    <a:pt x="19366" y="9457"/>
                    <a:pt x="20110" y="9084"/>
                    <a:pt x="20483" y="9084"/>
                  </a:cubicBezTo>
                  <a:cubicBezTo>
                    <a:pt x="20855" y="8712"/>
                    <a:pt x="21228" y="7967"/>
                    <a:pt x="20855" y="7222"/>
                  </a:cubicBezTo>
                  <a:cubicBezTo>
                    <a:pt x="20855" y="6477"/>
                    <a:pt x="20110" y="6105"/>
                    <a:pt x="19738" y="6477"/>
                  </a:cubicBezTo>
                  <a:cubicBezTo>
                    <a:pt x="18993" y="6477"/>
                    <a:pt x="18248" y="5733"/>
                    <a:pt x="17876" y="5733"/>
                  </a:cubicBezTo>
                  <a:cubicBezTo>
                    <a:pt x="17876" y="5360"/>
                    <a:pt x="17876" y="4615"/>
                    <a:pt x="18248" y="4243"/>
                  </a:cubicBezTo>
                  <a:cubicBezTo>
                    <a:pt x="18621" y="3871"/>
                    <a:pt x="18621" y="3126"/>
                    <a:pt x="17876" y="2753"/>
                  </a:cubicBezTo>
                  <a:cubicBezTo>
                    <a:pt x="17503" y="2008"/>
                    <a:pt x="16759" y="2008"/>
                    <a:pt x="16386" y="2381"/>
                  </a:cubicBezTo>
                  <a:cubicBezTo>
                    <a:pt x="15641" y="2753"/>
                    <a:pt x="14897" y="2753"/>
                    <a:pt x="14524" y="2753"/>
                  </a:cubicBezTo>
                  <a:cubicBezTo>
                    <a:pt x="14152" y="2381"/>
                    <a:pt x="14152" y="2008"/>
                    <a:pt x="14152" y="1264"/>
                  </a:cubicBezTo>
                  <a:cubicBezTo>
                    <a:pt x="14152" y="891"/>
                    <a:pt x="13779" y="146"/>
                    <a:pt x="13034" y="146"/>
                  </a:cubicBezTo>
                  <a:cubicBezTo>
                    <a:pt x="12290" y="-226"/>
                    <a:pt x="11545" y="146"/>
                    <a:pt x="11172" y="891"/>
                  </a:cubicBezTo>
                  <a:cubicBezTo>
                    <a:pt x="11172" y="1264"/>
                    <a:pt x="10428" y="1636"/>
                    <a:pt x="10055" y="1636"/>
                  </a:cubicBezTo>
                  <a:cubicBezTo>
                    <a:pt x="9683" y="2008"/>
                    <a:pt x="9310" y="1264"/>
                    <a:pt x="8938" y="891"/>
                  </a:cubicBezTo>
                  <a:cubicBezTo>
                    <a:pt x="8938" y="146"/>
                    <a:pt x="8193" y="146"/>
                    <a:pt x="7448" y="146"/>
                  </a:cubicBezTo>
                  <a:cubicBezTo>
                    <a:pt x="6703" y="519"/>
                    <a:pt x="5959" y="1264"/>
                    <a:pt x="6331" y="1636"/>
                  </a:cubicBezTo>
                  <a:cubicBezTo>
                    <a:pt x="6331" y="2381"/>
                    <a:pt x="5959" y="3126"/>
                    <a:pt x="5586" y="3498"/>
                  </a:cubicBezTo>
                  <a:cubicBezTo>
                    <a:pt x="5214" y="3498"/>
                    <a:pt x="4841" y="3498"/>
                    <a:pt x="4469" y="3126"/>
                  </a:cubicBezTo>
                  <a:cubicBezTo>
                    <a:pt x="3724" y="2753"/>
                    <a:pt x="2979" y="2753"/>
                    <a:pt x="2607" y="3498"/>
                  </a:cubicBezTo>
                  <a:cubicBezTo>
                    <a:pt x="2234" y="3871"/>
                    <a:pt x="1862" y="4615"/>
                    <a:pt x="2234" y="4988"/>
                  </a:cubicBezTo>
                  <a:close/>
                  <a:moveTo>
                    <a:pt x="8566" y="4615"/>
                  </a:moveTo>
                  <a:cubicBezTo>
                    <a:pt x="11917" y="3498"/>
                    <a:pt x="15641" y="5360"/>
                    <a:pt x="16759" y="8712"/>
                  </a:cubicBezTo>
                  <a:cubicBezTo>
                    <a:pt x="17503" y="12064"/>
                    <a:pt x="16014" y="15415"/>
                    <a:pt x="12662" y="16533"/>
                  </a:cubicBezTo>
                  <a:cubicBezTo>
                    <a:pt x="9310" y="17650"/>
                    <a:pt x="5586" y="15788"/>
                    <a:pt x="4841" y="12436"/>
                  </a:cubicBezTo>
                  <a:cubicBezTo>
                    <a:pt x="3724" y="9457"/>
                    <a:pt x="5586" y="5733"/>
                    <a:pt x="8566" y="4615"/>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sp>
          <p:nvSpPr>
            <p:cNvPr id="1158" name="Freeform 302"/>
            <p:cNvSpPr/>
            <p:nvPr/>
          </p:nvSpPr>
          <p:spPr>
            <a:xfrm>
              <a:off x="17" y="0"/>
              <a:ext cx="134052" cy="134051"/>
            </a:xfrm>
            <a:custGeom>
              <a:avLst/>
              <a:gdLst/>
              <a:ahLst/>
              <a:cxnLst>
                <a:cxn ang="0">
                  <a:pos x="wd2" y="hd2"/>
                </a:cxn>
                <a:cxn ang="5400000">
                  <a:pos x="wd2" y="hd2"/>
                </a:cxn>
                <a:cxn ang="10800000">
                  <a:pos x="wd2" y="hd2"/>
                </a:cxn>
                <a:cxn ang="16200000">
                  <a:pos x="wd2" y="hd2"/>
                </a:cxn>
              </a:cxnLst>
              <a:rect l="0" t="0" r="r" b="b"/>
              <a:pathLst>
                <a:path w="21600" h="21600" extrusionOk="0">
                  <a:moveTo>
                    <a:pt x="2335" y="5254"/>
                  </a:moveTo>
                  <a:cubicBezTo>
                    <a:pt x="2919" y="5254"/>
                    <a:pt x="2919" y="6422"/>
                    <a:pt x="2919" y="7005"/>
                  </a:cubicBezTo>
                  <a:cubicBezTo>
                    <a:pt x="2335" y="7005"/>
                    <a:pt x="1751" y="7005"/>
                    <a:pt x="1168" y="7005"/>
                  </a:cubicBezTo>
                  <a:cubicBezTo>
                    <a:pt x="584" y="7005"/>
                    <a:pt x="0" y="7589"/>
                    <a:pt x="0" y="8173"/>
                  </a:cubicBezTo>
                  <a:cubicBezTo>
                    <a:pt x="0" y="9341"/>
                    <a:pt x="0" y="9924"/>
                    <a:pt x="584" y="9924"/>
                  </a:cubicBezTo>
                  <a:cubicBezTo>
                    <a:pt x="1168" y="9924"/>
                    <a:pt x="1751" y="11092"/>
                    <a:pt x="1751" y="11676"/>
                  </a:cubicBezTo>
                  <a:cubicBezTo>
                    <a:pt x="1751" y="11676"/>
                    <a:pt x="1168" y="12259"/>
                    <a:pt x="1168" y="12259"/>
                  </a:cubicBezTo>
                  <a:cubicBezTo>
                    <a:pt x="584" y="12259"/>
                    <a:pt x="0" y="13427"/>
                    <a:pt x="584" y="14011"/>
                  </a:cubicBezTo>
                  <a:cubicBezTo>
                    <a:pt x="584" y="14595"/>
                    <a:pt x="1168" y="15178"/>
                    <a:pt x="1751" y="15178"/>
                  </a:cubicBezTo>
                  <a:cubicBezTo>
                    <a:pt x="2335" y="15178"/>
                    <a:pt x="2919" y="15178"/>
                    <a:pt x="2919" y="15178"/>
                  </a:cubicBezTo>
                  <a:cubicBezTo>
                    <a:pt x="3503" y="15762"/>
                    <a:pt x="3503" y="16346"/>
                    <a:pt x="2919" y="16930"/>
                  </a:cubicBezTo>
                  <a:cubicBezTo>
                    <a:pt x="2919" y="17514"/>
                    <a:pt x="2919" y="18097"/>
                    <a:pt x="3503" y="18681"/>
                  </a:cubicBezTo>
                  <a:cubicBezTo>
                    <a:pt x="4086" y="19265"/>
                    <a:pt x="4670" y="19265"/>
                    <a:pt x="5254" y="19265"/>
                  </a:cubicBezTo>
                  <a:cubicBezTo>
                    <a:pt x="5838" y="18681"/>
                    <a:pt x="6422" y="18681"/>
                    <a:pt x="7005" y="18681"/>
                  </a:cubicBezTo>
                  <a:cubicBezTo>
                    <a:pt x="7005" y="18681"/>
                    <a:pt x="7589" y="19265"/>
                    <a:pt x="7005" y="19849"/>
                  </a:cubicBezTo>
                  <a:cubicBezTo>
                    <a:pt x="7005" y="20432"/>
                    <a:pt x="7589" y="21016"/>
                    <a:pt x="8757" y="21600"/>
                  </a:cubicBezTo>
                  <a:cubicBezTo>
                    <a:pt x="9341" y="21600"/>
                    <a:pt x="9924" y="21016"/>
                    <a:pt x="9924" y="20432"/>
                  </a:cubicBezTo>
                  <a:cubicBezTo>
                    <a:pt x="10508" y="19849"/>
                    <a:pt x="11092" y="19849"/>
                    <a:pt x="11676" y="19849"/>
                  </a:cubicBezTo>
                  <a:cubicBezTo>
                    <a:pt x="11676" y="19849"/>
                    <a:pt x="12259" y="19849"/>
                    <a:pt x="12259" y="20432"/>
                  </a:cubicBezTo>
                  <a:cubicBezTo>
                    <a:pt x="12843" y="21016"/>
                    <a:pt x="13427" y="21600"/>
                    <a:pt x="14011" y="21016"/>
                  </a:cubicBezTo>
                  <a:cubicBezTo>
                    <a:pt x="15178" y="21016"/>
                    <a:pt x="15178" y="20432"/>
                    <a:pt x="15178" y="19849"/>
                  </a:cubicBezTo>
                  <a:cubicBezTo>
                    <a:pt x="15178" y="19265"/>
                    <a:pt x="15762" y="18097"/>
                    <a:pt x="15762" y="18097"/>
                  </a:cubicBezTo>
                  <a:cubicBezTo>
                    <a:pt x="16346" y="18097"/>
                    <a:pt x="16930" y="18097"/>
                    <a:pt x="16930" y="18681"/>
                  </a:cubicBezTo>
                  <a:cubicBezTo>
                    <a:pt x="17514" y="18681"/>
                    <a:pt x="18681" y="18681"/>
                    <a:pt x="18681" y="18097"/>
                  </a:cubicBezTo>
                  <a:cubicBezTo>
                    <a:pt x="19265" y="17514"/>
                    <a:pt x="19849" y="16346"/>
                    <a:pt x="19265" y="16346"/>
                  </a:cubicBezTo>
                  <a:cubicBezTo>
                    <a:pt x="18681" y="15762"/>
                    <a:pt x="18681" y="14595"/>
                    <a:pt x="18681" y="14595"/>
                  </a:cubicBezTo>
                  <a:cubicBezTo>
                    <a:pt x="19265" y="14011"/>
                    <a:pt x="19849" y="14011"/>
                    <a:pt x="20432" y="14011"/>
                  </a:cubicBezTo>
                  <a:cubicBezTo>
                    <a:pt x="21016" y="14011"/>
                    <a:pt x="21600" y="14011"/>
                    <a:pt x="21600" y="12843"/>
                  </a:cubicBezTo>
                  <a:cubicBezTo>
                    <a:pt x="21600" y="12259"/>
                    <a:pt x="21600" y="11676"/>
                    <a:pt x="21016" y="11092"/>
                  </a:cubicBezTo>
                  <a:cubicBezTo>
                    <a:pt x="20432" y="11092"/>
                    <a:pt x="19849" y="10508"/>
                    <a:pt x="19849" y="9924"/>
                  </a:cubicBezTo>
                  <a:cubicBezTo>
                    <a:pt x="19849" y="9341"/>
                    <a:pt x="20432" y="9341"/>
                    <a:pt x="20432" y="8757"/>
                  </a:cubicBezTo>
                  <a:cubicBezTo>
                    <a:pt x="21016" y="8757"/>
                    <a:pt x="21600" y="8173"/>
                    <a:pt x="21016" y="7005"/>
                  </a:cubicBezTo>
                  <a:cubicBezTo>
                    <a:pt x="21016" y="6422"/>
                    <a:pt x="20432" y="5838"/>
                    <a:pt x="19849" y="6422"/>
                  </a:cubicBezTo>
                  <a:cubicBezTo>
                    <a:pt x="19265" y="6422"/>
                    <a:pt x="18097" y="5838"/>
                    <a:pt x="18097" y="5254"/>
                  </a:cubicBezTo>
                  <a:cubicBezTo>
                    <a:pt x="18097" y="5254"/>
                    <a:pt x="18097" y="4670"/>
                    <a:pt x="18681" y="4086"/>
                  </a:cubicBezTo>
                  <a:cubicBezTo>
                    <a:pt x="18681" y="4086"/>
                    <a:pt x="18681" y="2919"/>
                    <a:pt x="18097" y="2335"/>
                  </a:cubicBezTo>
                  <a:cubicBezTo>
                    <a:pt x="17514" y="1751"/>
                    <a:pt x="16930" y="1751"/>
                    <a:pt x="16346" y="2335"/>
                  </a:cubicBezTo>
                  <a:cubicBezTo>
                    <a:pt x="15762" y="2919"/>
                    <a:pt x="15178" y="2919"/>
                    <a:pt x="14595" y="2335"/>
                  </a:cubicBezTo>
                  <a:cubicBezTo>
                    <a:pt x="14595" y="2335"/>
                    <a:pt x="14011" y="1751"/>
                    <a:pt x="14595" y="1168"/>
                  </a:cubicBezTo>
                  <a:cubicBezTo>
                    <a:pt x="14595" y="584"/>
                    <a:pt x="14011" y="0"/>
                    <a:pt x="12843" y="0"/>
                  </a:cubicBezTo>
                  <a:cubicBezTo>
                    <a:pt x="12259" y="0"/>
                    <a:pt x="11676" y="0"/>
                    <a:pt x="11676" y="584"/>
                  </a:cubicBezTo>
                  <a:cubicBezTo>
                    <a:pt x="11092" y="1168"/>
                    <a:pt x="10508" y="1751"/>
                    <a:pt x="9924" y="1751"/>
                  </a:cubicBezTo>
                  <a:cubicBezTo>
                    <a:pt x="9924" y="1751"/>
                    <a:pt x="9341" y="1168"/>
                    <a:pt x="9341" y="584"/>
                  </a:cubicBezTo>
                  <a:cubicBezTo>
                    <a:pt x="8757" y="0"/>
                    <a:pt x="8173" y="0"/>
                    <a:pt x="7589" y="0"/>
                  </a:cubicBezTo>
                  <a:cubicBezTo>
                    <a:pt x="6422" y="584"/>
                    <a:pt x="6422" y="1168"/>
                    <a:pt x="6422" y="1751"/>
                  </a:cubicBezTo>
                  <a:cubicBezTo>
                    <a:pt x="6422" y="2335"/>
                    <a:pt x="5838" y="2919"/>
                    <a:pt x="5838" y="3503"/>
                  </a:cubicBezTo>
                  <a:cubicBezTo>
                    <a:pt x="5254" y="3503"/>
                    <a:pt x="4670" y="3503"/>
                    <a:pt x="4670" y="2919"/>
                  </a:cubicBezTo>
                  <a:cubicBezTo>
                    <a:pt x="4086" y="2335"/>
                    <a:pt x="2919" y="2919"/>
                    <a:pt x="2919" y="3503"/>
                  </a:cubicBezTo>
                  <a:cubicBezTo>
                    <a:pt x="2335" y="4086"/>
                    <a:pt x="1751" y="4670"/>
                    <a:pt x="2335" y="5254"/>
                  </a:cubicBezTo>
                  <a:close/>
                  <a:moveTo>
                    <a:pt x="8757" y="4670"/>
                  </a:moveTo>
                  <a:cubicBezTo>
                    <a:pt x="12259" y="3503"/>
                    <a:pt x="15762" y="5254"/>
                    <a:pt x="16930" y="8757"/>
                  </a:cubicBezTo>
                  <a:cubicBezTo>
                    <a:pt x="18097" y="12259"/>
                    <a:pt x="15762" y="15762"/>
                    <a:pt x="12843" y="16930"/>
                  </a:cubicBezTo>
                  <a:cubicBezTo>
                    <a:pt x="9341" y="17514"/>
                    <a:pt x="5838" y="15762"/>
                    <a:pt x="4670" y="12843"/>
                  </a:cubicBezTo>
                  <a:cubicBezTo>
                    <a:pt x="3503" y="9341"/>
                    <a:pt x="5838" y="5838"/>
                    <a:pt x="8757" y="467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sp>
          <p:nvSpPr>
            <p:cNvPr id="1159" name="Freeform 303"/>
            <p:cNvSpPr/>
            <p:nvPr/>
          </p:nvSpPr>
          <p:spPr>
            <a:xfrm>
              <a:off x="0" y="134052"/>
              <a:ext cx="105108" cy="100539"/>
            </a:xfrm>
            <a:custGeom>
              <a:avLst/>
              <a:gdLst/>
              <a:ahLst/>
              <a:cxnLst>
                <a:cxn ang="0">
                  <a:pos x="wd2" y="hd2"/>
                </a:cxn>
                <a:cxn ang="5400000">
                  <a:pos x="wd2" y="hd2"/>
                </a:cxn>
                <a:cxn ang="10800000">
                  <a:pos x="wd2" y="hd2"/>
                </a:cxn>
                <a:cxn ang="16200000">
                  <a:pos x="wd2" y="hd2"/>
                </a:cxn>
              </a:cxnLst>
              <a:rect l="0" t="0" r="r" b="b"/>
              <a:pathLst>
                <a:path w="21600" h="21600" extrusionOk="0">
                  <a:moveTo>
                    <a:pt x="2234" y="5400"/>
                  </a:moveTo>
                  <a:cubicBezTo>
                    <a:pt x="2979" y="5400"/>
                    <a:pt x="2979" y="6943"/>
                    <a:pt x="2979" y="6943"/>
                  </a:cubicBezTo>
                  <a:cubicBezTo>
                    <a:pt x="2979" y="6943"/>
                    <a:pt x="2234" y="7714"/>
                    <a:pt x="1490" y="6943"/>
                  </a:cubicBezTo>
                  <a:cubicBezTo>
                    <a:pt x="745" y="6943"/>
                    <a:pt x="0" y="7714"/>
                    <a:pt x="0" y="8486"/>
                  </a:cubicBezTo>
                  <a:cubicBezTo>
                    <a:pt x="0" y="9257"/>
                    <a:pt x="0" y="10029"/>
                    <a:pt x="745" y="10029"/>
                  </a:cubicBezTo>
                  <a:cubicBezTo>
                    <a:pt x="1490" y="10029"/>
                    <a:pt x="2234" y="11571"/>
                    <a:pt x="2234" y="11571"/>
                  </a:cubicBezTo>
                  <a:cubicBezTo>
                    <a:pt x="2234" y="12343"/>
                    <a:pt x="1490" y="12343"/>
                    <a:pt x="745" y="12343"/>
                  </a:cubicBezTo>
                  <a:cubicBezTo>
                    <a:pt x="745" y="13114"/>
                    <a:pt x="0" y="13886"/>
                    <a:pt x="745" y="14657"/>
                  </a:cubicBezTo>
                  <a:cubicBezTo>
                    <a:pt x="745" y="15429"/>
                    <a:pt x="1490" y="15429"/>
                    <a:pt x="2234" y="15429"/>
                  </a:cubicBezTo>
                  <a:cubicBezTo>
                    <a:pt x="2234" y="15429"/>
                    <a:pt x="2979" y="15429"/>
                    <a:pt x="2979" y="15429"/>
                  </a:cubicBezTo>
                  <a:cubicBezTo>
                    <a:pt x="2979" y="16200"/>
                    <a:pt x="3724" y="16971"/>
                    <a:pt x="2979" y="17743"/>
                  </a:cubicBezTo>
                  <a:cubicBezTo>
                    <a:pt x="2979" y="17743"/>
                    <a:pt x="2979" y="18514"/>
                    <a:pt x="3724" y="19286"/>
                  </a:cubicBezTo>
                  <a:cubicBezTo>
                    <a:pt x="3724" y="20057"/>
                    <a:pt x="5214" y="20057"/>
                    <a:pt x="5214" y="19286"/>
                  </a:cubicBezTo>
                  <a:cubicBezTo>
                    <a:pt x="5959" y="19286"/>
                    <a:pt x="6703" y="19286"/>
                    <a:pt x="6703" y="19286"/>
                  </a:cubicBezTo>
                  <a:cubicBezTo>
                    <a:pt x="7448" y="19286"/>
                    <a:pt x="7448" y="20057"/>
                    <a:pt x="7448" y="20829"/>
                  </a:cubicBezTo>
                  <a:cubicBezTo>
                    <a:pt x="7448" y="20829"/>
                    <a:pt x="7448" y="21600"/>
                    <a:pt x="8193" y="21600"/>
                  </a:cubicBezTo>
                  <a:cubicBezTo>
                    <a:pt x="8938" y="21600"/>
                    <a:pt x="9683" y="21600"/>
                    <a:pt x="9683" y="20829"/>
                  </a:cubicBezTo>
                  <a:cubicBezTo>
                    <a:pt x="10428" y="20829"/>
                    <a:pt x="11172" y="20057"/>
                    <a:pt x="11172" y="20057"/>
                  </a:cubicBezTo>
                  <a:cubicBezTo>
                    <a:pt x="11917" y="20057"/>
                    <a:pt x="11917" y="20057"/>
                    <a:pt x="12662" y="20829"/>
                  </a:cubicBezTo>
                  <a:cubicBezTo>
                    <a:pt x="12662" y="21600"/>
                    <a:pt x="13407" y="21600"/>
                    <a:pt x="14152" y="21600"/>
                  </a:cubicBezTo>
                  <a:cubicBezTo>
                    <a:pt x="14897" y="21600"/>
                    <a:pt x="14897" y="20829"/>
                    <a:pt x="14897" y="20057"/>
                  </a:cubicBezTo>
                  <a:cubicBezTo>
                    <a:pt x="14897" y="19286"/>
                    <a:pt x="15641" y="18514"/>
                    <a:pt x="15641" y="18514"/>
                  </a:cubicBezTo>
                  <a:cubicBezTo>
                    <a:pt x="15641" y="18514"/>
                    <a:pt x="16386" y="18514"/>
                    <a:pt x="17131" y="18514"/>
                  </a:cubicBezTo>
                  <a:cubicBezTo>
                    <a:pt x="17131" y="19286"/>
                    <a:pt x="17876" y="19286"/>
                    <a:pt x="18621" y="18514"/>
                  </a:cubicBezTo>
                  <a:cubicBezTo>
                    <a:pt x="19366" y="17743"/>
                    <a:pt x="19366" y="16971"/>
                    <a:pt x="18621" y="16200"/>
                  </a:cubicBezTo>
                  <a:cubicBezTo>
                    <a:pt x="18621" y="16200"/>
                    <a:pt x="18621" y="15429"/>
                    <a:pt x="18621" y="14657"/>
                  </a:cubicBezTo>
                  <a:cubicBezTo>
                    <a:pt x="18621" y="14657"/>
                    <a:pt x="19366" y="14657"/>
                    <a:pt x="20110" y="14657"/>
                  </a:cubicBezTo>
                  <a:cubicBezTo>
                    <a:pt x="20855" y="14657"/>
                    <a:pt x="20855" y="13886"/>
                    <a:pt x="21600" y="13114"/>
                  </a:cubicBezTo>
                  <a:cubicBezTo>
                    <a:pt x="21600" y="12343"/>
                    <a:pt x="20855" y="11571"/>
                    <a:pt x="20855" y="11571"/>
                  </a:cubicBezTo>
                  <a:cubicBezTo>
                    <a:pt x="20110" y="11571"/>
                    <a:pt x="19366" y="10800"/>
                    <a:pt x="19366" y="10029"/>
                  </a:cubicBezTo>
                  <a:cubicBezTo>
                    <a:pt x="19366" y="10029"/>
                    <a:pt x="20110" y="9257"/>
                    <a:pt x="20110" y="9257"/>
                  </a:cubicBezTo>
                  <a:cubicBezTo>
                    <a:pt x="20855" y="9257"/>
                    <a:pt x="20855" y="8486"/>
                    <a:pt x="20855" y="7714"/>
                  </a:cubicBezTo>
                  <a:cubicBezTo>
                    <a:pt x="20855" y="6943"/>
                    <a:pt x="20110" y="6171"/>
                    <a:pt x="19366" y="6171"/>
                  </a:cubicBezTo>
                  <a:cubicBezTo>
                    <a:pt x="19366" y="6943"/>
                    <a:pt x="17876" y="6171"/>
                    <a:pt x="17876" y="5400"/>
                  </a:cubicBezTo>
                  <a:cubicBezTo>
                    <a:pt x="17876" y="5400"/>
                    <a:pt x="17876" y="4629"/>
                    <a:pt x="18621" y="4629"/>
                  </a:cubicBezTo>
                  <a:cubicBezTo>
                    <a:pt x="18621" y="3857"/>
                    <a:pt x="18621" y="3086"/>
                    <a:pt x="17876" y="2314"/>
                  </a:cubicBezTo>
                  <a:cubicBezTo>
                    <a:pt x="17131" y="2314"/>
                    <a:pt x="16386" y="2314"/>
                    <a:pt x="16386" y="2314"/>
                  </a:cubicBezTo>
                  <a:cubicBezTo>
                    <a:pt x="15641" y="3086"/>
                    <a:pt x="14897" y="3086"/>
                    <a:pt x="14152" y="2314"/>
                  </a:cubicBezTo>
                  <a:cubicBezTo>
                    <a:pt x="14152" y="2314"/>
                    <a:pt x="14152" y="1543"/>
                    <a:pt x="14152" y="1543"/>
                  </a:cubicBezTo>
                  <a:cubicBezTo>
                    <a:pt x="14152" y="771"/>
                    <a:pt x="13407" y="0"/>
                    <a:pt x="12662" y="0"/>
                  </a:cubicBezTo>
                  <a:cubicBezTo>
                    <a:pt x="11917" y="0"/>
                    <a:pt x="11172" y="0"/>
                    <a:pt x="11172" y="771"/>
                  </a:cubicBezTo>
                  <a:cubicBezTo>
                    <a:pt x="11172" y="1543"/>
                    <a:pt x="10428" y="1543"/>
                    <a:pt x="9683" y="1543"/>
                  </a:cubicBezTo>
                  <a:cubicBezTo>
                    <a:pt x="9683" y="1543"/>
                    <a:pt x="8938" y="1543"/>
                    <a:pt x="8938" y="771"/>
                  </a:cubicBezTo>
                  <a:cubicBezTo>
                    <a:pt x="8938" y="0"/>
                    <a:pt x="8193" y="0"/>
                    <a:pt x="7448" y="0"/>
                  </a:cubicBezTo>
                  <a:cubicBezTo>
                    <a:pt x="6703" y="771"/>
                    <a:pt x="5959" y="1543"/>
                    <a:pt x="6703" y="1543"/>
                  </a:cubicBezTo>
                  <a:cubicBezTo>
                    <a:pt x="6703" y="2314"/>
                    <a:pt x="5959" y="3086"/>
                    <a:pt x="5959" y="3086"/>
                  </a:cubicBezTo>
                  <a:cubicBezTo>
                    <a:pt x="5214" y="3857"/>
                    <a:pt x="5214" y="3086"/>
                    <a:pt x="4469" y="3086"/>
                  </a:cubicBezTo>
                  <a:cubicBezTo>
                    <a:pt x="3724" y="2314"/>
                    <a:pt x="2979" y="3086"/>
                    <a:pt x="2979" y="3086"/>
                  </a:cubicBezTo>
                  <a:cubicBezTo>
                    <a:pt x="2234" y="3857"/>
                    <a:pt x="2234" y="4629"/>
                    <a:pt x="2234" y="5400"/>
                  </a:cubicBezTo>
                  <a:close/>
                  <a:moveTo>
                    <a:pt x="8938" y="4629"/>
                  </a:moveTo>
                  <a:cubicBezTo>
                    <a:pt x="11917" y="3857"/>
                    <a:pt x="15641" y="5400"/>
                    <a:pt x="16386" y="9257"/>
                  </a:cubicBezTo>
                  <a:cubicBezTo>
                    <a:pt x="17876" y="12343"/>
                    <a:pt x="15641" y="16200"/>
                    <a:pt x="12662" y="16971"/>
                  </a:cubicBezTo>
                  <a:cubicBezTo>
                    <a:pt x="9683" y="17743"/>
                    <a:pt x="5959" y="16200"/>
                    <a:pt x="4469" y="13114"/>
                  </a:cubicBezTo>
                  <a:cubicBezTo>
                    <a:pt x="3724" y="9257"/>
                    <a:pt x="5214" y="6171"/>
                    <a:pt x="8938" y="4629"/>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grpSp>
      <p:sp>
        <p:nvSpPr>
          <p:cNvPr id="1161" name="文本框 9"/>
          <p:cNvSpPr txBox="1"/>
          <p:nvPr/>
        </p:nvSpPr>
        <p:spPr>
          <a:xfrm>
            <a:off x="1019309" y="188639"/>
            <a:ext cx="4180839" cy="345440"/>
          </a:xfrm>
          <a:prstGeom prst="rect">
            <a:avLst/>
          </a:prstGeom>
          <a:ln w="12700">
            <a:miter lim="400000"/>
          </a:ln>
        </p:spPr>
        <p:txBody>
          <a:bodyPr lIns="34290" tIns="34290" rIns="34290" bIns="34290">
            <a:spAutoFit/>
          </a:bodyPr>
          <a:lstStyle/>
          <a:p>
            <a:pPr lvl="1" indent="0">
              <a:defRPr>
                <a:solidFill>
                  <a:srgbClr val="595959"/>
                </a:solidFill>
                <a:latin typeface="微软雅黑"/>
                <a:ea typeface="微软雅黑"/>
                <a:cs typeface="微软雅黑"/>
                <a:sym typeface="微软雅黑"/>
              </a:defRPr>
            </a:pPr>
            <a:r>
              <a:rPr>
                <a:sym typeface="+mn-ea"/>
              </a:rPr>
              <a:t>动态调度限流机制</a:t>
            </a:r>
            <a:r>
              <a:rPr lang="zh-CN">
                <a:sym typeface="+mn-ea"/>
              </a:rPr>
              <a:t>设计</a:t>
            </a:r>
            <a:endParaRPr lang="zh-CN">
              <a:sym typeface="+mn-ea"/>
            </a:endParaRPr>
          </a:p>
        </p:txBody>
      </p:sp>
      <p:graphicFrame>
        <p:nvGraphicFramePr>
          <p:cNvPr id="1162" name="表格"/>
          <p:cNvGraphicFramePr/>
          <p:nvPr/>
        </p:nvGraphicFramePr>
        <p:xfrm>
          <a:off x="3262629" y="1879600"/>
          <a:ext cx="6350001" cy="2790528"/>
        </p:xfrm>
        <a:graphic>
          <a:graphicData uri="http://schemas.openxmlformats.org/drawingml/2006/table">
            <a:tbl>
              <a:tblPr bandRow="1">
                <a:tableStyleId>{4C3C2611-4C71-4FC5-86AE-919BDF0F9419}</a:tableStyleId>
              </a:tblPr>
              <a:tblGrid>
                <a:gridCol w="1889125"/>
                <a:gridCol w="1889125"/>
                <a:gridCol w="1889760"/>
              </a:tblGrid>
              <a:tr h="254000">
                <a:tc>
                  <a:txBody>
                    <a:bodyPr/>
                    <a:lstStyle/>
                    <a:p>
                      <a:pPr marR="457200" algn="ctr" defTabSz="266700">
                        <a:lnSpc>
                          <a:spcPts val="2000"/>
                        </a:lnSpc>
                        <a:defRPr sz="1800"/>
                      </a:pPr>
                      <a:r>
                        <a:rPr sz="1050" b="1">
                          <a:latin typeface="+mj-lt"/>
                          <a:ea typeface="+mj-ea"/>
                          <a:cs typeface="+mj-cs"/>
                          <a:sym typeface="Helvetica"/>
                        </a:rPr>
                        <a:t>动态调度等级</a:t>
                      </a:r>
                      <a:endParaRPr sz="1050" b="1">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lnSpc>
                          <a:spcPts val="2000"/>
                        </a:lnSpc>
                        <a:defRPr sz="1800"/>
                      </a:pPr>
                      <a:r>
                        <a:rPr sz="1050" b="1">
                          <a:latin typeface="Times" panose="00000500000000020000"/>
                          <a:ea typeface="Times" panose="00000500000000020000"/>
                          <a:cs typeface="Times" panose="00000500000000020000"/>
                          <a:sym typeface="Times" panose="00000500000000020000"/>
                        </a:rPr>
                        <a:t>T/%</a:t>
                      </a:r>
                      <a:endParaRPr sz="1050" b="1">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lnSpc>
                          <a:spcPts val="2000"/>
                        </a:lnSpc>
                        <a:defRPr sz="1800"/>
                      </a:pPr>
                      <a:r>
                        <a:rPr sz="1050" b="1">
                          <a:latin typeface="+mj-lt"/>
                          <a:ea typeface="+mj-ea"/>
                          <a:cs typeface="+mj-cs"/>
                          <a:sym typeface="Helvetica"/>
                        </a:rPr>
                        <a:t>动态调度</a:t>
                      </a:r>
                      <a:endParaRPr sz="1050" b="1">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228600">
                <a:tc>
                  <a:txBody>
                    <a:bodyPr/>
                    <a:lstStyle/>
                    <a:p>
                      <a:pPr marR="457200" algn="ctr" defTabSz="266700">
                        <a:lnSpc>
                          <a:spcPts val="2000"/>
                        </a:lnSpc>
                        <a:defRPr sz="1800"/>
                      </a:pPr>
                      <a:r>
                        <a:rPr sz="1050">
                          <a:latin typeface="+mj-lt"/>
                          <a:ea typeface="+mj-ea"/>
                          <a:cs typeface="+mj-cs"/>
                          <a:sym typeface="Helvetica"/>
                        </a:rPr>
                        <a:t>一级添加速率</a:t>
                      </a:r>
                      <a:endParaRPr sz="1050">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lnSpc>
                          <a:spcPts val="2000"/>
                        </a:lnSpc>
                        <a:defRPr sz="1800"/>
                      </a:pPr>
                      <a:r>
                        <a:rPr sz="1050">
                          <a:latin typeface="Times" panose="00000500000000020000"/>
                          <a:ea typeface="Times" panose="00000500000000020000"/>
                          <a:cs typeface="Times" panose="00000500000000020000"/>
                          <a:sym typeface="Times" panose="00000500000000020000"/>
                        </a:rPr>
                        <a:t>&lt;50</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lnSpc>
                          <a:spcPts val="2000"/>
                        </a:lnSpc>
                        <a:defRPr sz="1800"/>
                      </a:pPr>
                      <a:r>
                        <a:rPr sz="1050">
                          <a:latin typeface="+mj-lt"/>
                          <a:ea typeface="+mj-ea"/>
                          <a:cs typeface="+mj-cs"/>
                          <a:sym typeface="Helvetica"/>
                        </a:rPr>
                        <a:t>保持不变</a:t>
                      </a:r>
                      <a:endParaRPr sz="1050">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228600">
                <a:tc>
                  <a:txBody>
                    <a:bodyPr/>
                    <a:lstStyle/>
                    <a:p>
                      <a:pPr marR="457200" algn="ctr" defTabSz="266700">
                        <a:lnSpc>
                          <a:spcPts val="2000"/>
                        </a:lnSpc>
                        <a:defRPr sz="1800"/>
                      </a:pPr>
                      <a:r>
                        <a:rPr sz="1050">
                          <a:latin typeface="+mj-lt"/>
                          <a:ea typeface="+mj-ea"/>
                          <a:cs typeface="+mj-cs"/>
                          <a:sym typeface="Helvetica"/>
                        </a:rPr>
                        <a:t>一级添加速率</a:t>
                      </a:r>
                      <a:endParaRPr sz="1050">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lnSpc>
                          <a:spcPts val="2000"/>
                        </a:lnSpc>
                        <a:defRPr sz="1800"/>
                      </a:pPr>
                      <a:r>
                        <a:rPr sz="1050">
                          <a:latin typeface="Times" panose="00000500000000020000"/>
                          <a:ea typeface="Times" panose="00000500000000020000"/>
                          <a:cs typeface="Times" panose="00000500000000020000"/>
                          <a:sym typeface="Times" panose="00000500000000020000"/>
                        </a:rPr>
                        <a:t>50-90</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lnSpc>
                          <a:spcPts val="2000"/>
                        </a:lnSpc>
                        <a:defRPr sz="1800"/>
                      </a:pPr>
                      <a:r>
                        <a:rPr sz="1050">
                          <a:latin typeface="+mj-lt"/>
                          <a:ea typeface="+mj-ea"/>
                          <a:cs typeface="+mj-cs"/>
                          <a:sym typeface="Helvetica"/>
                        </a:rPr>
                        <a:t>保持不变</a:t>
                      </a:r>
                      <a:endParaRPr sz="1050">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228600">
                <a:tc>
                  <a:txBody>
                    <a:bodyPr/>
                    <a:lstStyle/>
                    <a:p>
                      <a:pPr marR="457200" algn="ctr" defTabSz="266700">
                        <a:lnSpc>
                          <a:spcPts val="2000"/>
                        </a:lnSpc>
                        <a:defRPr sz="1800"/>
                      </a:pPr>
                      <a:r>
                        <a:rPr sz="1050">
                          <a:latin typeface="+mj-lt"/>
                          <a:ea typeface="+mj-ea"/>
                          <a:cs typeface="+mj-cs"/>
                          <a:sym typeface="Helvetica"/>
                        </a:rPr>
                        <a:t>一级添加速率</a:t>
                      </a:r>
                      <a:endParaRPr sz="1050">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lnSpc>
                          <a:spcPts val="2000"/>
                        </a:lnSpc>
                        <a:defRPr sz="1800"/>
                      </a:pPr>
                      <a:r>
                        <a:rPr sz="1050">
                          <a:latin typeface="Times" panose="00000500000000020000"/>
                          <a:ea typeface="Times" panose="00000500000000020000"/>
                          <a:cs typeface="Times" panose="00000500000000020000"/>
                          <a:sym typeface="Times" panose="00000500000000020000"/>
                        </a:rPr>
                        <a:t>&gt;90</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lnSpc>
                          <a:spcPts val="2000"/>
                        </a:lnSpc>
                        <a:defRPr sz="1800"/>
                      </a:pPr>
                      <a:r>
                        <a:rPr sz="1050">
                          <a:latin typeface="+mj-lt"/>
                          <a:ea typeface="+mj-ea"/>
                          <a:cs typeface="+mj-cs"/>
                          <a:sym typeface="Helvetica"/>
                        </a:rPr>
                        <a:t>升一级</a:t>
                      </a:r>
                      <a:endParaRPr sz="1050">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228600">
                <a:tc>
                  <a:txBody>
                    <a:bodyPr/>
                    <a:lstStyle/>
                    <a:p>
                      <a:pPr marR="457200" algn="ctr" defTabSz="266700">
                        <a:lnSpc>
                          <a:spcPts val="2000"/>
                        </a:lnSpc>
                        <a:defRPr sz="1800"/>
                      </a:pPr>
                      <a:r>
                        <a:rPr sz="1050">
                          <a:latin typeface="+mj-lt"/>
                          <a:ea typeface="+mj-ea"/>
                          <a:cs typeface="+mj-cs"/>
                          <a:sym typeface="Helvetica"/>
                        </a:rPr>
                        <a:t>二级添加速率</a:t>
                      </a:r>
                      <a:endParaRPr sz="1050">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lnSpc>
                          <a:spcPts val="2000"/>
                        </a:lnSpc>
                        <a:defRPr sz="1800"/>
                      </a:pPr>
                      <a:r>
                        <a:rPr sz="1050">
                          <a:latin typeface="Times" panose="00000500000000020000"/>
                          <a:ea typeface="Times" panose="00000500000000020000"/>
                          <a:cs typeface="Times" panose="00000500000000020000"/>
                          <a:sym typeface="Times" panose="00000500000000020000"/>
                        </a:rPr>
                        <a:t>&lt;50</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lnSpc>
                          <a:spcPts val="2000"/>
                        </a:lnSpc>
                        <a:defRPr sz="1800"/>
                      </a:pPr>
                      <a:r>
                        <a:rPr sz="1050">
                          <a:latin typeface="+mj-lt"/>
                          <a:ea typeface="+mj-ea"/>
                          <a:cs typeface="+mj-cs"/>
                          <a:sym typeface="Helvetica"/>
                        </a:rPr>
                        <a:t>降一级</a:t>
                      </a:r>
                      <a:endParaRPr sz="1050">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228600">
                <a:tc>
                  <a:txBody>
                    <a:bodyPr/>
                    <a:lstStyle/>
                    <a:p>
                      <a:pPr marR="457200" algn="ctr" defTabSz="266700">
                        <a:lnSpc>
                          <a:spcPts val="2000"/>
                        </a:lnSpc>
                        <a:defRPr sz="1800"/>
                      </a:pPr>
                      <a:r>
                        <a:rPr sz="1050">
                          <a:latin typeface="+mj-lt"/>
                          <a:ea typeface="+mj-ea"/>
                          <a:cs typeface="+mj-cs"/>
                          <a:sym typeface="Helvetica"/>
                        </a:rPr>
                        <a:t>二级添加速率</a:t>
                      </a:r>
                      <a:endParaRPr sz="1050">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lnSpc>
                          <a:spcPts val="2000"/>
                        </a:lnSpc>
                        <a:defRPr sz="1800"/>
                      </a:pPr>
                      <a:r>
                        <a:rPr sz="1050">
                          <a:latin typeface="Times" panose="00000500000000020000"/>
                          <a:ea typeface="Times" panose="00000500000000020000"/>
                          <a:cs typeface="Times" panose="00000500000000020000"/>
                          <a:sym typeface="Times" panose="00000500000000020000"/>
                        </a:rPr>
                        <a:t>50-90</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lnSpc>
                          <a:spcPts val="2000"/>
                        </a:lnSpc>
                        <a:defRPr sz="1800"/>
                      </a:pPr>
                      <a:r>
                        <a:rPr sz="1050">
                          <a:latin typeface="+mj-lt"/>
                          <a:ea typeface="+mj-ea"/>
                          <a:cs typeface="+mj-cs"/>
                          <a:sym typeface="Helvetica"/>
                        </a:rPr>
                        <a:t>保持不变</a:t>
                      </a:r>
                      <a:endParaRPr sz="1050">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228600">
                <a:tc>
                  <a:txBody>
                    <a:bodyPr/>
                    <a:lstStyle/>
                    <a:p>
                      <a:pPr marR="457200" algn="ctr" defTabSz="266700">
                        <a:lnSpc>
                          <a:spcPts val="2000"/>
                        </a:lnSpc>
                        <a:defRPr sz="1800"/>
                      </a:pPr>
                      <a:r>
                        <a:rPr sz="1050">
                          <a:latin typeface="+mj-lt"/>
                          <a:ea typeface="+mj-ea"/>
                          <a:cs typeface="+mj-cs"/>
                          <a:sym typeface="Helvetica"/>
                        </a:rPr>
                        <a:t>二级添加速率</a:t>
                      </a:r>
                      <a:endParaRPr sz="1050">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lnSpc>
                          <a:spcPts val="2000"/>
                        </a:lnSpc>
                        <a:defRPr sz="1800"/>
                      </a:pPr>
                      <a:r>
                        <a:rPr sz="1050">
                          <a:latin typeface="Times" panose="00000500000000020000"/>
                          <a:ea typeface="Times" panose="00000500000000020000"/>
                          <a:cs typeface="Times" panose="00000500000000020000"/>
                          <a:sym typeface="Times" panose="00000500000000020000"/>
                        </a:rPr>
                        <a:t>&gt;90</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lnSpc>
                          <a:spcPts val="2000"/>
                        </a:lnSpc>
                        <a:defRPr sz="1800"/>
                      </a:pPr>
                      <a:r>
                        <a:rPr sz="1050">
                          <a:latin typeface="+mj-lt"/>
                          <a:ea typeface="+mj-ea"/>
                          <a:cs typeface="+mj-cs"/>
                          <a:sym typeface="Helvetica"/>
                        </a:rPr>
                        <a:t>升一级</a:t>
                      </a:r>
                      <a:endParaRPr sz="1050">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228600">
                <a:tc>
                  <a:txBody>
                    <a:bodyPr/>
                    <a:lstStyle/>
                    <a:p>
                      <a:pPr marR="457200" algn="ctr" defTabSz="266700">
                        <a:lnSpc>
                          <a:spcPts val="2000"/>
                        </a:lnSpc>
                        <a:defRPr sz="1800"/>
                      </a:pPr>
                      <a:r>
                        <a:rPr sz="1050">
                          <a:latin typeface="+mj-lt"/>
                          <a:ea typeface="+mj-ea"/>
                          <a:cs typeface="+mj-cs"/>
                          <a:sym typeface="Helvetica"/>
                        </a:rPr>
                        <a:t>三级添加速率</a:t>
                      </a:r>
                      <a:endParaRPr sz="1050">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lnSpc>
                          <a:spcPts val="2000"/>
                        </a:lnSpc>
                        <a:defRPr sz="1800"/>
                      </a:pPr>
                      <a:r>
                        <a:rPr sz="1050">
                          <a:latin typeface="Times" panose="00000500000000020000"/>
                          <a:ea typeface="Times" panose="00000500000000020000"/>
                          <a:cs typeface="Times" panose="00000500000000020000"/>
                          <a:sym typeface="Times" panose="00000500000000020000"/>
                        </a:rPr>
                        <a:t>&lt;50</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lnSpc>
                          <a:spcPts val="2000"/>
                        </a:lnSpc>
                        <a:defRPr sz="1800"/>
                      </a:pPr>
                      <a:r>
                        <a:rPr sz="1050">
                          <a:latin typeface="+mj-lt"/>
                          <a:ea typeface="+mj-ea"/>
                          <a:cs typeface="+mj-cs"/>
                          <a:sym typeface="Helvetica"/>
                        </a:rPr>
                        <a:t>降一级</a:t>
                      </a:r>
                      <a:endParaRPr sz="1050">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228600">
                <a:tc>
                  <a:txBody>
                    <a:bodyPr/>
                    <a:lstStyle/>
                    <a:p>
                      <a:pPr marR="457200" algn="ctr" defTabSz="266700">
                        <a:lnSpc>
                          <a:spcPts val="2000"/>
                        </a:lnSpc>
                        <a:defRPr sz="1800"/>
                      </a:pPr>
                      <a:r>
                        <a:rPr sz="1050">
                          <a:latin typeface="+mj-lt"/>
                          <a:ea typeface="+mj-ea"/>
                          <a:cs typeface="+mj-cs"/>
                          <a:sym typeface="Helvetica"/>
                        </a:rPr>
                        <a:t>三级添加速率</a:t>
                      </a:r>
                      <a:endParaRPr sz="1050">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lnSpc>
                          <a:spcPts val="2000"/>
                        </a:lnSpc>
                        <a:defRPr sz="1800"/>
                      </a:pPr>
                      <a:r>
                        <a:rPr sz="1050">
                          <a:latin typeface="Times" panose="00000500000000020000"/>
                          <a:ea typeface="Times" panose="00000500000000020000"/>
                          <a:cs typeface="Times" panose="00000500000000020000"/>
                          <a:sym typeface="Times" panose="00000500000000020000"/>
                        </a:rPr>
                        <a:t>50-90</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lnSpc>
                          <a:spcPts val="2000"/>
                        </a:lnSpc>
                        <a:defRPr sz="1800"/>
                      </a:pPr>
                      <a:r>
                        <a:rPr sz="1050">
                          <a:latin typeface="+mj-lt"/>
                          <a:ea typeface="+mj-ea"/>
                          <a:cs typeface="+mj-cs"/>
                          <a:sym typeface="Helvetica"/>
                        </a:rPr>
                        <a:t>保持不变</a:t>
                      </a:r>
                      <a:endParaRPr sz="1050">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228600">
                <a:tc>
                  <a:txBody>
                    <a:bodyPr/>
                    <a:lstStyle/>
                    <a:p>
                      <a:pPr marR="457200" algn="ctr" defTabSz="266700">
                        <a:lnSpc>
                          <a:spcPts val="2000"/>
                        </a:lnSpc>
                        <a:defRPr sz="1800"/>
                      </a:pPr>
                      <a:r>
                        <a:rPr sz="1050">
                          <a:latin typeface="+mj-lt"/>
                          <a:ea typeface="+mj-ea"/>
                          <a:cs typeface="+mj-cs"/>
                          <a:sym typeface="Helvetica"/>
                        </a:rPr>
                        <a:t>三级添加速率</a:t>
                      </a:r>
                      <a:endParaRPr sz="1050">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lnSpc>
                          <a:spcPts val="2000"/>
                        </a:lnSpc>
                        <a:defRPr sz="1800"/>
                      </a:pPr>
                      <a:r>
                        <a:rPr sz="1050">
                          <a:latin typeface="Times" panose="00000500000000020000"/>
                          <a:ea typeface="Times" panose="00000500000000020000"/>
                          <a:cs typeface="Times" panose="00000500000000020000"/>
                          <a:sym typeface="Times" panose="00000500000000020000"/>
                        </a:rPr>
                        <a:t>&gt;90</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lnSpc>
                          <a:spcPts val="2000"/>
                        </a:lnSpc>
                        <a:defRPr sz="1800"/>
                      </a:pPr>
                      <a:r>
                        <a:rPr sz="1050">
                          <a:latin typeface="+mj-lt"/>
                          <a:ea typeface="+mj-ea"/>
                          <a:cs typeface="+mj-cs"/>
                          <a:sym typeface="Helvetica"/>
                        </a:rPr>
                        <a:t>保持不变，丢弃部分数据</a:t>
                      </a:r>
                      <a:endParaRPr sz="1050">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bl>
          </a:graphicData>
        </a:graphic>
      </p:graphicFrame>
      <p:sp>
        <p:nvSpPr>
          <p:cNvPr id="1163" name="TextBox 503"/>
          <p:cNvSpPr txBox="1"/>
          <p:nvPr/>
        </p:nvSpPr>
        <p:spPr>
          <a:xfrm>
            <a:off x="955939" y="4821569"/>
            <a:ext cx="10281392" cy="1336041"/>
          </a:xfrm>
          <a:prstGeom prst="rect">
            <a:avLst/>
          </a:prstGeom>
          <a:ln w="12700">
            <a:miter lim="400000"/>
          </a:ln>
        </p:spPr>
        <p:txBody>
          <a:bodyPr lIns="45719" rIns="45719">
            <a:spAutoFit/>
          </a:bodyPr>
          <a:lstStyle>
            <a:lvl1pPr algn="just">
              <a:lnSpc>
                <a:spcPct val="130000"/>
              </a:lnSpc>
              <a:defRPr sz="1400">
                <a:solidFill>
                  <a:srgbClr val="595959"/>
                </a:solidFill>
                <a:latin typeface="微软雅黑"/>
                <a:ea typeface="微软雅黑"/>
                <a:cs typeface="微软雅黑"/>
                <a:sym typeface="微软雅黑"/>
              </a:defRPr>
            </a:lvl1pPr>
          </a:lstStyle>
          <a:p>
            <a:r>
              <a:t>从表可以看出，本文将限流阈值分为3个等级。系统运行时会初始化一个较低的令牌添加速度r，处于一级添加速率。请求量增大时，系统负载压力变大，资源使用率T会快速上升，直至触发90%使用率时，此时的令牌添加速度已经不满足系统使用了，需要动态调整为二级添加速率，以此类推，T&lt;50%时降低一个等级。当三级添加速率下，T&gt;90%时，就需要丢弃一些网络请求保证系统的稳定。</a:t>
            </a:r>
          </a:p>
        </p:txBody>
      </p:sp>
      <mc:AlternateContent xmlns:mc="http://schemas.openxmlformats.org/markup-compatibility/2006">
        <mc:Choice xmlns:a14="http://schemas.microsoft.com/office/drawing/2010/main" Requires="a14">
          <p:sp>
            <p:nvSpPr>
              <p:cNvPr id="2" name="文本框 1"/>
              <p:cNvSpPr txBox="1"/>
              <p:nvPr/>
            </p:nvSpPr>
            <p:spPr>
              <a:xfrm>
                <a:off x="4549712" y="807339"/>
                <a:ext cx="3093085" cy="6877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ctrlPr>
                        </m:sSubPr>
                        <m:e>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𝑇</m:t>
                          </m:r>
                        </m:e>
                        <m:sub>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𝑡</m:t>
                          </m:r>
                        </m:sub>
                      </m:sSub>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f>
                        <m:fPr>
                          <m:ctrlP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ctrlPr>
                        </m:fPr>
                        <m:num>
                          <m:rad>
                            <m:radPr>
                              <m:degHide m:val="on"/>
                              <m:ctrlP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ctrlPr>
                            </m:radPr>
                            <m:deg/>
                            <m:e>
                              <m:sSub>
                                <m:sSubPr>
                                  <m:ctrlP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ctrlPr>
                                </m:sSubPr>
                                <m:e>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𝑎</m:t>
                                  </m:r>
                                </m:e>
                                <m:sub>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1</m:t>
                                  </m:r>
                                </m:sub>
                              </m:sSub>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𝐶𝑃𝑈</m:t>
                              </m:r>
                              <m:sSup>
                                <m:sSupPr>
                                  <m:ctrlP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ctrlPr>
                                </m:sSupPr>
                                <m:e>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e>
                                <m:sup>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2</m:t>
                                  </m:r>
                                </m:sup>
                              </m:sSup>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sSub>
                                <m:sSubPr>
                                  <m:ctrlP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ctrlPr>
                                </m:sSubPr>
                                <m:e>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𝑎</m:t>
                                  </m:r>
                                </m:e>
                                <m:sub>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2</m:t>
                                  </m:r>
                                </m:sub>
                              </m:sSub>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𝑀𝐸𝑀</m:t>
                              </m:r>
                              <m:sSup>
                                <m:sSupPr>
                                  <m:ctrlP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ctrlPr>
                                </m:sSupPr>
                                <m:e>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m:t>
                                  </m:r>
                                </m:e>
                                <m:sup>
                                  <m:r>
                                    <a:rPr kumimoji="0" lang="en-US" altLang="zh-CN"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2</m:t>
                                  </m:r>
                                </m:sup>
                              </m:sSup>
                            </m:e>
                          </m:rad>
                        </m:num>
                        <m:den>
                          <m:r>
                            <a:rPr kumimoji="0" lang="en-US" altLang="zh-CN" sz="1800" b="0" i="1" u="none" strike="noStrike" cap="none" spc="0" normalizeH="0" baseline="0">
                              <a:ln>
                                <a:noFill/>
                              </a:ln>
                              <a:solidFill>
                                <a:srgbClr val="000000"/>
                              </a:solidFill>
                              <a:effectLst/>
                              <a:uFillTx/>
                              <a:latin typeface="Cambria Math" panose="02040503050406030204" charset="0"/>
                              <a:ea typeface="+mn-ea"/>
                              <a:cs typeface="Cambria Math" panose="02040503050406030204" charset="0"/>
                              <a:sym typeface="Calibri"/>
                            </a:rPr>
                            <m:t>2</m:t>
                          </m:r>
                        </m:den>
                      </m:f>
                    </m:oMath>
                  </m:oMathPara>
                </a14:m>
                <a:endParaRPr kumimoji="0" lang="zh-CN" altLang="en-US" sz="1800" b="0" i="0" u="none" strike="noStrike" cap="none" spc="0" normalizeH="0" baseline="0">
                  <a:ln>
                    <a:noFill/>
                  </a:ln>
                  <a:solidFill>
                    <a:srgbClr val="000000"/>
                  </a:solidFill>
                  <a:effectLst/>
                  <a:uFillTx/>
                  <a:latin typeface="+mn-lt"/>
                  <a:ea typeface="+mn-ea"/>
                  <a:cs typeface="+mn-cs"/>
                  <a:sym typeface="Calibri"/>
                </a:endParaRPr>
              </a:p>
            </p:txBody>
          </p:sp>
        </mc:Choice>
        <mc:Fallback>
          <p:sp>
            <p:nvSpPr>
              <p:cNvPr id="2" name="文本框 1"/>
              <p:cNvSpPr txBox="1">
                <a:spLocks noRot="1" noChangeAspect="1" noMove="1" noResize="1" noEditPoints="1" noAdjustHandles="1" noChangeArrowheads="1" noChangeShapeType="1" noTextEdit="1"/>
              </p:cNvSpPr>
              <p:nvPr/>
            </p:nvSpPr>
            <p:spPr>
              <a:xfrm>
                <a:off x="4549712" y="807339"/>
                <a:ext cx="3093085" cy="687705"/>
              </a:xfrm>
              <a:prstGeom prst="rect">
                <a:avLst/>
              </a:prstGeom>
              <a:blipFill rotWithShape="1">
                <a:blip r:embed="rId1"/>
                <a:stretch>
                  <a:fillRect l="-18" t="-37" r="-166" b="37"/>
                </a:stretch>
              </a:blipFill>
              <a:ln w="12700" cap="flat">
                <a:noFill/>
                <a:miter lim="400000"/>
              </a:ln>
            </p:spPr>
            <p:style>
              <a:lnRef idx="0">
                <a:srgbClr val="FFFFFF"/>
              </a:lnRef>
              <a:fillRef idx="0">
                <a:srgbClr val="FFFFFF"/>
              </a:fillRef>
              <a:effectRef idx="0">
                <a:srgbClr val="FFFFFF"/>
              </a:effectRef>
              <a:fontRef idx="none"/>
            </p:style>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slow" p14:dur="1200" advClick="0" advTm="3000">
        <p14:flip dir="r"/>
      </p:transition>
    </mc:Choice>
    <mc:Fallback>
      <p:transition spd="slow" advClick="0" advTm="3000">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afterEffect">
                                  <p:stCondLst>
                                    <p:cond delay="0"/>
                                  </p:stCondLst>
                                  <p:iterate type="el">
                                    <p:tmAbs val="0"/>
                                  </p:iterate>
                                  <p:childTnLst>
                                    <p:set>
                                      <p:cBhvr>
                                        <p:cTn id="6" dur="indefinite" fill="hold"/>
                                        <p:tgtEl>
                                          <p:spTgt spid="1150"/>
                                        </p:tgtEl>
                                        <p:attrNameLst>
                                          <p:attrName>style.visibility</p:attrName>
                                        </p:attrNameLst>
                                      </p:cBhvr>
                                      <p:to>
                                        <p:strVal val="visible"/>
                                      </p:to>
                                    </p:set>
                                    <p:animEffect transition="in" filter="dissolve">
                                      <p:cBhvr>
                                        <p:cTn id="7" dur="1250"/>
                                        <p:tgtEl>
                                          <p:spTgt spid="1150"/>
                                        </p:tgtEl>
                                      </p:cBhvr>
                                    </p:animEffect>
                                  </p:childTnLst>
                                </p:cTn>
                              </p:par>
                            </p:childTnLst>
                          </p:cTn>
                        </p:par>
                        <p:par>
                          <p:cTn id="8" fill="hold">
                            <p:stCondLst>
                              <p:cond delay="1250"/>
                            </p:stCondLst>
                            <p:childTnLst>
                              <p:par>
                                <p:cTn id="9" presetID="9" presetClass="entr" presetSubtype="0" fill="hold" grpId="2" nodeType="afterEffect">
                                  <p:stCondLst>
                                    <p:cond delay="1000"/>
                                  </p:stCondLst>
                                  <p:iterate type="el">
                                    <p:tmAbs val="0"/>
                                  </p:iterate>
                                  <p:childTnLst>
                                    <p:set>
                                      <p:cBhvr>
                                        <p:cTn id="10" dur="indefinite" fill="hold"/>
                                        <p:tgtEl>
                                          <p:spTgt spid="1163"/>
                                        </p:tgtEl>
                                        <p:attrNameLst>
                                          <p:attrName>style.visibility</p:attrName>
                                        </p:attrNameLst>
                                      </p:cBhvr>
                                      <p:to>
                                        <p:strVal val="visible"/>
                                      </p:to>
                                    </p:set>
                                    <p:animEffect transition="in" filter="dissolve">
                                      <p:cBhvr>
                                        <p:cTn id="11" dur="100"/>
                                        <p:tgtEl>
                                          <p:spTgt spid="1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spid="1150" grpId="1" animBg="1" advAuto="0"/>
      <p:bldP spid="1163" grpId="2"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 name="直接连接符 55"/>
          <p:cNvSpPr/>
          <p:nvPr/>
        </p:nvSpPr>
        <p:spPr>
          <a:xfrm>
            <a:off x="841002" y="505763"/>
            <a:ext cx="8571842" cy="1"/>
          </a:xfrm>
          <a:prstGeom prst="line">
            <a:avLst/>
          </a:prstGeom>
          <a:ln>
            <a:solidFill>
              <a:srgbClr val="808080"/>
            </a:solidFill>
            <a:prstDash val="dash"/>
          </a:ln>
        </p:spPr>
        <p:txBody>
          <a:bodyPr lIns="45719" rIns="45719"/>
          <a:lstStyle/>
          <a:p/>
        </p:txBody>
      </p:sp>
      <p:sp>
        <p:nvSpPr>
          <p:cNvPr id="1166" name="TextBox 63"/>
          <p:cNvSpPr txBox="1"/>
          <p:nvPr/>
        </p:nvSpPr>
        <p:spPr>
          <a:xfrm>
            <a:off x="10655710" y="7812196"/>
            <a:ext cx="789941" cy="408941"/>
          </a:xfrm>
          <a:prstGeom prst="rect">
            <a:avLst/>
          </a:prstGeom>
          <a:ln w="12700">
            <a:miter lim="400000"/>
          </a:ln>
        </p:spPr>
        <p:txBody>
          <a:bodyPr wrap="none" lIns="45719" rIns="45719">
            <a:spAutoFit/>
          </a:bodyPr>
          <a:lstStyle>
            <a:lvl1pPr>
              <a:defRPr>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延时符</a:t>
            </a:r>
            <a:endParaRPr>
              <a:latin typeface="+mj-lt"/>
              <a:ea typeface="+mj-ea"/>
              <a:cs typeface="+mj-cs"/>
              <a:sym typeface="Helvetica"/>
            </a:endParaRPr>
          </a:p>
        </p:txBody>
      </p:sp>
      <p:sp>
        <p:nvSpPr>
          <p:cNvPr id="1167" name="六边形 64"/>
          <p:cNvSpPr/>
          <p:nvPr/>
        </p:nvSpPr>
        <p:spPr>
          <a:xfrm>
            <a:off x="241895" y="125397"/>
            <a:ext cx="481346" cy="41495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25400">
            <a:solidFill>
              <a:srgbClr val="46CEAE"/>
            </a:solidFill>
          </a:ln>
        </p:spPr>
        <p:txBody>
          <a:bodyPr lIns="45719" rIns="45719" anchor="ctr"/>
          <a:lstStyle/>
          <a:p>
            <a:pPr algn="ctr">
              <a:defRPr>
                <a:solidFill>
                  <a:srgbClr val="FFFFFF"/>
                </a:solidFill>
              </a:defRPr>
            </a:pPr>
          </a:p>
        </p:txBody>
      </p:sp>
      <p:sp>
        <p:nvSpPr>
          <p:cNvPr id="1168" name="矩形 70"/>
          <p:cNvSpPr/>
          <p:nvPr/>
        </p:nvSpPr>
        <p:spPr>
          <a:xfrm>
            <a:off x="9412843" y="188638"/>
            <a:ext cx="933217" cy="334418"/>
          </a:xfrm>
          <a:prstGeom prst="rect">
            <a:avLst/>
          </a:prstGeom>
          <a:solidFill>
            <a:srgbClr val="46CEAE"/>
          </a:solidFill>
          <a:ln w="12700">
            <a:miter lim="400000"/>
          </a:ln>
        </p:spPr>
        <p:txBody>
          <a:bodyPr lIns="45719" rIns="45719" anchor="ctr"/>
          <a:lstStyle/>
          <a:p>
            <a:pPr algn="ctr">
              <a:defRPr sz="1400">
                <a:solidFill>
                  <a:srgbClr val="FFFFFF"/>
                </a:solidFill>
              </a:defRPr>
            </a:pPr>
          </a:p>
        </p:txBody>
      </p:sp>
      <p:sp>
        <p:nvSpPr>
          <p:cNvPr id="1169" name="矩形 71"/>
          <p:cNvSpPr/>
          <p:nvPr/>
        </p:nvSpPr>
        <p:spPr>
          <a:xfrm>
            <a:off x="10347503" y="187548"/>
            <a:ext cx="1582733" cy="334419"/>
          </a:xfrm>
          <a:prstGeom prst="rect">
            <a:avLst/>
          </a:prstGeom>
          <a:solidFill>
            <a:srgbClr val="46CEAE">
              <a:alpha val="60000"/>
            </a:srgbClr>
          </a:solidFill>
          <a:ln w="12700">
            <a:miter lim="400000"/>
          </a:ln>
        </p:spPr>
        <p:txBody>
          <a:bodyPr lIns="45719" rIns="45719" anchor="ctr"/>
          <a:lstStyle/>
          <a:p>
            <a:pPr algn="ctr">
              <a:defRPr sz="1600">
                <a:solidFill>
                  <a:srgbClr val="FFFFFF"/>
                </a:solidFill>
              </a:defRPr>
            </a:pPr>
          </a:p>
        </p:txBody>
      </p:sp>
      <p:sp>
        <p:nvSpPr>
          <p:cNvPr id="1170" name="六边形 72"/>
          <p:cNvSpPr/>
          <p:nvPr/>
        </p:nvSpPr>
        <p:spPr>
          <a:xfrm>
            <a:off x="624979" y="392471"/>
            <a:ext cx="261791" cy="22568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12700">
            <a:solidFill>
              <a:srgbClr val="FFFFFF"/>
            </a:solidFill>
          </a:ln>
        </p:spPr>
        <p:txBody>
          <a:bodyPr lIns="45719" rIns="45719" anchor="ctr"/>
          <a:lstStyle/>
          <a:p>
            <a:pPr algn="ctr">
              <a:defRPr>
                <a:solidFill>
                  <a:srgbClr val="FFFFFF"/>
                </a:solidFill>
              </a:defRPr>
            </a:pPr>
          </a:p>
        </p:txBody>
      </p:sp>
      <p:sp>
        <p:nvSpPr>
          <p:cNvPr id="1171" name="文本框 9"/>
          <p:cNvSpPr txBox="1"/>
          <p:nvPr/>
        </p:nvSpPr>
        <p:spPr>
          <a:xfrm>
            <a:off x="9447133" y="221071"/>
            <a:ext cx="864637" cy="322581"/>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t>第三章</a:t>
            </a:r>
          </a:p>
        </p:txBody>
      </p:sp>
      <p:sp>
        <p:nvSpPr>
          <p:cNvPr id="1172" name="文本框 9"/>
          <p:cNvSpPr txBox="1"/>
          <p:nvPr/>
        </p:nvSpPr>
        <p:spPr>
          <a:xfrm>
            <a:off x="10372920" y="213500"/>
            <a:ext cx="1515597" cy="322581"/>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t>研究综述</a:t>
            </a:r>
          </a:p>
        </p:txBody>
      </p:sp>
      <p:grpSp>
        <p:nvGrpSpPr>
          <p:cNvPr id="1176" name="组合 75"/>
          <p:cNvGrpSpPr/>
          <p:nvPr/>
        </p:nvGrpSpPr>
        <p:grpSpPr>
          <a:xfrm>
            <a:off x="330915" y="199584"/>
            <a:ext cx="308582" cy="266579"/>
            <a:chOff x="0" y="0"/>
            <a:chExt cx="308580" cy="266578"/>
          </a:xfrm>
        </p:grpSpPr>
        <p:sp>
          <p:nvSpPr>
            <p:cNvPr id="1173" name="Freeform 301"/>
            <p:cNvSpPr/>
            <p:nvPr/>
          </p:nvSpPr>
          <p:spPr>
            <a:xfrm>
              <a:off x="102074" y="60072"/>
              <a:ext cx="206507" cy="206507"/>
            </a:xfrm>
            <a:custGeom>
              <a:avLst/>
              <a:gdLst/>
              <a:ahLst/>
              <a:cxnLst>
                <a:cxn ang="0">
                  <a:pos x="wd2" y="hd2"/>
                </a:cxn>
                <a:cxn ang="5400000">
                  <a:pos x="wd2" y="hd2"/>
                </a:cxn>
                <a:cxn ang="10800000">
                  <a:pos x="wd2" y="hd2"/>
                </a:cxn>
                <a:cxn ang="16200000">
                  <a:pos x="wd2" y="hd2"/>
                </a:cxn>
              </a:cxnLst>
              <a:rect l="0" t="0" r="r" b="b"/>
              <a:pathLst>
                <a:path w="21374" h="21374" extrusionOk="0">
                  <a:moveTo>
                    <a:pt x="2234" y="4988"/>
                  </a:moveTo>
                  <a:cubicBezTo>
                    <a:pt x="2979" y="5360"/>
                    <a:pt x="2607" y="6477"/>
                    <a:pt x="2607" y="6850"/>
                  </a:cubicBezTo>
                  <a:cubicBezTo>
                    <a:pt x="2607" y="7222"/>
                    <a:pt x="1862" y="7222"/>
                    <a:pt x="1490" y="7222"/>
                  </a:cubicBezTo>
                  <a:cubicBezTo>
                    <a:pt x="745" y="7222"/>
                    <a:pt x="0" y="7595"/>
                    <a:pt x="0" y="8340"/>
                  </a:cubicBezTo>
                  <a:cubicBezTo>
                    <a:pt x="0" y="9084"/>
                    <a:pt x="0" y="9829"/>
                    <a:pt x="745" y="9829"/>
                  </a:cubicBezTo>
                  <a:cubicBezTo>
                    <a:pt x="1117" y="10202"/>
                    <a:pt x="1862" y="10946"/>
                    <a:pt x="1862" y="11319"/>
                  </a:cubicBezTo>
                  <a:cubicBezTo>
                    <a:pt x="1862" y="11691"/>
                    <a:pt x="1490" y="12064"/>
                    <a:pt x="745" y="12436"/>
                  </a:cubicBezTo>
                  <a:cubicBezTo>
                    <a:pt x="372" y="12436"/>
                    <a:pt x="0" y="13181"/>
                    <a:pt x="372" y="13926"/>
                  </a:cubicBezTo>
                  <a:cubicBezTo>
                    <a:pt x="372" y="14671"/>
                    <a:pt x="1117" y="15415"/>
                    <a:pt x="1862" y="15043"/>
                  </a:cubicBezTo>
                  <a:cubicBezTo>
                    <a:pt x="2234" y="15043"/>
                    <a:pt x="2979" y="15043"/>
                    <a:pt x="2979" y="15415"/>
                  </a:cubicBezTo>
                  <a:cubicBezTo>
                    <a:pt x="3352" y="15415"/>
                    <a:pt x="3352" y="16533"/>
                    <a:pt x="2979" y="16905"/>
                  </a:cubicBezTo>
                  <a:cubicBezTo>
                    <a:pt x="2607" y="17277"/>
                    <a:pt x="2607" y="18395"/>
                    <a:pt x="3352" y="18767"/>
                  </a:cubicBezTo>
                  <a:cubicBezTo>
                    <a:pt x="4097" y="19140"/>
                    <a:pt x="4841" y="19512"/>
                    <a:pt x="5214" y="18767"/>
                  </a:cubicBezTo>
                  <a:cubicBezTo>
                    <a:pt x="5586" y="18395"/>
                    <a:pt x="6703" y="18767"/>
                    <a:pt x="6703" y="18767"/>
                  </a:cubicBezTo>
                  <a:cubicBezTo>
                    <a:pt x="7076" y="18767"/>
                    <a:pt x="7448" y="19512"/>
                    <a:pt x="7076" y="19884"/>
                  </a:cubicBezTo>
                  <a:cubicBezTo>
                    <a:pt x="7076" y="20629"/>
                    <a:pt x="7448" y="21002"/>
                    <a:pt x="8193" y="21374"/>
                  </a:cubicBezTo>
                  <a:cubicBezTo>
                    <a:pt x="9310" y="21374"/>
                    <a:pt x="9683" y="21002"/>
                    <a:pt x="10055" y="20629"/>
                  </a:cubicBezTo>
                  <a:cubicBezTo>
                    <a:pt x="10055" y="19884"/>
                    <a:pt x="11172" y="19512"/>
                    <a:pt x="11545" y="19512"/>
                  </a:cubicBezTo>
                  <a:cubicBezTo>
                    <a:pt x="11545" y="19512"/>
                    <a:pt x="12290" y="19884"/>
                    <a:pt x="12290" y="20629"/>
                  </a:cubicBezTo>
                  <a:cubicBezTo>
                    <a:pt x="12662" y="21002"/>
                    <a:pt x="13407" y="21374"/>
                    <a:pt x="14152" y="21002"/>
                  </a:cubicBezTo>
                  <a:cubicBezTo>
                    <a:pt x="14897" y="21002"/>
                    <a:pt x="15269" y="20257"/>
                    <a:pt x="14897" y="19512"/>
                  </a:cubicBezTo>
                  <a:cubicBezTo>
                    <a:pt x="14897" y="19140"/>
                    <a:pt x="15641" y="18022"/>
                    <a:pt x="15641" y="18022"/>
                  </a:cubicBezTo>
                  <a:cubicBezTo>
                    <a:pt x="16014" y="17650"/>
                    <a:pt x="16386" y="18022"/>
                    <a:pt x="17131" y="18395"/>
                  </a:cubicBezTo>
                  <a:cubicBezTo>
                    <a:pt x="17503" y="18767"/>
                    <a:pt x="18248" y="18767"/>
                    <a:pt x="18621" y="18022"/>
                  </a:cubicBezTo>
                  <a:cubicBezTo>
                    <a:pt x="19366" y="17277"/>
                    <a:pt x="19366" y="16533"/>
                    <a:pt x="18993" y="16160"/>
                  </a:cubicBezTo>
                  <a:cubicBezTo>
                    <a:pt x="18621" y="15788"/>
                    <a:pt x="18621" y="14671"/>
                    <a:pt x="18621" y="14671"/>
                  </a:cubicBezTo>
                  <a:cubicBezTo>
                    <a:pt x="18993" y="14298"/>
                    <a:pt x="19366" y="13926"/>
                    <a:pt x="20110" y="14298"/>
                  </a:cubicBezTo>
                  <a:cubicBezTo>
                    <a:pt x="20483" y="14298"/>
                    <a:pt x="21228" y="13926"/>
                    <a:pt x="21228" y="12808"/>
                  </a:cubicBezTo>
                  <a:cubicBezTo>
                    <a:pt x="21600" y="12064"/>
                    <a:pt x="21228" y="11319"/>
                    <a:pt x="20483" y="11319"/>
                  </a:cubicBezTo>
                  <a:cubicBezTo>
                    <a:pt x="20110" y="11319"/>
                    <a:pt x="19738" y="10202"/>
                    <a:pt x="19366" y="9829"/>
                  </a:cubicBezTo>
                  <a:cubicBezTo>
                    <a:pt x="19366" y="9457"/>
                    <a:pt x="20110" y="9084"/>
                    <a:pt x="20483" y="9084"/>
                  </a:cubicBezTo>
                  <a:cubicBezTo>
                    <a:pt x="20855" y="8712"/>
                    <a:pt x="21228" y="7967"/>
                    <a:pt x="20855" y="7222"/>
                  </a:cubicBezTo>
                  <a:cubicBezTo>
                    <a:pt x="20855" y="6477"/>
                    <a:pt x="20110" y="6105"/>
                    <a:pt x="19738" y="6477"/>
                  </a:cubicBezTo>
                  <a:cubicBezTo>
                    <a:pt x="18993" y="6477"/>
                    <a:pt x="18248" y="5733"/>
                    <a:pt x="17876" y="5733"/>
                  </a:cubicBezTo>
                  <a:cubicBezTo>
                    <a:pt x="17876" y="5360"/>
                    <a:pt x="17876" y="4615"/>
                    <a:pt x="18248" y="4243"/>
                  </a:cubicBezTo>
                  <a:cubicBezTo>
                    <a:pt x="18621" y="3871"/>
                    <a:pt x="18621" y="3126"/>
                    <a:pt x="17876" y="2753"/>
                  </a:cubicBezTo>
                  <a:cubicBezTo>
                    <a:pt x="17503" y="2008"/>
                    <a:pt x="16759" y="2008"/>
                    <a:pt x="16386" y="2381"/>
                  </a:cubicBezTo>
                  <a:cubicBezTo>
                    <a:pt x="15641" y="2753"/>
                    <a:pt x="14897" y="2753"/>
                    <a:pt x="14524" y="2753"/>
                  </a:cubicBezTo>
                  <a:cubicBezTo>
                    <a:pt x="14152" y="2381"/>
                    <a:pt x="14152" y="2008"/>
                    <a:pt x="14152" y="1264"/>
                  </a:cubicBezTo>
                  <a:cubicBezTo>
                    <a:pt x="14152" y="891"/>
                    <a:pt x="13779" y="146"/>
                    <a:pt x="13034" y="146"/>
                  </a:cubicBezTo>
                  <a:cubicBezTo>
                    <a:pt x="12290" y="-226"/>
                    <a:pt x="11545" y="146"/>
                    <a:pt x="11172" y="891"/>
                  </a:cubicBezTo>
                  <a:cubicBezTo>
                    <a:pt x="11172" y="1264"/>
                    <a:pt x="10428" y="1636"/>
                    <a:pt x="10055" y="1636"/>
                  </a:cubicBezTo>
                  <a:cubicBezTo>
                    <a:pt x="9683" y="2008"/>
                    <a:pt x="9310" y="1264"/>
                    <a:pt x="8938" y="891"/>
                  </a:cubicBezTo>
                  <a:cubicBezTo>
                    <a:pt x="8938" y="146"/>
                    <a:pt x="8193" y="146"/>
                    <a:pt x="7448" y="146"/>
                  </a:cubicBezTo>
                  <a:cubicBezTo>
                    <a:pt x="6703" y="519"/>
                    <a:pt x="5959" y="1264"/>
                    <a:pt x="6331" y="1636"/>
                  </a:cubicBezTo>
                  <a:cubicBezTo>
                    <a:pt x="6331" y="2381"/>
                    <a:pt x="5959" y="3126"/>
                    <a:pt x="5586" y="3498"/>
                  </a:cubicBezTo>
                  <a:cubicBezTo>
                    <a:pt x="5214" y="3498"/>
                    <a:pt x="4841" y="3498"/>
                    <a:pt x="4469" y="3126"/>
                  </a:cubicBezTo>
                  <a:cubicBezTo>
                    <a:pt x="3724" y="2753"/>
                    <a:pt x="2979" y="2753"/>
                    <a:pt x="2607" y="3498"/>
                  </a:cubicBezTo>
                  <a:cubicBezTo>
                    <a:pt x="2234" y="3871"/>
                    <a:pt x="1862" y="4615"/>
                    <a:pt x="2234" y="4988"/>
                  </a:cubicBezTo>
                  <a:close/>
                  <a:moveTo>
                    <a:pt x="8566" y="4615"/>
                  </a:moveTo>
                  <a:cubicBezTo>
                    <a:pt x="11917" y="3498"/>
                    <a:pt x="15641" y="5360"/>
                    <a:pt x="16759" y="8712"/>
                  </a:cubicBezTo>
                  <a:cubicBezTo>
                    <a:pt x="17503" y="12064"/>
                    <a:pt x="16014" y="15415"/>
                    <a:pt x="12662" y="16533"/>
                  </a:cubicBezTo>
                  <a:cubicBezTo>
                    <a:pt x="9310" y="17650"/>
                    <a:pt x="5586" y="15788"/>
                    <a:pt x="4841" y="12436"/>
                  </a:cubicBezTo>
                  <a:cubicBezTo>
                    <a:pt x="3724" y="9457"/>
                    <a:pt x="5586" y="5733"/>
                    <a:pt x="8566" y="4615"/>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sp>
          <p:nvSpPr>
            <p:cNvPr id="1174" name="Freeform 302"/>
            <p:cNvSpPr/>
            <p:nvPr/>
          </p:nvSpPr>
          <p:spPr>
            <a:xfrm>
              <a:off x="17" y="0"/>
              <a:ext cx="134052" cy="134051"/>
            </a:xfrm>
            <a:custGeom>
              <a:avLst/>
              <a:gdLst/>
              <a:ahLst/>
              <a:cxnLst>
                <a:cxn ang="0">
                  <a:pos x="wd2" y="hd2"/>
                </a:cxn>
                <a:cxn ang="5400000">
                  <a:pos x="wd2" y="hd2"/>
                </a:cxn>
                <a:cxn ang="10800000">
                  <a:pos x="wd2" y="hd2"/>
                </a:cxn>
                <a:cxn ang="16200000">
                  <a:pos x="wd2" y="hd2"/>
                </a:cxn>
              </a:cxnLst>
              <a:rect l="0" t="0" r="r" b="b"/>
              <a:pathLst>
                <a:path w="21600" h="21600" extrusionOk="0">
                  <a:moveTo>
                    <a:pt x="2335" y="5254"/>
                  </a:moveTo>
                  <a:cubicBezTo>
                    <a:pt x="2919" y="5254"/>
                    <a:pt x="2919" y="6422"/>
                    <a:pt x="2919" y="7005"/>
                  </a:cubicBezTo>
                  <a:cubicBezTo>
                    <a:pt x="2335" y="7005"/>
                    <a:pt x="1751" y="7005"/>
                    <a:pt x="1168" y="7005"/>
                  </a:cubicBezTo>
                  <a:cubicBezTo>
                    <a:pt x="584" y="7005"/>
                    <a:pt x="0" y="7589"/>
                    <a:pt x="0" y="8173"/>
                  </a:cubicBezTo>
                  <a:cubicBezTo>
                    <a:pt x="0" y="9341"/>
                    <a:pt x="0" y="9924"/>
                    <a:pt x="584" y="9924"/>
                  </a:cubicBezTo>
                  <a:cubicBezTo>
                    <a:pt x="1168" y="9924"/>
                    <a:pt x="1751" y="11092"/>
                    <a:pt x="1751" y="11676"/>
                  </a:cubicBezTo>
                  <a:cubicBezTo>
                    <a:pt x="1751" y="11676"/>
                    <a:pt x="1168" y="12259"/>
                    <a:pt x="1168" y="12259"/>
                  </a:cubicBezTo>
                  <a:cubicBezTo>
                    <a:pt x="584" y="12259"/>
                    <a:pt x="0" y="13427"/>
                    <a:pt x="584" y="14011"/>
                  </a:cubicBezTo>
                  <a:cubicBezTo>
                    <a:pt x="584" y="14595"/>
                    <a:pt x="1168" y="15178"/>
                    <a:pt x="1751" y="15178"/>
                  </a:cubicBezTo>
                  <a:cubicBezTo>
                    <a:pt x="2335" y="15178"/>
                    <a:pt x="2919" y="15178"/>
                    <a:pt x="2919" y="15178"/>
                  </a:cubicBezTo>
                  <a:cubicBezTo>
                    <a:pt x="3503" y="15762"/>
                    <a:pt x="3503" y="16346"/>
                    <a:pt x="2919" y="16930"/>
                  </a:cubicBezTo>
                  <a:cubicBezTo>
                    <a:pt x="2919" y="17514"/>
                    <a:pt x="2919" y="18097"/>
                    <a:pt x="3503" y="18681"/>
                  </a:cubicBezTo>
                  <a:cubicBezTo>
                    <a:pt x="4086" y="19265"/>
                    <a:pt x="4670" y="19265"/>
                    <a:pt x="5254" y="19265"/>
                  </a:cubicBezTo>
                  <a:cubicBezTo>
                    <a:pt x="5838" y="18681"/>
                    <a:pt x="6422" y="18681"/>
                    <a:pt x="7005" y="18681"/>
                  </a:cubicBezTo>
                  <a:cubicBezTo>
                    <a:pt x="7005" y="18681"/>
                    <a:pt x="7589" y="19265"/>
                    <a:pt x="7005" y="19849"/>
                  </a:cubicBezTo>
                  <a:cubicBezTo>
                    <a:pt x="7005" y="20432"/>
                    <a:pt x="7589" y="21016"/>
                    <a:pt x="8757" y="21600"/>
                  </a:cubicBezTo>
                  <a:cubicBezTo>
                    <a:pt x="9341" y="21600"/>
                    <a:pt x="9924" y="21016"/>
                    <a:pt x="9924" y="20432"/>
                  </a:cubicBezTo>
                  <a:cubicBezTo>
                    <a:pt x="10508" y="19849"/>
                    <a:pt x="11092" y="19849"/>
                    <a:pt x="11676" y="19849"/>
                  </a:cubicBezTo>
                  <a:cubicBezTo>
                    <a:pt x="11676" y="19849"/>
                    <a:pt x="12259" y="19849"/>
                    <a:pt x="12259" y="20432"/>
                  </a:cubicBezTo>
                  <a:cubicBezTo>
                    <a:pt x="12843" y="21016"/>
                    <a:pt x="13427" y="21600"/>
                    <a:pt x="14011" y="21016"/>
                  </a:cubicBezTo>
                  <a:cubicBezTo>
                    <a:pt x="15178" y="21016"/>
                    <a:pt x="15178" y="20432"/>
                    <a:pt x="15178" y="19849"/>
                  </a:cubicBezTo>
                  <a:cubicBezTo>
                    <a:pt x="15178" y="19265"/>
                    <a:pt x="15762" y="18097"/>
                    <a:pt x="15762" y="18097"/>
                  </a:cubicBezTo>
                  <a:cubicBezTo>
                    <a:pt x="16346" y="18097"/>
                    <a:pt x="16930" y="18097"/>
                    <a:pt x="16930" y="18681"/>
                  </a:cubicBezTo>
                  <a:cubicBezTo>
                    <a:pt x="17514" y="18681"/>
                    <a:pt x="18681" y="18681"/>
                    <a:pt x="18681" y="18097"/>
                  </a:cubicBezTo>
                  <a:cubicBezTo>
                    <a:pt x="19265" y="17514"/>
                    <a:pt x="19849" y="16346"/>
                    <a:pt x="19265" y="16346"/>
                  </a:cubicBezTo>
                  <a:cubicBezTo>
                    <a:pt x="18681" y="15762"/>
                    <a:pt x="18681" y="14595"/>
                    <a:pt x="18681" y="14595"/>
                  </a:cubicBezTo>
                  <a:cubicBezTo>
                    <a:pt x="19265" y="14011"/>
                    <a:pt x="19849" y="14011"/>
                    <a:pt x="20432" y="14011"/>
                  </a:cubicBezTo>
                  <a:cubicBezTo>
                    <a:pt x="21016" y="14011"/>
                    <a:pt x="21600" y="14011"/>
                    <a:pt x="21600" y="12843"/>
                  </a:cubicBezTo>
                  <a:cubicBezTo>
                    <a:pt x="21600" y="12259"/>
                    <a:pt x="21600" y="11676"/>
                    <a:pt x="21016" y="11092"/>
                  </a:cubicBezTo>
                  <a:cubicBezTo>
                    <a:pt x="20432" y="11092"/>
                    <a:pt x="19849" y="10508"/>
                    <a:pt x="19849" y="9924"/>
                  </a:cubicBezTo>
                  <a:cubicBezTo>
                    <a:pt x="19849" y="9341"/>
                    <a:pt x="20432" y="9341"/>
                    <a:pt x="20432" y="8757"/>
                  </a:cubicBezTo>
                  <a:cubicBezTo>
                    <a:pt x="21016" y="8757"/>
                    <a:pt x="21600" y="8173"/>
                    <a:pt x="21016" y="7005"/>
                  </a:cubicBezTo>
                  <a:cubicBezTo>
                    <a:pt x="21016" y="6422"/>
                    <a:pt x="20432" y="5838"/>
                    <a:pt x="19849" y="6422"/>
                  </a:cubicBezTo>
                  <a:cubicBezTo>
                    <a:pt x="19265" y="6422"/>
                    <a:pt x="18097" y="5838"/>
                    <a:pt x="18097" y="5254"/>
                  </a:cubicBezTo>
                  <a:cubicBezTo>
                    <a:pt x="18097" y="5254"/>
                    <a:pt x="18097" y="4670"/>
                    <a:pt x="18681" y="4086"/>
                  </a:cubicBezTo>
                  <a:cubicBezTo>
                    <a:pt x="18681" y="4086"/>
                    <a:pt x="18681" y="2919"/>
                    <a:pt x="18097" y="2335"/>
                  </a:cubicBezTo>
                  <a:cubicBezTo>
                    <a:pt x="17514" y="1751"/>
                    <a:pt x="16930" y="1751"/>
                    <a:pt x="16346" y="2335"/>
                  </a:cubicBezTo>
                  <a:cubicBezTo>
                    <a:pt x="15762" y="2919"/>
                    <a:pt x="15178" y="2919"/>
                    <a:pt x="14595" y="2335"/>
                  </a:cubicBezTo>
                  <a:cubicBezTo>
                    <a:pt x="14595" y="2335"/>
                    <a:pt x="14011" y="1751"/>
                    <a:pt x="14595" y="1168"/>
                  </a:cubicBezTo>
                  <a:cubicBezTo>
                    <a:pt x="14595" y="584"/>
                    <a:pt x="14011" y="0"/>
                    <a:pt x="12843" y="0"/>
                  </a:cubicBezTo>
                  <a:cubicBezTo>
                    <a:pt x="12259" y="0"/>
                    <a:pt x="11676" y="0"/>
                    <a:pt x="11676" y="584"/>
                  </a:cubicBezTo>
                  <a:cubicBezTo>
                    <a:pt x="11092" y="1168"/>
                    <a:pt x="10508" y="1751"/>
                    <a:pt x="9924" y="1751"/>
                  </a:cubicBezTo>
                  <a:cubicBezTo>
                    <a:pt x="9924" y="1751"/>
                    <a:pt x="9341" y="1168"/>
                    <a:pt x="9341" y="584"/>
                  </a:cubicBezTo>
                  <a:cubicBezTo>
                    <a:pt x="8757" y="0"/>
                    <a:pt x="8173" y="0"/>
                    <a:pt x="7589" y="0"/>
                  </a:cubicBezTo>
                  <a:cubicBezTo>
                    <a:pt x="6422" y="584"/>
                    <a:pt x="6422" y="1168"/>
                    <a:pt x="6422" y="1751"/>
                  </a:cubicBezTo>
                  <a:cubicBezTo>
                    <a:pt x="6422" y="2335"/>
                    <a:pt x="5838" y="2919"/>
                    <a:pt x="5838" y="3503"/>
                  </a:cubicBezTo>
                  <a:cubicBezTo>
                    <a:pt x="5254" y="3503"/>
                    <a:pt x="4670" y="3503"/>
                    <a:pt x="4670" y="2919"/>
                  </a:cubicBezTo>
                  <a:cubicBezTo>
                    <a:pt x="4086" y="2335"/>
                    <a:pt x="2919" y="2919"/>
                    <a:pt x="2919" y="3503"/>
                  </a:cubicBezTo>
                  <a:cubicBezTo>
                    <a:pt x="2335" y="4086"/>
                    <a:pt x="1751" y="4670"/>
                    <a:pt x="2335" y="5254"/>
                  </a:cubicBezTo>
                  <a:close/>
                  <a:moveTo>
                    <a:pt x="8757" y="4670"/>
                  </a:moveTo>
                  <a:cubicBezTo>
                    <a:pt x="12259" y="3503"/>
                    <a:pt x="15762" y="5254"/>
                    <a:pt x="16930" y="8757"/>
                  </a:cubicBezTo>
                  <a:cubicBezTo>
                    <a:pt x="18097" y="12259"/>
                    <a:pt x="15762" y="15762"/>
                    <a:pt x="12843" y="16930"/>
                  </a:cubicBezTo>
                  <a:cubicBezTo>
                    <a:pt x="9341" y="17514"/>
                    <a:pt x="5838" y="15762"/>
                    <a:pt x="4670" y="12843"/>
                  </a:cubicBezTo>
                  <a:cubicBezTo>
                    <a:pt x="3503" y="9341"/>
                    <a:pt x="5838" y="5838"/>
                    <a:pt x="8757" y="467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sp>
          <p:nvSpPr>
            <p:cNvPr id="1175" name="Freeform 303"/>
            <p:cNvSpPr/>
            <p:nvPr/>
          </p:nvSpPr>
          <p:spPr>
            <a:xfrm>
              <a:off x="0" y="134052"/>
              <a:ext cx="105108" cy="100539"/>
            </a:xfrm>
            <a:custGeom>
              <a:avLst/>
              <a:gdLst/>
              <a:ahLst/>
              <a:cxnLst>
                <a:cxn ang="0">
                  <a:pos x="wd2" y="hd2"/>
                </a:cxn>
                <a:cxn ang="5400000">
                  <a:pos x="wd2" y="hd2"/>
                </a:cxn>
                <a:cxn ang="10800000">
                  <a:pos x="wd2" y="hd2"/>
                </a:cxn>
                <a:cxn ang="16200000">
                  <a:pos x="wd2" y="hd2"/>
                </a:cxn>
              </a:cxnLst>
              <a:rect l="0" t="0" r="r" b="b"/>
              <a:pathLst>
                <a:path w="21600" h="21600" extrusionOk="0">
                  <a:moveTo>
                    <a:pt x="2234" y="5400"/>
                  </a:moveTo>
                  <a:cubicBezTo>
                    <a:pt x="2979" y="5400"/>
                    <a:pt x="2979" y="6943"/>
                    <a:pt x="2979" y="6943"/>
                  </a:cubicBezTo>
                  <a:cubicBezTo>
                    <a:pt x="2979" y="6943"/>
                    <a:pt x="2234" y="7714"/>
                    <a:pt x="1490" y="6943"/>
                  </a:cubicBezTo>
                  <a:cubicBezTo>
                    <a:pt x="745" y="6943"/>
                    <a:pt x="0" y="7714"/>
                    <a:pt x="0" y="8486"/>
                  </a:cubicBezTo>
                  <a:cubicBezTo>
                    <a:pt x="0" y="9257"/>
                    <a:pt x="0" y="10029"/>
                    <a:pt x="745" y="10029"/>
                  </a:cubicBezTo>
                  <a:cubicBezTo>
                    <a:pt x="1490" y="10029"/>
                    <a:pt x="2234" y="11571"/>
                    <a:pt x="2234" y="11571"/>
                  </a:cubicBezTo>
                  <a:cubicBezTo>
                    <a:pt x="2234" y="12343"/>
                    <a:pt x="1490" y="12343"/>
                    <a:pt x="745" y="12343"/>
                  </a:cubicBezTo>
                  <a:cubicBezTo>
                    <a:pt x="745" y="13114"/>
                    <a:pt x="0" y="13886"/>
                    <a:pt x="745" y="14657"/>
                  </a:cubicBezTo>
                  <a:cubicBezTo>
                    <a:pt x="745" y="15429"/>
                    <a:pt x="1490" y="15429"/>
                    <a:pt x="2234" y="15429"/>
                  </a:cubicBezTo>
                  <a:cubicBezTo>
                    <a:pt x="2234" y="15429"/>
                    <a:pt x="2979" y="15429"/>
                    <a:pt x="2979" y="15429"/>
                  </a:cubicBezTo>
                  <a:cubicBezTo>
                    <a:pt x="2979" y="16200"/>
                    <a:pt x="3724" y="16971"/>
                    <a:pt x="2979" y="17743"/>
                  </a:cubicBezTo>
                  <a:cubicBezTo>
                    <a:pt x="2979" y="17743"/>
                    <a:pt x="2979" y="18514"/>
                    <a:pt x="3724" y="19286"/>
                  </a:cubicBezTo>
                  <a:cubicBezTo>
                    <a:pt x="3724" y="20057"/>
                    <a:pt x="5214" y="20057"/>
                    <a:pt x="5214" y="19286"/>
                  </a:cubicBezTo>
                  <a:cubicBezTo>
                    <a:pt x="5959" y="19286"/>
                    <a:pt x="6703" y="19286"/>
                    <a:pt x="6703" y="19286"/>
                  </a:cubicBezTo>
                  <a:cubicBezTo>
                    <a:pt x="7448" y="19286"/>
                    <a:pt x="7448" y="20057"/>
                    <a:pt x="7448" y="20829"/>
                  </a:cubicBezTo>
                  <a:cubicBezTo>
                    <a:pt x="7448" y="20829"/>
                    <a:pt x="7448" y="21600"/>
                    <a:pt x="8193" y="21600"/>
                  </a:cubicBezTo>
                  <a:cubicBezTo>
                    <a:pt x="8938" y="21600"/>
                    <a:pt x="9683" y="21600"/>
                    <a:pt x="9683" y="20829"/>
                  </a:cubicBezTo>
                  <a:cubicBezTo>
                    <a:pt x="10428" y="20829"/>
                    <a:pt x="11172" y="20057"/>
                    <a:pt x="11172" y="20057"/>
                  </a:cubicBezTo>
                  <a:cubicBezTo>
                    <a:pt x="11917" y="20057"/>
                    <a:pt x="11917" y="20057"/>
                    <a:pt x="12662" y="20829"/>
                  </a:cubicBezTo>
                  <a:cubicBezTo>
                    <a:pt x="12662" y="21600"/>
                    <a:pt x="13407" y="21600"/>
                    <a:pt x="14152" y="21600"/>
                  </a:cubicBezTo>
                  <a:cubicBezTo>
                    <a:pt x="14897" y="21600"/>
                    <a:pt x="14897" y="20829"/>
                    <a:pt x="14897" y="20057"/>
                  </a:cubicBezTo>
                  <a:cubicBezTo>
                    <a:pt x="14897" y="19286"/>
                    <a:pt x="15641" y="18514"/>
                    <a:pt x="15641" y="18514"/>
                  </a:cubicBezTo>
                  <a:cubicBezTo>
                    <a:pt x="15641" y="18514"/>
                    <a:pt x="16386" y="18514"/>
                    <a:pt x="17131" y="18514"/>
                  </a:cubicBezTo>
                  <a:cubicBezTo>
                    <a:pt x="17131" y="19286"/>
                    <a:pt x="17876" y="19286"/>
                    <a:pt x="18621" y="18514"/>
                  </a:cubicBezTo>
                  <a:cubicBezTo>
                    <a:pt x="19366" y="17743"/>
                    <a:pt x="19366" y="16971"/>
                    <a:pt x="18621" y="16200"/>
                  </a:cubicBezTo>
                  <a:cubicBezTo>
                    <a:pt x="18621" y="16200"/>
                    <a:pt x="18621" y="15429"/>
                    <a:pt x="18621" y="14657"/>
                  </a:cubicBezTo>
                  <a:cubicBezTo>
                    <a:pt x="18621" y="14657"/>
                    <a:pt x="19366" y="14657"/>
                    <a:pt x="20110" y="14657"/>
                  </a:cubicBezTo>
                  <a:cubicBezTo>
                    <a:pt x="20855" y="14657"/>
                    <a:pt x="20855" y="13886"/>
                    <a:pt x="21600" y="13114"/>
                  </a:cubicBezTo>
                  <a:cubicBezTo>
                    <a:pt x="21600" y="12343"/>
                    <a:pt x="20855" y="11571"/>
                    <a:pt x="20855" y="11571"/>
                  </a:cubicBezTo>
                  <a:cubicBezTo>
                    <a:pt x="20110" y="11571"/>
                    <a:pt x="19366" y="10800"/>
                    <a:pt x="19366" y="10029"/>
                  </a:cubicBezTo>
                  <a:cubicBezTo>
                    <a:pt x="19366" y="10029"/>
                    <a:pt x="20110" y="9257"/>
                    <a:pt x="20110" y="9257"/>
                  </a:cubicBezTo>
                  <a:cubicBezTo>
                    <a:pt x="20855" y="9257"/>
                    <a:pt x="20855" y="8486"/>
                    <a:pt x="20855" y="7714"/>
                  </a:cubicBezTo>
                  <a:cubicBezTo>
                    <a:pt x="20855" y="6943"/>
                    <a:pt x="20110" y="6171"/>
                    <a:pt x="19366" y="6171"/>
                  </a:cubicBezTo>
                  <a:cubicBezTo>
                    <a:pt x="19366" y="6943"/>
                    <a:pt x="17876" y="6171"/>
                    <a:pt x="17876" y="5400"/>
                  </a:cubicBezTo>
                  <a:cubicBezTo>
                    <a:pt x="17876" y="5400"/>
                    <a:pt x="17876" y="4629"/>
                    <a:pt x="18621" y="4629"/>
                  </a:cubicBezTo>
                  <a:cubicBezTo>
                    <a:pt x="18621" y="3857"/>
                    <a:pt x="18621" y="3086"/>
                    <a:pt x="17876" y="2314"/>
                  </a:cubicBezTo>
                  <a:cubicBezTo>
                    <a:pt x="17131" y="2314"/>
                    <a:pt x="16386" y="2314"/>
                    <a:pt x="16386" y="2314"/>
                  </a:cubicBezTo>
                  <a:cubicBezTo>
                    <a:pt x="15641" y="3086"/>
                    <a:pt x="14897" y="3086"/>
                    <a:pt x="14152" y="2314"/>
                  </a:cubicBezTo>
                  <a:cubicBezTo>
                    <a:pt x="14152" y="2314"/>
                    <a:pt x="14152" y="1543"/>
                    <a:pt x="14152" y="1543"/>
                  </a:cubicBezTo>
                  <a:cubicBezTo>
                    <a:pt x="14152" y="771"/>
                    <a:pt x="13407" y="0"/>
                    <a:pt x="12662" y="0"/>
                  </a:cubicBezTo>
                  <a:cubicBezTo>
                    <a:pt x="11917" y="0"/>
                    <a:pt x="11172" y="0"/>
                    <a:pt x="11172" y="771"/>
                  </a:cubicBezTo>
                  <a:cubicBezTo>
                    <a:pt x="11172" y="1543"/>
                    <a:pt x="10428" y="1543"/>
                    <a:pt x="9683" y="1543"/>
                  </a:cubicBezTo>
                  <a:cubicBezTo>
                    <a:pt x="9683" y="1543"/>
                    <a:pt x="8938" y="1543"/>
                    <a:pt x="8938" y="771"/>
                  </a:cubicBezTo>
                  <a:cubicBezTo>
                    <a:pt x="8938" y="0"/>
                    <a:pt x="8193" y="0"/>
                    <a:pt x="7448" y="0"/>
                  </a:cubicBezTo>
                  <a:cubicBezTo>
                    <a:pt x="6703" y="771"/>
                    <a:pt x="5959" y="1543"/>
                    <a:pt x="6703" y="1543"/>
                  </a:cubicBezTo>
                  <a:cubicBezTo>
                    <a:pt x="6703" y="2314"/>
                    <a:pt x="5959" y="3086"/>
                    <a:pt x="5959" y="3086"/>
                  </a:cubicBezTo>
                  <a:cubicBezTo>
                    <a:pt x="5214" y="3857"/>
                    <a:pt x="5214" y="3086"/>
                    <a:pt x="4469" y="3086"/>
                  </a:cubicBezTo>
                  <a:cubicBezTo>
                    <a:pt x="3724" y="2314"/>
                    <a:pt x="2979" y="3086"/>
                    <a:pt x="2979" y="3086"/>
                  </a:cubicBezTo>
                  <a:cubicBezTo>
                    <a:pt x="2234" y="3857"/>
                    <a:pt x="2234" y="4629"/>
                    <a:pt x="2234" y="5400"/>
                  </a:cubicBezTo>
                  <a:close/>
                  <a:moveTo>
                    <a:pt x="8938" y="4629"/>
                  </a:moveTo>
                  <a:cubicBezTo>
                    <a:pt x="11917" y="3857"/>
                    <a:pt x="15641" y="5400"/>
                    <a:pt x="16386" y="9257"/>
                  </a:cubicBezTo>
                  <a:cubicBezTo>
                    <a:pt x="17876" y="12343"/>
                    <a:pt x="15641" y="16200"/>
                    <a:pt x="12662" y="16971"/>
                  </a:cubicBezTo>
                  <a:cubicBezTo>
                    <a:pt x="9683" y="17743"/>
                    <a:pt x="5959" y="16200"/>
                    <a:pt x="4469" y="13114"/>
                  </a:cubicBezTo>
                  <a:cubicBezTo>
                    <a:pt x="3724" y="9257"/>
                    <a:pt x="5214" y="6171"/>
                    <a:pt x="8938" y="4629"/>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grpSp>
      <p:sp>
        <p:nvSpPr>
          <p:cNvPr id="1177" name="文本框 9"/>
          <p:cNvSpPr txBox="1"/>
          <p:nvPr/>
        </p:nvSpPr>
        <p:spPr>
          <a:xfrm>
            <a:off x="1019309" y="188639"/>
            <a:ext cx="4180839" cy="345440"/>
          </a:xfrm>
          <a:prstGeom prst="rect">
            <a:avLst/>
          </a:prstGeom>
          <a:ln w="12700">
            <a:miter lim="400000"/>
          </a:ln>
        </p:spPr>
        <p:txBody>
          <a:bodyPr lIns="34290" tIns="34290" rIns="34290" bIns="34290">
            <a:spAutoFit/>
          </a:bodyPr>
          <a:lstStyle/>
          <a:p>
            <a:pPr lvl="1" indent="0">
              <a:defRPr>
                <a:solidFill>
                  <a:srgbClr val="595959"/>
                </a:solidFill>
                <a:latin typeface="微软雅黑"/>
                <a:ea typeface="微软雅黑"/>
                <a:cs typeface="微软雅黑"/>
                <a:sym typeface="微软雅黑"/>
              </a:defRPr>
            </a:pPr>
            <a:r>
              <a:rPr lang="zh-CN"/>
              <a:t>动态调度算法实现</a:t>
            </a:r>
            <a:endParaRPr lang="zh-CN"/>
          </a:p>
        </p:txBody>
      </p:sp>
      <p:pic>
        <p:nvPicPr>
          <p:cNvPr id="1182" name="图像" descr="图像"/>
          <p:cNvPicPr>
            <a:picLocks noChangeAspect="1"/>
          </p:cNvPicPr>
          <p:nvPr/>
        </p:nvPicPr>
        <p:blipFill>
          <a:blip r:embed="rId1"/>
          <a:stretch>
            <a:fillRect/>
          </a:stretch>
        </p:blipFill>
        <p:spPr>
          <a:xfrm>
            <a:off x="3448050" y="932815"/>
            <a:ext cx="5295900" cy="3429000"/>
          </a:xfrm>
          <a:prstGeom prst="rect">
            <a:avLst/>
          </a:prstGeom>
          <a:ln w="12700">
            <a:miter lim="400000"/>
            <a:headEnd/>
            <a:tailEnd/>
          </a:ln>
        </p:spPr>
      </p:pic>
      <p:sp>
        <p:nvSpPr>
          <p:cNvPr id="1184" name="TextBox 503"/>
          <p:cNvSpPr txBox="1"/>
          <p:nvPr/>
        </p:nvSpPr>
        <p:spPr>
          <a:xfrm>
            <a:off x="433705" y="4719955"/>
            <a:ext cx="11309985" cy="1209675"/>
          </a:xfrm>
          <a:prstGeom prst="rect">
            <a:avLst/>
          </a:prstGeom>
          <a:ln w="12700">
            <a:miter lim="400000"/>
          </a:ln>
        </p:spPr>
        <p:txBody>
          <a:bodyPr wrap="square" lIns="45719" rIns="45719">
            <a:spAutoFit/>
          </a:bodyPr>
          <a:lstStyle>
            <a:lvl1pPr algn="just">
              <a:lnSpc>
                <a:spcPct val="130000"/>
              </a:lnSpc>
              <a:defRPr sz="1400">
                <a:solidFill>
                  <a:srgbClr val="595959"/>
                </a:solidFill>
                <a:latin typeface="微软雅黑"/>
                <a:ea typeface="微软雅黑"/>
                <a:cs typeface="微软雅黑"/>
                <a:sym typeface="微软雅黑"/>
              </a:defRPr>
            </a:lvl1pPr>
          </a:lstStyle>
          <a:p>
            <a:r>
              <a:t>在业务云服务中，动态调度限流机制主要由kubernetes进行通知调度，状态监控模块负责实时监视当前服务器的CPU、MEM使用状态、负载状态，负载均衡模块对各微服务进行网络请求数据流分发。在业务员收到请求数据流时，首先通过令牌桶限流模块，当请求数据流过大超过令牌添加速度时，kubernetes通过监控模块采集到系统资源使用率超出阈值，立即通知限流模块调整限流等级。在限流等级达到最高时还无法满足当前请求流量时，将会对后续的网络请求采取拒绝处理方式。</a:t>
            </a:r>
          </a:p>
        </p:txBody>
      </p:sp>
    </p:spTree>
  </p:cSld>
  <p:clrMapOvr>
    <a:masterClrMapping/>
  </p:clrMapOvr>
  <mc:AlternateContent xmlns:mc="http://schemas.openxmlformats.org/markup-compatibility/2006">
    <mc:Choice xmlns:p14="http://schemas.microsoft.com/office/powerpoint/2010/main" Requires="p14">
      <p:transition spd="slow" p14:dur="1200" advClick="0" advTm="3000">
        <p14:flip dir="r"/>
      </p:transition>
    </mc:Choice>
    <mc:Fallback>
      <p:transition spd="slow" advClick="0" advTm="3000">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afterEffect">
                                  <p:stCondLst>
                                    <p:cond delay="0"/>
                                  </p:stCondLst>
                                  <p:iterate type="el">
                                    <p:tmAbs val="0"/>
                                  </p:iterate>
                                  <p:childTnLst>
                                    <p:set>
                                      <p:cBhvr>
                                        <p:cTn id="6" dur="indefinite" fill="hold"/>
                                        <p:tgtEl>
                                          <p:spTgt spid="1166"/>
                                        </p:tgtEl>
                                        <p:attrNameLst>
                                          <p:attrName>style.visibility</p:attrName>
                                        </p:attrNameLst>
                                      </p:cBhvr>
                                      <p:to>
                                        <p:strVal val="visible"/>
                                      </p:to>
                                    </p:set>
                                    <p:animEffect transition="in" filter="dissolve">
                                      <p:cBhvr>
                                        <p:cTn id="7" dur="1250"/>
                                        <p:tgtEl>
                                          <p:spTgt spid="1166"/>
                                        </p:tgtEl>
                                      </p:cBhvr>
                                    </p:animEffect>
                                  </p:childTnLst>
                                </p:cTn>
                              </p:par>
                            </p:childTnLst>
                          </p:cTn>
                        </p:par>
                        <p:par>
                          <p:cTn id="8" fill="hold">
                            <p:stCondLst>
                              <p:cond delay="1250"/>
                            </p:stCondLst>
                            <p:childTnLst>
                              <p:par>
                                <p:cTn id="9" presetID="9" presetClass="entr" presetSubtype="0" fill="hold" grpId="6" nodeType="afterEffect">
                                  <p:stCondLst>
                                    <p:cond delay="1000"/>
                                  </p:stCondLst>
                                  <p:iterate type="el">
                                    <p:tmAbs val="0"/>
                                  </p:iterate>
                                  <p:childTnLst>
                                    <p:set>
                                      <p:cBhvr>
                                        <p:cTn id="10" dur="indefinite" fill="hold"/>
                                        <p:tgtEl>
                                          <p:spTgt spid="1184"/>
                                        </p:tgtEl>
                                        <p:attrNameLst>
                                          <p:attrName>style.visibility</p:attrName>
                                        </p:attrNameLst>
                                      </p:cBhvr>
                                      <p:to>
                                        <p:strVal val="visible"/>
                                      </p:to>
                                    </p:set>
                                    <p:animEffect transition="in" filter="dissolve">
                                      <p:cBhvr>
                                        <p:cTn id="11" dur="100"/>
                                        <p:tgtEl>
                                          <p:spTgt spid="11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spid="1184" grpId="6" animBg="1" advAuto="0"/>
      <p:bldP spid="1166" grpId="1"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6" name="直接连接符 55"/>
          <p:cNvSpPr/>
          <p:nvPr/>
        </p:nvSpPr>
        <p:spPr>
          <a:xfrm>
            <a:off x="841002" y="505763"/>
            <a:ext cx="8571842" cy="1"/>
          </a:xfrm>
          <a:prstGeom prst="line">
            <a:avLst/>
          </a:prstGeom>
          <a:ln>
            <a:solidFill>
              <a:srgbClr val="808080"/>
            </a:solidFill>
            <a:prstDash val="dash"/>
          </a:ln>
        </p:spPr>
        <p:txBody>
          <a:bodyPr lIns="45719" rIns="45719"/>
          <a:lstStyle/>
          <a:p/>
        </p:txBody>
      </p:sp>
      <p:sp>
        <p:nvSpPr>
          <p:cNvPr id="1187" name="TextBox 63"/>
          <p:cNvSpPr txBox="1"/>
          <p:nvPr/>
        </p:nvSpPr>
        <p:spPr>
          <a:xfrm>
            <a:off x="10655710" y="7812196"/>
            <a:ext cx="789941" cy="408941"/>
          </a:xfrm>
          <a:prstGeom prst="rect">
            <a:avLst/>
          </a:prstGeom>
          <a:ln w="12700">
            <a:miter lim="400000"/>
          </a:ln>
        </p:spPr>
        <p:txBody>
          <a:bodyPr wrap="none" lIns="45719" rIns="45719">
            <a:spAutoFit/>
          </a:bodyPr>
          <a:lstStyle>
            <a:lvl1pPr>
              <a:defRPr>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延时符</a:t>
            </a:r>
            <a:endParaRPr>
              <a:latin typeface="+mj-lt"/>
              <a:ea typeface="+mj-ea"/>
              <a:cs typeface="+mj-cs"/>
              <a:sym typeface="Helvetica"/>
            </a:endParaRPr>
          </a:p>
        </p:txBody>
      </p:sp>
      <p:sp>
        <p:nvSpPr>
          <p:cNvPr id="1188" name="六边形 64"/>
          <p:cNvSpPr/>
          <p:nvPr/>
        </p:nvSpPr>
        <p:spPr>
          <a:xfrm>
            <a:off x="241895" y="125397"/>
            <a:ext cx="481346" cy="41495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25400">
            <a:solidFill>
              <a:srgbClr val="46CEAE"/>
            </a:solidFill>
          </a:ln>
        </p:spPr>
        <p:txBody>
          <a:bodyPr lIns="45719" rIns="45719" anchor="ctr"/>
          <a:lstStyle/>
          <a:p>
            <a:pPr algn="ctr">
              <a:defRPr>
                <a:solidFill>
                  <a:srgbClr val="FFFFFF"/>
                </a:solidFill>
              </a:defRPr>
            </a:pPr>
          </a:p>
        </p:txBody>
      </p:sp>
      <p:sp>
        <p:nvSpPr>
          <p:cNvPr id="1189" name="矩形 70"/>
          <p:cNvSpPr/>
          <p:nvPr/>
        </p:nvSpPr>
        <p:spPr>
          <a:xfrm>
            <a:off x="9412843" y="188638"/>
            <a:ext cx="933217" cy="334418"/>
          </a:xfrm>
          <a:prstGeom prst="rect">
            <a:avLst/>
          </a:prstGeom>
          <a:solidFill>
            <a:srgbClr val="46CEAE"/>
          </a:solidFill>
          <a:ln w="12700">
            <a:miter lim="400000"/>
          </a:ln>
        </p:spPr>
        <p:txBody>
          <a:bodyPr lIns="45719" rIns="45719" anchor="ctr"/>
          <a:lstStyle/>
          <a:p>
            <a:pPr algn="ctr">
              <a:defRPr sz="1400">
                <a:solidFill>
                  <a:srgbClr val="FFFFFF"/>
                </a:solidFill>
              </a:defRPr>
            </a:pPr>
          </a:p>
        </p:txBody>
      </p:sp>
      <p:sp>
        <p:nvSpPr>
          <p:cNvPr id="1190" name="矩形 71"/>
          <p:cNvSpPr/>
          <p:nvPr/>
        </p:nvSpPr>
        <p:spPr>
          <a:xfrm>
            <a:off x="10347503" y="187548"/>
            <a:ext cx="1582733" cy="334419"/>
          </a:xfrm>
          <a:prstGeom prst="rect">
            <a:avLst/>
          </a:prstGeom>
          <a:solidFill>
            <a:srgbClr val="46CEAE">
              <a:alpha val="60000"/>
            </a:srgbClr>
          </a:solidFill>
          <a:ln w="12700">
            <a:miter lim="400000"/>
          </a:ln>
        </p:spPr>
        <p:txBody>
          <a:bodyPr lIns="45719" rIns="45719" anchor="ctr"/>
          <a:lstStyle/>
          <a:p>
            <a:pPr algn="ctr">
              <a:defRPr sz="1600">
                <a:solidFill>
                  <a:srgbClr val="FFFFFF"/>
                </a:solidFill>
              </a:defRPr>
            </a:pPr>
          </a:p>
        </p:txBody>
      </p:sp>
      <p:sp>
        <p:nvSpPr>
          <p:cNvPr id="1191" name="六边形 72"/>
          <p:cNvSpPr/>
          <p:nvPr/>
        </p:nvSpPr>
        <p:spPr>
          <a:xfrm>
            <a:off x="624979" y="392471"/>
            <a:ext cx="261791" cy="22568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12700">
            <a:solidFill>
              <a:srgbClr val="FFFFFF"/>
            </a:solidFill>
          </a:ln>
        </p:spPr>
        <p:txBody>
          <a:bodyPr lIns="45719" rIns="45719" anchor="ctr"/>
          <a:lstStyle/>
          <a:p>
            <a:pPr algn="ctr">
              <a:defRPr>
                <a:solidFill>
                  <a:srgbClr val="FFFFFF"/>
                </a:solidFill>
              </a:defRPr>
            </a:pPr>
          </a:p>
        </p:txBody>
      </p:sp>
      <p:sp>
        <p:nvSpPr>
          <p:cNvPr id="1192" name="文本框 9"/>
          <p:cNvSpPr txBox="1"/>
          <p:nvPr/>
        </p:nvSpPr>
        <p:spPr>
          <a:xfrm>
            <a:off x="9447133" y="221071"/>
            <a:ext cx="864637" cy="322581"/>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t>第三章</a:t>
            </a:r>
          </a:p>
        </p:txBody>
      </p:sp>
      <p:sp>
        <p:nvSpPr>
          <p:cNvPr id="1193" name="文本框 9"/>
          <p:cNvSpPr txBox="1"/>
          <p:nvPr/>
        </p:nvSpPr>
        <p:spPr>
          <a:xfrm>
            <a:off x="10372920" y="213500"/>
            <a:ext cx="1515597" cy="322581"/>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t>研究综述</a:t>
            </a:r>
          </a:p>
        </p:txBody>
      </p:sp>
      <p:grpSp>
        <p:nvGrpSpPr>
          <p:cNvPr id="1197" name="组合 75"/>
          <p:cNvGrpSpPr/>
          <p:nvPr/>
        </p:nvGrpSpPr>
        <p:grpSpPr>
          <a:xfrm>
            <a:off x="330915" y="199584"/>
            <a:ext cx="308582" cy="266579"/>
            <a:chOff x="0" y="0"/>
            <a:chExt cx="308580" cy="266578"/>
          </a:xfrm>
        </p:grpSpPr>
        <p:sp>
          <p:nvSpPr>
            <p:cNvPr id="1194" name="Freeform 301"/>
            <p:cNvSpPr/>
            <p:nvPr/>
          </p:nvSpPr>
          <p:spPr>
            <a:xfrm>
              <a:off x="102074" y="60072"/>
              <a:ext cx="206507" cy="206507"/>
            </a:xfrm>
            <a:custGeom>
              <a:avLst/>
              <a:gdLst/>
              <a:ahLst/>
              <a:cxnLst>
                <a:cxn ang="0">
                  <a:pos x="wd2" y="hd2"/>
                </a:cxn>
                <a:cxn ang="5400000">
                  <a:pos x="wd2" y="hd2"/>
                </a:cxn>
                <a:cxn ang="10800000">
                  <a:pos x="wd2" y="hd2"/>
                </a:cxn>
                <a:cxn ang="16200000">
                  <a:pos x="wd2" y="hd2"/>
                </a:cxn>
              </a:cxnLst>
              <a:rect l="0" t="0" r="r" b="b"/>
              <a:pathLst>
                <a:path w="21374" h="21374" extrusionOk="0">
                  <a:moveTo>
                    <a:pt x="2234" y="4988"/>
                  </a:moveTo>
                  <a:cubicBezTo>
                    <a:pt x="2979" y="5360"/>
                    <a:pt x="2607" y="6477"/>
                    <a:pt x="2607" y="6850"/>
                  </a:cubicBezTo>
                  <a:cubicBezTo>
                    <a:pt x="2607" y="7222"/>
                    <a:pt x="1862" y="7222"/>
                    <a:pt x="1490" y="7222"/>
                  </a:cubicBezTo>
                  <a:cubicBezTo>
                    <a:pt x="745" y="7222"/>
                    <a:pt x="0" y="7595"/>
                    <a:pt x="0" y="8340"/>
                  </a:cubicBezTo>
                  <a:cubicBezTo>
                    <a:pt x="0" y="9084"/>
                    <a:pt x="0" y="9829"/>
                    <a:pt x="745" y="9829"/>
                  </a:cubicBezTo>
                  <a:cubicBezTo>
                    <a:pt x="1117" y="10202"/>
                    <a:pt x="1862" y="10946"/>
                    <a:pt x="1862" y="11319"/>
                  </a:cubicBezTo>
                  <a:cubicBezTo>
                    <a:pt x="1862" y="11691"/>
                    <a:pt x="1490" y="12064"/>
                    <a:pt x="745" y="12436"/>
                  </a:cubicBezTo>
                  <a:cubicBezTo>
                    <a:pt x="372" y="12436"/>
                    <a:pt x="0" y="13181"/>
                    <a:pt x="372" y="13926"/>
                  </a:cubicBezTo>
                  <a:cubicBezTo>
                    <a:pt x="372" y="14671"/>
                    <a:pt x="1117" y="15415"/>
                    <a:pt x="1862" y="15043"/>
                  </a:cubicBezTo>
                  <a:cubicBezTo>
                    <a:pt x="2234" y="15043"/>
                    <a:pt x="2979" y="15043"/>
                    <a:pt x="2979" y="15415"/>
                  </a:cubicBezTo>
                  <a:cubicBezTo>
                    <a:pt x="3352" y="15415"/>
                    <a:pt x="3352" y="16533"/>
                    <a:pt x="2979" y="16905"/>
                  </a:cubicBezTo>
                  <a:cubicBezTo>
                    <a:pt x="2607" y="17277"/>
                    <a:pt x="2607" y="18395"/>
                    <a:pt x="3352" y="18767"/>
                  </a:cubicBezTo>
                  <a:cubicBezTo>
                    <a:pt x="4097" y="19140"/>
                    <a:pt x="4841" y="19512"/>
                    <a:pt x="5214" y="18767"/>
                  </a:cubicBezTo>
                  <a:cubicBezTo>
                    <a:pt x="5586" y="18395"/>
                    <a:pt x="6703" y="18767"/>
                    <a:pt x="6703" y="18767"/>
                  </a:cubicBezTo>
                  <a:cubicBezTo>
                    <a:pt x="7076" y="18767"/>
                    <a:pt x="7448" y="19512"/>
                    <a:pt x="7076" y="19884"/>
                  </a:cubicBezTo>
                  <a:cubicBezTo>
                    <a:pt x="7076" y="20629"/>
                    <a:pt x="7448" y="21002"/>
                    <a:pt x="8193" y="21374"/>
                  </a:cubicBezTo>
                  <a:cubicBezTo>
                    <a:pt x="9310" y="21374"/>
                    <a:pt x="9683" y="21002"/>
                    <a:pt x="10055" y="20629"/>
                  </a:cubicBezTo>
                  <a:cubicBezTo>
                    <a:pt x="10055" y="19884"/>
                    <a:pt x="11172" y="19512"/>
                    <a:pt x="11545" y="19512"/>
                  </a:cubicBezTo>
                  <a:cubicBezTo>
                    <a:pt x="11545" y="19512"/>
                    <a:pt x="12290" y="19884"/>
                    <a:pt x="12290" y="20629"/>
                  </a:cubicBezTo>
                  <a:cubicBezTo>
                    <a:pt x="12662" y="21002"/>
                    <a:pt x="13407" y="21374"/>
                    <a:pt x="14152" y="21002"/>
                  </a:cubicBezTo>
                  <a:cubicBezTo>
                    <a:pt x="14897" y="21002"/>
                    <a:pt x="15269" y="20257"/>
                    <a:pt x="14897" y="19512"/>
                  </a:cubicBezTo>
                  <a:cubicBezTo>
                    <a:pt x="14897" y="19140"/>
                    <a:pt x="15641" y="18022"/>
                    <a:pt x="15641" y="18022"/>
                  </a:cubicBezTo>
                  <a:cubicBezTo>
                    <a:pt x="16014" y="17650"/>
                    <a:pt x="16386" y="18022"/>
                    <a:pt x="17131" y="18395"/>
                  </a:cubicBezTo>
                  <a:cubicBezTo>
                    <a:pt x="17503" y="18767"/>
                    <a:pt x="18248" y="18767"/>
                    <a:pt x="18621" y="18022"/>
                  </a:cubicBezTo>
                  <a:cubicBezTo>
                    <a:pt x="19366" y="17277"/>
                    <a:pt x="19366" y="16533"/>
                    <a:pt x="18993" y="16160"/>
                  </a:cubicBezTo>
                  <a:cubicBezTo>
                    <a:pt x="18621" y="15788"/>
                    <a:pt x="18621" y="14671"/>
                    <a:pt x="18621" y="14671"/>
                  </a:cubicBezTo>
                  <a:cubicBezTo>
                    <a:pt x="18993" y="14298"/>
                    <a:pt x="19366" y="13926"/>
                    <a:pt x="20110" y="14298"/>
                  </a:cubicBezTo>
                  <a:cubicBezTo>
                    <a:pt x="20483" y="14298"/>
                    <a:pt x="21228" y="13926"/>
                    <a:pt x="21228" y="12808"/>
                  </a:cubicBezTo>
                  <a:cubicBezTo>
                    <a:pt x="21600" y="12064"/>
                    <a:pt x="21228" y="11319"/>
                    <a:pt x="20483" y="11319"/>
                  </a:cubicBezTo>
                  <a:cubicBezTo>
                    <a:pt x="20110" y="11319"/>
                    <a:pt x="19738" y="10202"/>
                    <a:pt x="19366" y="9829"/>
                  </a:cubicBezTo>
                  <a:cubicBezTo>
                    <a:pt x="19366" y="9457"/>
                    <a:pt x="20110" y="9084"/>
                    <a:pt x="20483" y="9084"/>
                  </a:cubicBezTo>
                  <a:cubicBezTo>
                    <a:pt x="20855" y="8712"/>
                    <a:pt x="21228" y="7967"/>
                    <a:pt x="20855" y="7222"/>
                  </a:cubicBezTo>
                  <a:cubicBezTo>
                    <a:pt x="20855" y="6477"/>
                    <a:pt x="20110" y="6105"/>
                    <a:pt x="19738" y="6477"/>
                  </a:cubicBezTo>
                  <a:cubicBezTo>
                    <a:pt x="18993" y="6477"/>
                    <a:pt x="18248" y="5733"/>
                    <a:pt x="17876" y="5733"/>
                  </a:cubicBezTo>
                  <a:cubicBezTo>
                    <a:pt x="17876" y="5360"/>
                    <a:pt x="17876" y="4615"/>
                    <a:pt x="18248" y="4243"/>
                  </a:cubicBezTo>
                  <a:cubicBezTo>
                    <a:pt x="18621" y="3871"/>
                    <a:pt x="18621" y="3126"/>
                    <a:pt x="17876" y="2753"/>
                  </a:cubicBezTo>
                  <a:cubicBezTo>
                    <a:pt x="17503" y="2008"/>
                    <a:pt x="16759" y="2008"/>
                    <a:pt x="16386" y="2381"/>
                  </a:cubicBezTo>
                  <a:cubicBezTo>
                    <a:pt x="15641" y="2753"/>
                    <a:pt x="14897" y="2753"/>
                    <a:pt x="14524" y="2753"/>
                  </a:cubicBezTo>
                  <a:cubicBezTo>
                    <a:pt x="14152" y="2381"/>
                    <a:pt x="14152" y="2008"/>
                    <a:pt x="14152" y="1264"/>
                  </a:cubicBezTo>
                  <a:cubicBezTo>
                    <a:pt x="14152" y="891"/>
                    <a:pt x="13779" y="146"/>
                    <a:pt x="13034" y="146"/>
                  </a:cubicBezTo>
                  <a:cubicBezTo>
                    <a:pt x="12290" y="-226"/>
                    <a:pt x="11545" y="146"/>
                    <a:pt x="11172" y="891"/>
                  </a:cubicBezTo>
                  <a:cubicBezTo>
                    <a:pt x="11172" y="1264"/>
                    <a:pt x="10428" y="1636"/>
                    <a:pt x="10055" y="1636"/>
                  </a:cubicBezTo>
                  <a:cubicBezTo>
                    <a:pt x="9683" y="2008"/>
                    <a:pt x="9310" y="1264"/>
                    <a:pt x="8938" y="891"/>
                  </a:cubicBezTo>
                  <a:cubicBezTo>
                    <a:pt x="8938" y="146"/>
                    <a:pt x="8193" y="146"/>
                    <a:pt x="7448" y="146"/>
                  </a:cubicBezTo>
                  <a:cubicBezTo>
                    <a:pt x="6703" y="519"/>
                    <a:pt x="5959" y="1264"/>
                    <a:pt x="6331" y="1636"/>
                  </a:cubicBezTo>
                  <a:cubicBezTo>
                    <a:pt x="6331" y="2381"/>
                    <a:pt x="5959" y="3126"/>
                    <a:pt x="5586" y="3498"/>
                  </a:cubicBezTo>
                  <a:cubicBezTo>
                    <a:pt x="5214" y="3498"/>
                    <a:pt x="4841" y="3498"/>
                    <a:pt x="4469" y="3126"/>
                  </a:cubicBezTo>
                  <a:cubicBezTo>
                    <a:pt x="3724" y="2753"/>
                    <a:pt x="2979" y="2753"/>
                    <a:pt x="2607" y="3498"/>
                  </a:cubicBezTo>
                  <a:cubicBezTo>
                    <a:pt x="2234" y="3871"/>
                    <a:pt x="1862" y="4615"/>
                    <a:pt x="2234" y="4988"/>
                  </a:cubicBezTo>
                  <a:close/>
                  <a:moveTo>
                    <a:pt x="8566" y="4615"/>
                  </a:moveTo>
                  <a:cubicBezTo>
                    <a:pt x="11917" y="3498"/>
                    <a:pt x="15641" y="5360"/>
                    <a:pt x="16759" y="8712"/>
                  </a:cubicBezTo>
                  <a:cubicBezTo>
                    <a:pt x="17503" y="12064"/>
                    <a:pt x="16014" y="15415"/>
                    <a:pt x="12662" y="16533"/>
                  </a:cubicBezTo>
                  <a:cubicBezTo>
                    <a:pt x="9310" y="17650"/>
                    <a:pt x="5586" y="15788"/>
                    <a:pt x="4841" y="12436"/>
                  </a:cubicBezTo>
                  <a:cubicBezTo>
                    <a:pt x="3724" y="9457"/>
                    <a:pt x="5586" y="5733"/>
                    <a:pt x="8566" y="4615"/>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sp>
          <p:nvSpPr>
            <p:cNvPr id="1195" name="Freeform 302"/>
            <p:cNvSpPr/>
            <p:nvPr/>
          </p:nvSpPr>
          <p:spPr>
            <a:xfrm>
              <a:off x="17" y="0"/>
              <a:ext cx="134052" cy="134051"/>
            </a:xfrm>
            <a:custGeom>
              <a:avLst/>
              <a:gdLst/>
              <a:ahLst/>
              <a:cxnLst>
                <a:cxn ang="0">
                  <a:pos x="wd2" y="hd2"/>
                </a:cxn>
                <a:cxn ang="5400000">
                  <a:pos x="wd2" y="hd2"/>
                </a:cxn>
                <a:cxn ang="10800000">
                  <a:pos x="wd2" y="hd2"/>
                </a:cxn>
                <a:cxn ang="16200000">
                  <a:pos x="wd2" y="hd2"/>
                </a:cxn>
              </a:cxnLst>
              <a:rect l="0" t="0" r="r" b="b"/>
              <a:pathLst>
                <a:path w="21600" h="21600" extrusionOk="0">
                  <a:moveTo>
                    <a:pt x="2335" y="5254"/>
                  </a:moveTo>
                  <a:cubicBezTo>
                    <a:pt x="2919" y="5254"/>
                    <a:pt x="2919" y="6422"/>
                    <a:pt x="2919" y="7005"/>
                  </a:cubicBezTo>
                  <a:cubicBezTo>
                    <a:pt x="2335" y="7005"/>
                    <a:pt x="1751" y="7005"/>
                    <a:pt x="1168" y="7005"/>
                  </a:cubicBezTo>
                  <a:cubicBezTo>
                    <a:pt x="584" y="7005"/>
                    <a:pt x="0" y="7589"/>
                    <a:pt x="0" y="8173"/>
                  </a:cubicBezTo>
                  <a:cubicBezTo>
                    <a:pt x="0" y="9341"/>
                    <a:pt x="0" y="9924"/>
                    <a:pt x="584" y="9924"/>
                  </a:cubicBezTo>
                  <a:cubicBezTo>
                    <a:pt x="1168" y="9924"/>
                    <a:pt x="1751" y="11092"/>
                    <a:pt x="1751" y="11676"/>
                  </a:cubicBezTo>
                  <a:cubicBezTo>
                    <a:pt x="1751" y="11676"/>
                    <a:pt x="1168" y="12259"/>
                    <a:pt x="1168" y="12259"/>
                  </a:cubicBezTo>
                  <a:cubicBezTo>
                    <a:pt x="584" y="12259"/>
                    <a:pt x="0" y="13427"/>
                    <a:pt x="584" y="14011"/>
                  </a:cubicBezTo>
                  <a:cubicBezTo>
                    <a:pt x="584" y="14595"/>
                    <a:pt x="1168" y="15178"/>
                    <a:pt x="1751" y="15178"/>
                  </a:cubicBezTo>
                  <a:cubicBezTo>
                    <a:pt x="2335" y="15178"/>
                    <a:pt x="2919" y="15178"/>
                    <a:pt x="2919" y="15178"/>
                  </a:cubicBezTo>
                  <a:cubicBezTo>
                    <a:pt x="3503" y="15762"/>
                    <a:pt x="3503" y="16346"/>
                    <a:pt x="2919" y="16930"/>
                  </a:cubicBezTo>
                  <a:cubicBezTo>
                    <a:pt x="2919" y="17514"/>
                    <a:pt x="2919" y="18097"/>
                    <a:pt x="3503" y="18681"/>
                  </a:cubicBezTo>
                  <a:cubicBezTo>
                    <a:pt x="4086" y="19265"/>
                    <a:pt x="4670" y="19265"/>
                    <a:pt x="5254" y="19265"/>
                  </a:cubicBezTo>
                  <a:cubicBezTo>
                    <a:pt x="5838" y="18681"/>
                    <a:pt x="6422" y="18681"/>
                    <a:pt x="7005" y="18681"/>
                  </a:cubicBezTo>
                  <a:cubicBezTo>
                    <a:pt x="7005" y="18681"/>
                    <a:pt x="7589" y="19265"/>
                    <a:pt x="7005" y="19849"/>
                  </a:cubicBezTo>
                  <a:cubicBezTo>
                    <a:pt x="7005" y="20432"/>
                    <a:pt x="7589" y="21016"/>
                    <a:pt x="8757" y="21600"/>
                  </a:cubicBezTo>
                  <a:cubicBezTo>
                    <a:pt x="9341" y="21600"/>
                    <a:pt x="9924" y="21016"/>
                    <a:pt x="9924" y="20432"/>
                  </a:cubicBezTo>
                  <a:cubicBezTo>
                    <a:pt x="10508" y="19849"/>
                    <a:pt x="11092" y="19849"/>
                    <a:pt x="11676" y="19849"/>
                  </a:cubicBezTo>
                  <a:cubicBezTo>
                    <a:pt x="11676" y="19849"/>
                    <a:pt x="12259" y="19849"/>
                    <a:pt x="12259" y="20432"/>
                  </a:cubicBezTo>
                  <a:cubicBezTo>
                    <a:pt x="12843" y="21016"/>
                    <a:pt x="13427" y="21600"/>
                    <a:pt x="14011" y="21016"/>
                  </a:cubicBezTo>
                  <a:cubicBezTo>
                    <a:pt x="15178" y="21016"/>
                    <a:pt x="15178" y="20432"/>
                    <a:pt x="15178" y="19849"/>
                  </a:cubicBezTo>
                  <a:cubicBezTo>
                    <a:pt x="15178" y="19265"/>
                    <a:pt x="15762" y="18097"/>
                    <a:pt x="15762" y="18097"/>
                  </a:cubicBezTo>
                  <a:cubicBezTo>
                    <a:pt x="16346" y="18097"/>
                    <a:pt x="16930" y="18097"/>
                    <a:pt x="16930" y="18681"/>
                  </a:cubicBezTo>
                  <a:cubicBezTo>
                    <a:pt x="17514" y="18681"/>
                    <a:pt x="18681" y="18681"/>
                    <a:pt x="18681" y="18097"/>
                  </a:cubicBezTo>
                  <a:cubicBezTo>
                    <a:pt x="19265" y="17514"/>
                    <a:pt x="19849" y="16346"/>
                    <a:pt x="19265" y="16346"/>
                  </a:cubicBezTo>
                  <a:cubicBezTo>
                    <a:pt x="18681" y="15762"/>
                    <a:pt x="18681" y="14595"/>
                    <a:pt x="18681" y="14595"/>
                  </a:cubicBezTo>
                  <a:cubicBezTo>
                    <a:pt x="19265" y="14011"/>
                    <a:pt x="19849" y="14011"/>
                    <a:pt x="20432" y="14011"/>
                  </a:cubicBezTo>
                  <a:cubicBezTo>
                    <a:pt x="21016" y="14011"/>
                    <a:pt x="21600" y="14011"/>
                    <a:pt x="21600" y="12843"/>
                  </a:cubicBezTo>
                  <a:cubicBezTo>
                    <a:pt x="21600" y="12259"/>
                    <a:pt x="21600" y="11676"/>
                    <a:pt x="21016" y="11092"/>
                  </a:cubicBezTo>
                  <a:cubicBezTo>
                    <a:pt x="20432" y="11092"/>
                    <a:pt x="19849" y="10508"/>
                    <a:pt x="19849" y="9924"/>
                  </a:cubicBezTo>
                  <a:cubicBezTo>
                    <a:pt x="19849" y="9341"/>
                    <a:pt x="20432" y="9341"/>
                    <a:pt x="20432" y="8757"/>
                  </a:cubicBezTo>
                  <a:cubicBezTo>
                    <a:pt x="21016" y="8757"/>
                    <a:pt x="21600" y="8173"/>
                    <a:pt x="21016" y="7005"/>
                  </a:cubicBezTo>
                  <a:cubicBezTo>
                    <a:pt x="21016" y="6422"/>
                    <a:pt x="20432" y="5838"/>
                    <a:pt x="19849" y="6422"/>
                  </a:cubicBezTo>
                  <a:cubicBezTo>
                    <a:pt x="19265" y="6422"/>
                    <a:pt x="18097" y="5838"/>
                    <a:pt x="18097" y="5254"/>
                  </a:cubicBezTo>
                  <a:cubicBezTo>
                    <a:pt x="18097" y="5254"/>
                    <a:pt x="18097" y="4670"/>
                    <a:pt x="18681" y="4086"/>
                  </a:cubicBezTo>
                  <a:cubicBezTo>
                    <a:pt x="18681" y="4086"/>
                    <a:pt x="18681" y="2919"/>
                    <a:pt x="18097" y="2335"/>
                  </a:cubicBezTo>
                  <a:cubicBezTo>
                    <a:pt x="17514" y="1751"/>
                    <a:pt x="16930" y="1751"/>
                    <a:pt x="16346" y="2335"/>
                  </a:cubicBezTo>
                  <a:cubicBezTo>
                    <a:pt x="15762" y="2919"/>
                    <a:pt x="15178" y="2919"/>
                    <a:pt x="14595" y="2335"/>
                  </a:cubicBezTo>
                  <a:cubicBezTo>
                    <a:pt x="14595" y="2335"/>
                    <a:pt x="14011" y="1751"/>
                    <a:pt x="14595" y="1168"/>
                  </a:cubicBezTo>
                  <a:cubicBezTo>
                    <a:pt x="14595" y="584"/>
                    <a:pt x="14011" y="0"/>
                    <a:pt x="12843" y="0"/>
                  </a:cubicBezTo>
                  <a:cubicBezTo>
                    <a:pt x="12259" y="0"/>
                    <a:pt x="11676" y="0"/>
                    <a:pt x="11676" y="584"/>
                  </a:cubicBezTo>
                  <a:cubicBezTo>
                    <a:pt x="11092" y="1168"/>
                    <a:pt x="10508" y="1751"/>
                    <a:pt x="9924" y="1751"/>
                  </a:cubicBezTo>
                  <a:cubicBezTo>
                    <a:pt x="9924" y="1751"/>
                    <a:pt x="9341" y="1168"/>
                    <a:pt x="9341" y="584"/>
                  </a:cubicBezTo>
                  <a:cubicBezTo>
                    <a:pt x="8757" y="0"/>
                    <a:pt x="8173" y="0"/>
                    <a:pt x="7589" y="0"/>
                  </a:cubicBezTo>
                  <a:cubicBezTo>
                    <a:pt x="6422" y="584"/>
                    <a:pt x="6422" y="1168"/>
                    <a:pt x="6422" y="1751"/>
                  </a:cubicBezTo>
                  <a:cubicBezTo>
                    <a:pt x="6422" y="2335"/>
                    <a:pt x="5838" y="2919"/>
                    <a:pt x="5838" y="3503"/>
                  </a:cubicBezTo>
                  <a:cubicBezTo>
                    <a:pt x="5254" y="3503"/>
                    <a:pt x="4670" y="3503"/>
                    <a:pt x="4670" y="2919"/>
                  </a:cubicBezTo>
                  <a:cubicBezTo>
                    <a:pt x="4086" y="2335"/>
                    <a:pt x="2919" y="2919"/>
                    <a:pt x="2919" y="3503"/>
                  </a:cubicBezTo>
                  <a:cubicBezTo>
                    <a:pt x="2335" y="4086"/>
                    <a:pt x="1751" y="4670"/>
                    <a:pt x="2335" y="5254"/>
                  </a:cubicBezTo>
                  <a:close/>
                  <a:moveTo>
                    <a:pt x="8757" y="4670"/>
                  </a:moveTo>
                  <a:cubicBezTo>
                    <a:pt x="12259" y="3503"/>
                    <a:pt x="15762" y="5254"/>
                    <a:pt x="16930" y="8757"/>
                  </a:cubicBezTo>
                  <a:cubicBezTo>
                    <a:pt x="18097" y="12259"/>
                    <a:pt x="15762" y="15762"/>
                    <a:pt x="12843" y="16930"/>
                  </a:cubicBezTo>
                  <a:cubicBezTo>
                    <a:pt x="9341" y="17514"/>
                    <a:pt x="5838" y="15762"/>
                    <a:pt x="4670" y="12843"/>
                  </a:cubicBezTo>
                  <a:cubicBezTo>
                    <a:pt x="3503" y="9341"/>
                    <a:pt x="5838" y="5838"/>
                    <a:pt x="8757" y="467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sp>
          <p:nvSpPr>
            <p:cNvPr id="1196" name="Freeform 303"/>
            <p:cNvSpPr/>
            <p:nvPr/>
          </p:nvSpPr>
          <p:spPr>
            <a:xfrm>
              <a:off x="0" y="134052"/>
              <a:ext cx="105108" cy="100539"/>
            </a:xfrm>
            <a:custGeom>
              <a:avLst/>
              <a:gdLst/>
              <a:ahLst/>
              <a:cxnLst>
                <a:cxn ang="0">
                  <a:pos x="wd2" y="hd2"/>
                </a:cxn>
                <a:cxn ang="5400000">
                  <a:pos x="wd2" y="hd2"/>
                </a:cxn>
                <a:cxn ang="10800000">
                  <a:pos x="wd2" y="hd2"/>
                </a:cxn>
                <a:cxn ang="16200000">
                  <a:pos x="wd2" y="hd2"/>
                </a:cxn>
              </a:cxnLst>
              <a:rect l="0" t="0" r="r" b="b"/>
              <a:pathLst>
                <a:path w="21600" h="21600" extrusionOk="0">
                  <a:moveTo>
                    <a:pt x="2234" y="5400"/>
                  </a:moveTo>
                  <a:cubicBezTo>
                    <a:pt x="2979" y="5400"/>
                    <a:pt x="2979" y="6943"/>
                    <a:pt x="2979" y="6943"/>
                  </a:cubicBezTo>
                  <a:cubicBezTo>
                    <a:pt x="2979" y="6943"/>
                    <a:pt x="2234" y="7714"/>
                    <a:pt x="1490" y="6943"/>
                  </a:cubicBezTo>
                  <a:cubicBezTo>
                    <a:pt x="745" y="6943"/>
                    <a:pt x="0" y="7714"/>
                    <a:pt x="0" y="8486"/>
                  </a:cubicBezTo>
                  <a:cubicBezTo>
                    <a:pt x="0" y="9257"/>
                    <a:pt x="0" y="10029"/>
                    <a:pt x="745" y="10029"/>
                  </a:cubicBezTo>
                  <a:cubicBezTo>
                    <a:pt x="1490" y="10029"/>
                    <a:pt x="2234" y="11571"/>
                    <a:pt x="2234" y="11571"/>
                  </a:cubicBezTo>
                  <a:cubicBezTo>
                    <a:pt x="2234" y="12343"/>
                    <a:pt x="1490" y="12343"/>
                    <a:pt x="745" y="12343"/>
                  </a:cubicBezTo>
                  <a:cubicBezTo>
                    <a:pt x="745" y="13114"/>
                    <a:pt x="0" y="13886"/>
                    <a:pt x="745" y="14657"/>
                  </a:cubicBezTo>
                  <a:cubicBezTo>
                    <a:pt x="745" y="15429"/>
                    <a:pt x="1490" y="15429"/>
                    <a:pt x="2234" y="15429"/>
                  </a:cubicBezTo>
                  <a:cubicBezTo>
                    <a:pt x="2234" y="15429"/>
                    <a:pt x="2979" y="15429"/>
                    <a:pt x="2979" y="15429"/>
                  </a:cubicBezTo>
                  <a:cubicBezTo>
                    <a:pt x="2979" y="16200"/>
                    <a:pt x="3724" y="16971"/>
                    <a:pt x="2979" y="17743"/>
                  </a:cubicBezTo>
                  <a:cubicBezTo>
                    <a:pt x="2979" y="17743"/>
                    <a:pt x="2979" y="18514"/>
                    <a:pt x="3724" y="19286"/>
                  </a:cubicBezTo>
                  <a:cubicBezTo>
                    <a:pt x="3724" y="20057"/>
                    <a:pt x="5214" y="20057"/>
                    <a:pt x="5214" y="19286"/>
                  </a:cubicBezTo>
                  <a:cubicBezTo>
                    <a:pt x="5959" y="19286"/>
                    <a:pt x="6703" y="19286"/>
                    <a:pt x="6703" y="19286"/>
                  </a:cubicBezTo>
                  <a:cubicBezTo>
                    <a:pt x="7448" y="19286"/>
                    <a:pt x="7448" y="20057"/>
                    <a:pt x="7448" y="20829"/>
                  </a:cubicBezTo>
                  <a:cubicBezTo>
                    <a:pt x="7448" y="20829"/>
                    <a:pt x="7448" y="21600"/>
                    <a:pt x="8193" y="21600"/>
                  </a:cubicBezTo>
                  <a:cubicBezTo>
                    <a:pt x="8938" y="21600"/>
                    <a:pt x="9683" y="21600"/>
                    <a:pt x="9683" y="20829"/>
                  </a:cubicBezTo>
                  <a:cubicBezTo>
                    <a:pt x="10428" y="20829"/>
                    <a:pt x="11172" y="20057"/>
                    <a:pt x="11172" y="20057"/>
                  </a:cubicBezTo>
                  <a:cubicBezTo>
                    <a:pt x="11917" y="20057"/>
                    <a:pt x="11917" y="20057"/>
                    <a:pt x="12662" y="20829"/>
                  </a:cubicBezTo>
                  <a:cubicBezTo>
                    <a:pt x="12662" y="21600"/>
                    <a:pt x="13407" y="21600"/>
                    <a:pt x="14152" y="21600"/>
                  </a:cubicBezTo>
                  <a:cubicBezTo>
                    <a:pt x="14897" y="21600"/>
                    <a:pt x="14897" y="20829"/>
                    <a:pt x="14897" y="20057"/>
                  </a:cubicBezTo>
                  <a:cubicBezTo>
                    <a:pt x="14897" y="19286"/>
                    <a:pt x="15641" y="18514"/>
                    <a:pt x="15641" y="18514"/>
                  </a:cubicBezTo>
                  <a:cubicBezTo>
                    <a:pt x="15641" y="18514"/>
                    <a:pt x="16386" y="18514"/>
                    <a:pt x="17131" y="18514"/>
                  </a:cubicBezTo>
                  <a:cubicBezTo>
                    <a:pt x="17131" y="19286"/>
                    <a:pt x="17876" y="19286"/>
                    <a:pt x="18621" y="18514"/>
                  </a:cubicBezTo>
                  <a:cubicBezTo>
                    <a:pt x="19366" y="17743"/>
                    <a:pt x="19366" y="16971"/>
                    <a:pt x="18621" y="16200"/>
                  </a:cubicBezTo>
                  <a:cubicBezTo>
                    <a:pt x="18621" y="16200"/>
                    <a:pt x="18621" y="15429"/>
                    <a:pt x="18621" y="14657"/>
                  </a:cubicBezTo>
                  <a:cubicBezTo>
                    <a:pt x="18621" y="14657"/>
                    <a:pt x="19366" y="14657"/>
                    <a:pt x="20110" y="14657"/>
                  </a:cubicBezTo>
                  <a:cubicBezTo>
                    <a:pt x="20855" y="14657"/>
                    <a:pt x="20855" y="13886"/>
                    <a:pt x="21600" y="13114"/>
                  </a:cubicBezTo>
                  <a:cubicBezTo>
                    <a:pt x="21600" y="12343"/>
                    <a:pt x="20855" y="11571"/>
                    <a:pt x="20855" y="11571"/>
                  </a:cubicBezTo>
                  <a:cubicBezTo>
                    <a:pt x="20110" y="11571"/>
                    <a:pt x="19366" y="10800"/>
                    <a:pt x="19366" y="10029"/>
                  </a:cubicBezTo>
                  <a:cubicBezTo>
                    <a:pt x="19366" y="10029"/>
                    <a:pt x="20110" y="9257"/>
                    <a:pt x="20110" y="9257"/>
                  </a:cubicBezTo>
                  <a:cubicBezTo>
                    <a:pt x="20855" y="9257"/>
                    <a:pt x="20855" y="8486"/>
                    <a:pt x="20855" y="7714"/>
                  </a:cubicBezTo>
                  <a:cubicBezTo>
                    <a:pt x="20855" y="6943"/>
                    <a:pt x="20110" y="6171"/>
                    <a:pt x="19366" y="6171"/>
                  </a:cubicBezTo>
                  <a:cubicBezTo>
                    <a:pt x="19366" y="6943"/>
                    <a:pt x="17876" y="6171"/>
                    <a:pt x="17876" y="5400"/>
                  </a:cubicBezTo>
                  <a:cubicBezTo>
                    <a:pt x="17876" y="5400"/>
                    <a:pt x="17876" y="4629"/>
                    <a:pt x="18621" y="4629"/>
                  </a:cubicBezTo>
                  <a:cubicBezTo>
                    <a:pt x="18621" y="3857"/>
                    <a:pt x="18621" y="3086"/>
                    <a:pt x="17876" y="2314"/>
                  </a:cubicBezTo>
                  <a:cubicBezTo>
                    <a:pt x="17131" y="2314"/>
                    <a:pt x="16386" y="2314"/>
                    <a:pt x="16386" y="2314"/>
                  </a:cubicBezTo>
                  <a:cubicBezTo>
                    <a:pt x="15641" y="3086"/>
                    <a:pt x="14897" y="3086"/>
                    <a:pt x="14152" y="2314"/>
                  </a:cubicBezTo>
                  <a:cubicBezTo>
                    <a:pt x="14152" y="2314"/>
                    <a:pt x="14152" y="1543"/>
                    <a:pt x="14152" y="1543"/>
                  </a:cubicBezTo>
                  <a:cubicBezTo>
                    <a:pt x="14152" y="771"/>
                    <a:pt x="13407" y="0"/>
                    <a:pt x="12662" y="0"/>
                  </a:cubicBezTo>
                  <a:cubicBezTo>
                    <a:pt x="11917" y="0"/>
                    <a:pt x="11172" y="0"/>
                    <a:pt x="11172" y="771"/>
                  </a:cubicBezTo>
                  <a:cubicBezTo>
                    <a:pt x="11172" y="1543"/>
                    <a:pt x="10428" y="1543"/>
                    <a:pt x="9683" y="1543"/>
                  </a:cubicBezTo>
                  <a:cubicBezTo>
                    <a:pt x="9683" y="1543"/>
                    <a:pt x="8938" y="1543"/>
                    <a:pt x="8938" y="771"/>
                  </a:cubicBezTo>
                  <a:cubicBezTo>
                    <a:pt x="8938" y="0"/>
                    <a:pt x="8193" y="0"/>
                    <a:pt x="7448" y="0"/>
                  </a:cubicBezTo>
                  <a:cubicBezTo>
                    <a:pt x="6703" y="771"/>
                    <a:pt x="5959" y="1543"/>
                    <a:pt x="6703" y="1543"/>
                  </a:cubicBezTo>
                  <a:cubicBezTo>
                    <a:pt x="6703" y="2314"/>
                    <a:pt x="5959" y="3086"/>
                    <a:pt x="5959" y="3086"/>
                  </a:cubicBezTo>
                  <a:cubicBezTo>
                    <a:pt x="5214" y="3857"/>
                    <a:pt x="5214" y="3086"/>
                    <a:pt x="4469" y="3086"/>
                  </a:cubicBezTo>
                  <a:cubicBezTo>
                    <a:pt x="3724" y="2314"/>
                    <a:pt x="2979" y="3086"/>
                    <a:pt x="2979" y="3086"/>
                  </a:cubicBezTo>
                  <a:cubicBezTo>
                    <a:pt x="2234" y="3857"/>
                    <a:pt x="2234" y="4629"/>
                    <a:pt x="2234" y="5400"/>
                  </a:cubicBezTo>
                  <a:close/>
                  <a:moveTo>
                    <a:pt x="8938" y="4629"/>
                  </a:moveTo>
                  <a:cubicBezTo>
                    <a:pt x="11917" y="3857"/>
                    <a:pt x="15641" y="5400"/>
                    <a:pt x="16386" y="9257"/>
                  </a:cubicBezTo>
                  <a:cubicBezTo>
                    <a:pt x="17876" y="12343"/>
                    <a:pt x="15641" y="16200"/>
                    <a:pt x="12662" y="16971"/>
                  </a:cubicBezTo>
                  <a:cubicBezTo>
                    <a:pt x="9683" y="17743"/>
                    <a:pt x="5959" y="16200"/>
                    <a:pt x="4469" y="13114"/>
                  </a:cubicBezTo>
                  <a:cubicBezTo>
                    <a:pt x="3724" y="9257"/>
                    <a:pt x="5214" y="6171"/>
                    <a:pt x="8938" y="4629"/>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grpSp>
      <p:sp>
        <p:nvSpPr>
          <p:cNvPr id="1198" name="TextBox 503"/>
          <p:cNvSpPr txBox="1"/>
          <p:nvPr/>
        </p:nvSpPr>
        <p:spPr>
          <a:xfrm>
            <a:off x="983987" y="796226"/>
            <a:ext cx="10122426" cy="1209675"/>
          </a:xfrm>
          <a:prstGeom prst="rect">
            <a:avLst/>
          </a:prstGeom>
          <a:ln w="12700">
            <a:miter lim="400000"/>
          </a:ln>
        </p:spPr>
        <p:txBody>
          <a:bodyPr lIns="45719" rIns="45719">
            <a:spAutoFit/>
          </a:bodyPr>
          <a:lstStyle>
            <a:lvl1pPr algn="just">
              <a:lnSpc>
                <a:spcPct val="130000"/>
              </a:lnSpc>
              <a:defRPr sz="1400">
                <a:solidFill>
                  <a:srgbClr val="595959"/>
                </a:solidFill>
                <a:latin typeface="微软雅黑"/>
                <a:ea typeface="微软雅黑"/>
                <a:cs typeface="微软雅黑"/>
                <a:sym typeface="微软雅黑"/>
              </a:defRPr>
            </a:lvl1pPr>
          </a:lstStyle>
          <a:p>
            <a:r>
              <a:t>智能网关动态死区调度机制和云平台中基于令牌桶算法的动态限流机制，都旨在降低智能系统闭环通信链路中单位时间内数据流量，减少通信网络中的路由竞争，降低带宽占用率。本文采用对单位时间内数据传输量监控的测试方案，并与普通的透传传输机制进行数据传输量进行对比，可以更好地说明基于动态调度算法的多层网络限流机制的具体应用效果。</a:t>
            </a:r>
            <a:r>
              <a:rPr lang="zh-CN"/>
              <a:t>测试分为数据量测试、性能测试、相应延迟测试。</a:t>
            </a:r>
            <a:endParaRPr lang="zh-CN"/>
          </a:p>
        </p:txBody>
      </p:sp>
      <p:sp>
        <p:nvSpPr>
          <p:cNvPr id="1199" name="文本框 9"/>
          <p:cNvSpPr txBox="1"/>
          <p:nvPr/>
        </p:nvSpPr>
        <p:spPr>
          <a:xfrm>
            <a:off x="1019309" y="188639"/>
            <a:ext cx="4180839" cy="345440"/>
          </a:xfrm>
          <a:prstGeom prst="rect">
            <a:avLst/>
          </a:prstGeom>
          <a:ln w="12700">
            <a:miter lim="400000"/>
          </a:ln>
        </p:spPr>
        <p:txBody>
          <a:bodyPr lIns="34290" tIns="34290" rIns="34290" bIns="34290">
            <a:spAutoFit/>
          </a:bodyPr>
          <a:lstStyle/>
          <a:p>
            <a:pPr lvl="1" indent="0">
              <a:defRPr>
                <a:solidFill>
                  <a:srgbClr val="595959"/>
                </a:solidFill>
                <a:latin typeface="微软雅黑"/>
                <a:ea typeface="微软雅黑"/>
                <a:cs typeface="微软雅黑"/>
                <a:sym typeface="微软雅黑"/>
              </a:defRPr>
            </a:pPr>
            <a:r>
              <a:rPr lang="zh-CN"/>
              <a:t>多层网络限流</a:t>
            </a:r>
            <a:r>
              <a:t>测试</a:t>
            </a:r>
          </a:p>
        </p:txBody>
      </p:sp>
      <p:graphicFrame>
        <p:nvGraphicFramePr>
          <p:cNvPr id="1200" name="表格"/>
          <p:cNvGraphicFramePr/>
          <p:nvPr/>
        </p:nvGraphicFramePr>
        <p:xfrm>
          <a:off x="984250" y="2403475"/>
          <a:ext cx="5080635" cy="3136265"/>
        </p:xfrm>
        <a:graphic>
          <a:graphicData uri="http://schemas.openxmlformats.org/drawingml/2006/table">
            <a:tbl>
              <a:tblPr bandRow="1">
                <a:tableStyleId>{4C3C2611-4C71-4FC5-86AE-919BDF0F9419}</a:tableStyleId>
              </a:tblPr>
              <a:tblGrid>
                <a:gridCol w="1294130"/>
                <a:gridCol w="3786505"/>
              </a:tblGrid>
              <a:tr h="316865">
                <a:tc>
                  <a:txBody>
                    <a:bodyPr/>
                    <a:lstStyle/>
                    <a:p>
                      <a:pPr marR="457200" algn="ctr" defTabSz="266700">
                        <a:defRPr sz="1800"/>
                      </a:pPr>
                      <a:r>
                        <a:rPr sz="1050" b="1">
                          <a:latin typeface="+mj-lt"/>
                          <a:ea typeface="+mj-ea"/>
                          <a:cs typeface="+mj-cs"/>
                          <a:sym typeface="Helvetica"/>
                        </a:rPr>
                        <a:t>传感器</a:t>
                      </a:r>
                      <a:endParaRPr sz="1050" b="1">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indent="266700" algn="ctr" defTabSz="266700">
                        <a:defRPr sz="1800"/>
                      </a:pPr>
                      <a:r>
                        <a:rPr sz="1050" b="1">
                          <a:latin typeface="+mj-lt"/>
                          <a:ea typeface="+mj-ea"/>
                          <a:cs typeface="+mj-cs"/>
                          <a:sym typeface="Helvetica"/>
                        </a:rPr>
                        <a:t>数据流设计</a:t>
                      </a:r>
                      <a:endParaRPr sz="1050" b="1">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443865">
                <a:tc>
                  <a:txBody>
                    <a:bodyPr/>
                    <a:lstStyle/>
                    <a:p>
                      <a:pPr marR="457200" algn="ctr" defTabSz="266700">
                        <a:defRPr sz="1800"/>
                      </a:pPr>
                      <a:r>
                        <a:rPr sz="1050">
                          <a:latin typeface="+mj-lt"/>
                          <a:ea typeface="+mj-ea"/>
                          <a:cs typeface="+mj-cs"/>
                          <a:sym typeface="Helvetica"/>
                        </a:rPr>
                        <a:t>变频器</a:t>
                      </a:r>
                      <a:endParaRPr sz="1050">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sz="1050">
                          <a:latin typeface="+mj-lt"/>
                          <a:ea typeface="+mj-ea"/>
                          <a:cs typeface="+mj-cs"/>
                          <a:sym typeface="Helvetica"/>
                        </a:defRPr>
                      </a:pPr>
                      <a:r>
                        <a:t>加速时间、减速时间、最大频率、</a:t>
                      </a:r>
                      <a:endParaRPr>
                        <a:latin typeface="Times" panose="00000500000000020000"/>
                        <a:ea typeface="Times" panose="00000500000000020000"/>
                        <a:cs typeface="Times" panose="00000500000000020000"/>
                        <a:sym typeface="Times" panose="00000500000000020000"/>
                      </a:endParaRPr>
                    </a:p>
                    <a:p>
                      <a:pPr marR="457200" algn="l" defTabSz="266700">
                        <a:defRPr sz="1050">
                          <a:latin typeface="+mj-lt"/>
                          <a:ea typeface="+mj-ea"/>
                          <a:cs typeface="+mj-cs"/>
                          <a:sym typeface="Helvetica"/>
                        </a:defRPr>
                      </a:pPr>
                      <a:r>
                        <a:t>上限频率、输出电压、输出电流</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443230">
                <a:tc>
                  <a:txBody>
                    <a:bodyPr/>
                    <a:lstStyle/>
                    <a:p>
                      <a:pPr marR="457200" algn="ctr" defTabSz="266700">
                        <a:defRPr sz="1050">
                          <a:latin typeface="Times" panose="00000500000000020000"/>
                          <a:ea typeface="Times" panose="00000500000000020000"/>
                          <a:cs typeface="Times" panose="00000500000000020000"/>
                          <a:sym typeface="Times" panose="00000500000000020000"/>
                        </a:defRPr>
                      </a:pPr>
                      <a:r>
                        <a:t>IO</a:t>
                      </a:r>
                      <a:r>
                        <a:rPr>
                          <a:latin typeface="+mj-lt"/>
                          <a:ea typeface="+mj-ea"/>
                          <a:cs typeface="+mj-cs"/>
                          <a:sym typeface="Helvetica"/>
                        </a:rPr>
                        <a:t>模块</a:t>
                      </a:r>
                      <a:endParaRPr>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sz="1050">
                          <a:latin typeface="+mj-lt"/>
                          <a:ea typeface="+mj-ea"/>
                          <a:cs typeface="+mj-cs"/>
                          <a:sym typeface="Helvetica"/>
                        </a:defRPr>
                      </a:pPr>
                      <a:r>
                        <a:rPr>
                          <a:latin typeface="Times" panose="00000500000000020000"/>
                          <a:ea typeface="Times" panose="00000500000000020000"/>
                          <a:cs typeface="Times" panose="00000500000000020000"/>
                          <a:sym typeface="Times" panose="00000500000000020000"/>
                        </a:rPr>
                        <a:t>IO</a:t>
                      </a:r>
                      <a:r>
                        <a:t>接口的状态（风阀开关、</a:t>
                      </a:r>
                      <a:r>
                        <a:rPr>
                          <a:latin typeface="Times" panose="00000500000000020000"/>
                          <a:ea typeface="Times" panose="00000500000000020000"/>
                          <a:cs typeface="Times" panose="00000500000000020000"/>
                          <a:sym typeface="Times" panose="00000500000000020000"/>
                        </a:rPr>
                        <a:t>LED</a:t>
                      </a:r>
                      <a:r>
                        <a:t>灯、电源指示灯、</a:t>
                      </a:r>
                      <a:endParaRPr>
                        <a:latin typeface="Times" panose="00000500000000020000"/>
                        <a:ea typeface="Times" panose="00000500000000020000"/>
                        <a:cs typeface="Times" panose="00000500000000020000"/>
                        <a:sym typeface="Times" panose="00000500000000020000"/>
                      </a:endParaRPr>
                    </a:p>
                    <a:p>
                      <a:pPr marR="457200" algn="l" defTabSz="266700">
                        <a:defRPr sz="1050">
                          <a:latin typeface="+mj-lt"/>
                          <a:ea typeface="+mj-ea"/>
                          <a:cs typeface="+mj-cs"/>
                          <a:sym typeface="Helvetica"/>
                        </a:defRPr>
                      </a:pPr>
                      <a:r>
                        <a:t>数据通信指示灯、</a:t>
                      </a:r>
                      <a:r>
                        <a:rPr>
                          <a:latin typeface="Times" panose="00000500000000020000"/>
                          <a:ea typeface="Times" panose="00000500000000020000"/>
                          <a:cs typeface="Times" panose="00000500000000020000"/>
                          <a:sym typeface="Times" panose="00000500000000020000"/>
                        </a:rPr>
                        <a:t>RS485</a:t>
                      </a:r>
                      <a:r>
                        <a:t>接口、拨码开关等）</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665480">
                <a:tc>
                  <a:txBody>
                    <a:bodyPr/>
                    <a:lstStyle/>
                    <a:p>
                      <a:pPr marR="457200" algn="ctr" defTabSz="266700">
                        <a:defRPr sz="1800"/>
                      </a:pPr>
                      <a:r>
                        <a:rPr sz="1050">
                          <a:latin typeface="+mj-lt"/>
                          <a:ea typeface="+mj-ea"/>
                          <a:cs typeface="+mj-cs"/>
                          <a:sym typeface="Helvetica"/>
                        </a:rPr>
                        <a:t>净化器电源</a:t>
                      </a:r>
                      <a:endParaRPr sz="1050">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sz="1050">
                          <a:latin typeface="+mj-lt"/>
                          <a:ea typeface="+mj-ea"/>
                          <a:cs typeface="+mj-cs"/>
                          <a:sym typeface="Helvetica"/>
                        </a:defRPr>
                      </a:pPr>
                      <a:r>
                        <a:t>电场高压、电流、电场中压、功率、</a:t>
                      </a:r>
                      <a:endParaRPr>
                        <a:latin typeface="Times" panose="00000500000000020000"/>
                        <a:ea typeface="Times" panose="00000500000000020000"/>
                        <a:cs typeface="Times" panose="00000500000000020000"/>
                        <a:sym typeface="Times" panose="00000500000000020000"/>
                      </a:endParaRPr>
                    </a:p>
                    <a:p>
                      <a:pPr marR="457200" algn="l" defTabSz="266700">
                        <a:defRPr sz="1050">
                          <a:latin typeface="+mj-lt"/>
                          <a:ea typeface="+mj-ea"/>
                          <a:cs typeface="+mj-cs"/>
                          <a:sym typeface="Helvetica"/>
                        </a:defRPr>
                      </a:pPr>
                      <a:r>
                        <a:t>油烟浓度、功率增加、功率减少、</a:t>
                      </a:r>
                      <a:endParaRPr>
                        <a:latin typeface="Times" panose="00000500000000020000"/>
                        <a:ea typeface="Times" panose="00000500000000020000"/>
                        <a:cs typeface="Times" panose="00000500000000020000"/>
                        <a:sym typeface="Times" panose="00000500000000020000"/>
                      </a:endParaRPr>
                    </a:p>
                    <a:p>
                      <a:pPr marR="457200" algn="l" defTabSz="266700">
                        <a:defRPr sz="1050">
                          <a:latin typeface="+mj-lt"/>
                          <a:ea typeface="+mj-ea"/>
                          <a:cs typeface="+mj-cs"/>
                          <a:sym typeface="Helvetica"/>
                        </a:defRPr>
                      </a:pPr>
                      <a:r>
                        <a:rPr>
                          <a:latin typeface="Times" panose="00000500000000020000"/>
                          <a:ea typeface="Times" panose="00000500000000020000"/>
                          <a:cs typeface="Times" panose="00000500000000020000"/>
                          <a:sym typeface="Times" panose="00000500000000020000"/>
                        </a:rPr>
                        <a:t>VOC</a:t>
                      </a:r>
                      <a:r>
                        <a:t>浓度、电源工作状态等</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316230">
                <a:tc>
                  <a:txBody>
                    <a:bodyPr/>
                    <a:lstStyle/>
                    <a:p>
                      <a:pPr marR="457200" algn="ctr" defTabSz="266700">
                        <a:defRPr sz="1800"/>
                      </a:pPr>
                      <a:r>
                        <a:rPr sz="1050">
                          <a:latin typeface="+mj-lt"/>
                          <a:ea typeface="+mj-ea"/>
                          <a:cs typeface="+mj-cs"/>
                          <a:sym typeface="Helvetica"/>
                        </a:rPr>
                        <a:t>风管</a:t>
                      </a:r>
                      <a:endParaRPr sz="1050">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sz="1800"/>
                      </a:pPr>
                      <a:r>
                        <a:rPr sz="1050">
                          <a:latin typeface="+mj-lt"/>
                          <a:ea typeface="+mj-ea"/>
                          <a:cs typeface="+mj-cs"/>
                          <a:sym typeface="Helvetica"/>
                        </a:rPr>
                        <a:t>温度、静压、动压</a:t>
                      </a:r>
                      <a:endParaRPr sz="1050">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316865">
                <a:tc>
                  <a:txBody>
                    <a:bodyPr/>
                    <a:lstStyle/>
                    <a:p>
                      <a:pPr marR="457200" algn="ctr" defTabSz="266700">
                        <a:defRPr sz="1800"/>
                      </a:pPr>
                      <a:r>
                        <a:rPr sz="1050">
                          <a:latin typeface="+mj-lt"/>
                          <a:ea typeface="+mj-ea"/>
                          <a:cs typeface="+mj-cs"/>
                          <a:sym typeface="Helvetica"/>
                        </a:rPr>
                        <a:t>振动传感器</a:t>
                      </a:r>
                      <a:endParaRPr sz="1050">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sz="1050">
                          <a:latin typeface="+mj-lt"/>
                          <a:ea typeface="+mj-ea"/>
                          <a:cs typeface="+mj-cs"/>
                          <a:sym typeface="Helvetica"/>
                        </a:defRPr>
                      </a:pPr>
                      <a:r>
                        <a:rPr>
                          <a:latin typeface="Times" panose="00000500000000020000"/>
                          <a:ea typeface="Times" panose="00000500000000020000"/>
                          <a:cs typeface="Times" panose="00000500000000020000"/>
                          <a:sym typeface="Times" panose="00000500000000020000"/>
                        </a:rPr>
                        <a:t>X</a:t>
                      </a:r>
                      <a:r>
                        <a:t>轴、</a:t>
                      </a:r>
                      <a:r>
                        <a:rPr>
                          <a:latin typeface="Times" panose="00000500000000020000"/>
                          <a:ea typeface="Times" panose="00000500000000020000"/>
                          <a:cs typeface="Times" panose="00000500000000020000"/>
                          <a:sym typeface="Times" panose="00000500000000020000"/>
                        </a:rPr>
                        <a:t>Y</a:t>
                      </a:r>
                      <a:r>
                        <a:t>轴、</a:t>
                      </a:r>
                      <a:r>
                        <a:rPr>
                          <a:latin typeface="Times" panose="00000500000000020000"/>
                          <a:ea typeface="Times" panose="00000500000000020000"/>
                          <a:cs typeface="Times" panose="00000500000000020000"/>
                          <a:sym typeface="Times" panose="00000500000000020000"/>
                        </a:rPr>
                        <a:t>Z</a:t>
                      </a:r>
                      <a:r>
                        <a:t>轴数据采集</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316865">
                <a:tc>
                  <a:txBody>
                    <a:bodyPr/>
                    <a:lstStyle/>
                    <a:p>
                      <a:pPr marR="457200" algn="ctr" defTabSz="266700">
                        <a:defRPr sz="1800"/>
                      </a:pPr>
                      <a:r>
                        <a:rPr sz="1050">
                          <a:latin typeface="+mj-lt"/>
                          <a:ea typeface="+mj-ea"/>
                          <a:cs typeface="+mj-cs"/>
                          <a:sym typeface="Helvetica"/>
                        </a:rPr>
                        <a:t>速度传感器</a:t>
                      </a:r>
                      <a:endParaRPr sz="1050">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sz="1800"/>
                      </a:pPr>
                      <a:r>
                        <a:rPr sz="1050">
                          <a:latin typeface="+mj-lt"/>
                          <a:ea typeface="+mj-ea"/>
                          <a:cs typeface="+mj-cs"/>
                          <a:sym typeface="Helvetica"/>
                        </a:rPr>
                        <a:t>风机转速</a:t>
                      </a:r>
                      <a:endParaRPr sz="1050">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316865">
                <a:tc>
                  <a:txBody>
                    <a:bodyPr/>
                    <a:lstStyle/>
                    <a:p>
                      <a:pPr marR="457200" algn="ctr" defTabSz="266700">
                        <a:defRPr sz="1800"/>
                      </a:pPr>
                      <a:r>
                        <a:rPr sz="1050">
                          <a:latin typeface="+mj-lt"/>
                          <a:ea typeface="+mj-ea"/>
                          <a:cs typeface="+mj-cs"/>
                          <a:sym typeface="Helvetica"/>
                        </a:rPr>
                        <a:t>接近开关</a:t>
                      </a:r>
                      <a:endParaRPr sz="1050">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sz="1800"/>
                      </a:pPr>
                      <a:r>
                        <a:rPr sz="1050">
                          <a:latin typeface="+mj-lt"/>
                          <a:ea typeface="+mj-ea"/>
                          <a:cs typeface="+mj-cs"/>
                          <a:sym typeface="Helvetica"/>
                        </a:rPr>
                        <a:t>皮带转速</a:t>
                      </a:r>
                      <a:endParaRPr sz="1050">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bl>
          </a:graphicData>
        </a:graphic>
      </p:graphicFrame>
      <p:pic>
        <p:nvPicPr>
          <p:cNvPr id="1216" name="图像" descr="图像"/>
          <p:cNvPicPr>
            <a:picLocks noChangeAspect="1"/>
          </p:cNvPicPr>
          <p:nvPr/>
        </p:nvPicPr>
        <p:blipFill>
          <a:blip r:embed="rId1"/>
          <a:stretch>
            <a:fillRect/>
          </a:stretch>
        </p:blipFill>
        <p:spPr>
          <a:xfrm>
            <a:off x="6156362" y="2097741"/>
            <a:ext cx="5000588" cy="3746797"/>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slow" p14:dur="1200" advClick="0" advTm="3000">
        <p14:flip dir="r"/>
      </p:transition>
    </mc:Choice>
    <mc:Fallback>
      <p:transition spd="slow" advClick="0" advTm="3000">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afterEffect">
                                  <p:stCondLst>
                                    <p:cond delay="0"/>
                                  </p:stCondLst>
                                  <p:iterate type="el">
                                    <p:tmAbs val="0"/>
                                  </p:iterate>
                                  <p:childTnLst>
                                    <p:set>
                                      <p:cBhvr>
                                        <p:cTn id="6" dur="indefinite" fill="hold"/>
                                        <p:tgtEl>
                                          <p:spTgt spid="1187"/>
                                        </p:tgtEl>
                                        <p:attrNameLst>
                                          <p:attrName>style.visibility</p:attrName>
                                        </p:attrNameLst>
                                      </p:cBhvr>
                                      <p:to>
                                        <p:strVal val="visible"/>
                                      </p:to>
                                    </p:set>
                                    <p:animEffect transition="in" filter="dissolve">
                                      <p:cBhvr>
                                        <p:cTn id="7" dur="1250"/>
                                        <p:tgtEl>
                                          <p:spTgt spid="1187"/>
                                        </p:tgtEl>
                                      </p:cBhvr>
                                    </p:animEffect>
                                  </p:childTnLst>
                                </p:cTn>
                              </p:par>
                            </p:childTnLst>
                          </p:cTn>
                        </p:par>
                        <p:par>
                          <p:cTn id="8" fill="hold">
                            <p:stCondLst>
                              <p:cond delay="1250"/>
                            </p:stCondLst>
                            <p:childTnLst>
                              <p:par>
                                <p:cTn id="9" presetID="9" presetClass="entr" presetSubtype="0" fill="hold" grpId="2" nodeType="afterEffect">
                                  <p:stCondLst>
                                    <p:cond delay="1000"/>
                                  </p:stCondLst>
                                  <p:iterate type="el">
                                    <p:tmAbs val="0"/>
                                  </p:iterate>
                                  <p:childTnLst>
                                    <p:set>
                                      <p:cBhvr>
                                        <p:cTn id="10" dur="indefinite" fill="hold"/>
                                        <p:tgtEl>
                                          <p:spTgt spid="1198"/>
                                        </p:tgtEl>
                                        <p:attrNameLst>
                                          <p:attrName>style.visibility</p:attrName>
                                        </p:attrNameLst>
                                      </p:cBhvr>
                                      <p:to>
                                        <p:strVal val="visible"/>
                                      </p:to>
                                    </p:set>
                                    <p:animEffect transition="in" filter="dissolve">
                                      <p:cBhvr>
                                        <p:cTn id="11" dur="100"/>
                                        <p:tgtEl>
                                          <p:spTgt spid="11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spid="1198" grpId="2" animBg="1" advAuto="0"/>
      <p:bldP spid="1187" grpId="1"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2" name="直接连接符 55"/>
          <p:cNvSpPr/>
          <p:nvPr/>
        </p:nvSpPr>
        <p:spPr>
          <a:xfrm>
            <a:off x="841002" y="505763"/>
            <a:ext cx="8571842" cy="1"/>
          </a:xfrm>
          <a:prstGeom prst="line">
            <a:avLst/>
          </a:prstGeom>
          <a:ln>
            <a:solidFill>
              <a:srgbClr val="808080"/>
            </a:solidFill>
            <a:prstDash val="dash"/>
          </a:ln>
        </p:spPr>
        <p:txBody>
          <a:bodyPr lIns="45719" rIns="45719"/>
          <a:lstStyle/>
          <a:p/>
        </p:txBody>
      </p:sp>
      <p:sp>
        <p:nvSpPr>
          <p:cNvPr id="1203" name="TextBox 63"/>
          <p:cNvSpPr txBox="1"/>
          <p:nvPr/>
        </p:nvSpPr>
        <p:spPr>
          <a:xfrm>
            <a:off x="10655710" y="7812196"/>
            <a:ext cx="789941" cy="408941"/>
          </a:xfrm>
          <a:prstGeom prst="rect">
            <a:avLst/>
          </a:prstGeom>
          <a:ln w="12700">
            <a:miter lim="400000"/>
          </a:ln>
        </p:spPr>
        <p:txBody>
          <a:bodyPr wrap="none" lIns="45719" rIns="45719">
            <a:spAutoFit/>
          </a:bodyPr>
          <a:lstStyle>
            <a:lvl1pPr>
              <a:defRPr>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延时符</a:t>
            </a:r>
            <a:endParaRPr>
              <a:latin typeface="+mj-lt"/>
              <a:ea typeface="+mj-ea"/>
              <a:cs typeface="+mj-cs"/>
              <a:sym typeface="Helvetica"/>
            </a:endParaRPr>
          </a:p>
        </p:txBody>
      </p:sp>
      <p:sp>
        <p:nvSpPr>
          <p:cNvPr id="1204" name="六边形 64"/>
          <p:cNvSpPr/>
          <p:nvPr/>
        </p:nvSpPr>
        <p:spPr>
          <a:xfrm>
            <a:off x="241895" y="125397"/>
            <a:ext cx="481346" cy="41495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25400">
            <a:solidFill>
              <a:srgbClr val="46CEAE"/>
            </a:solidFill>
          </a:ln>
        </p:spPr>
        <p:txBody>
          <a:bodyPr lIns="45719" rIns="45719" anchor="ctr"/>
          <a:lstStyle/>
          <a:p>
            <a:pPr algn="ctr">
              <a:defRPr>
                <a:solidFill>
                  <a:srgbClr val="FFFFFF"/>
                </a:solidFill>
              </a:defRPr>
            </a:pPr>
          </a:p>
        </p:txBody>
      </p:sp>
      <p:sp>
        <p:nvSpPr>
          <p:cNvPr id="1205" name="矩形 70"/>
          <p:cNvSpPr/>
          <p:nvPr/>
        </p:nvSpPr>
        <p:spPr>
          <a:xfrm>
            <a:off x="9412843" y="188638"/>
            <a:ext cx="933217" cy="334418"/>
          </a:xfrm>
          <a:prstGeom prst="rect">
            <a:avLst/>
          </a:prstGeom>
          <a:solidFill>
            <a:srgbClr val="46CEAE"/>
          </a:solidFill>
          <a:ln w="12700">
            <a:miter lim="400000"/>
          </a:ln>
        </p:spPr>
        <p:txBody>
          <a:bodyPr lIns="45719" rIns="45719" anchor="ctr"/>
          <a:lstStyle/>
          <a:p>
            <a:pPr algn="ctr">
              <a:defRPr sz="1400">
                <a:solidFill>
                  <a:srgbClr val="FFFFFF"/>
                </a:solidFill>
              </a:defRPr>
            </a:pPr>
          </a:p>
        </p:txBody>
      </p:sp>
      <p:sp>
        <p:nvSpPr>
          <p:cNvPr id="1206" name="矩形 71"/>
          <p:cNvSpPr/>
          <p:nvPr/>
        </p:nvSpPr>
        <p:spPr>
          <a:xfrm>
            <a:off x="10347503" y="187548"/>
            <a:ext cx="1582733" cy="334419"/>
          </a:xfrm>
          <a:prstGeom prst="rect">
            <a:avLst/>
          </a:prstGeom>
          <a:solidFill>
            <a:srgbClr val="46CEAE">
              <a:alpha val="60000"/>
            </a:srgbClr>
          </a:solidFill>
          <a:ln w="12700">
            <a:miter lim="400000"/>
          </a:ln>
        </p:spPr>
        <p:txBody>
          <a:bodyPr lIns="45719" rIns="45719" anchor="ctr"/>
          <a:lstStyle/>
          <a:p>
            <a:pPr algn="ctr">
              <a:defRPr sz="1600">
                <a:solidFill>
                  <a:srgbClr val="FFFFFF"/>
                </a:solidFill>
              </a:defRPr>
            </a:pPr>
          </a:p>
        </p:txBody>
      </p:sp>
      <p:sp>
        <p:nvSpPr>
          <p:cNvPr id="1207" name="六边形 72"/>
          <p:cNvSpPr/>
          <p:nvPr/>
        </p:nvSpPr>
        <p:spPr>
          <a:xfrm>
            <a:off x="624979" y="392471"/>
            <a:ext cx="261791" cy="22568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12700">
            <a:solidFill>
              <a:srgbClr val="FFFFFF"/>
            </a:solidFill>
          </a:ln>
        </p:spPr>
        <p:txBody>
          <a:bodyPr lIns="45719" rIns="45719" anchor="ctr"/>
          <a:lstStyle/>
          <a:p>
            <a:pPr algn="ctr">
              <a:defRPr>
                <a:solidFill>
                  <a:srgbClr val="FFFFFF"/>
                </a:solidFill>
              </a:defRPr>
            </a:pPr>
          </a:p>
        </p:txBody>
      </p:sp>
      <p:sp>
        <p:nvSpPr>
          <p:cNvPr id="1208" name="文本框 9"/>
          <p:cNvSpPr txBox="1"/>
          <p:nvPr/>
        </p:nvSpPr>
        <p:spPr>
          <a:xfrm>
            <a:off x="9447133" y="221071"/>
            <a:ext cx="864637" cy="322581"/>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t>第三章</a:t>
            </a:r>
          </a:p>
        </p:txBody>
      </p:sp>
      <p:sp>
        <p:nvSpPr>
          <p:cNvPr id="1209" name="文本框 9"/>
          <p:cNvSpPr txBox="1"/>
          <p:nvPr/>
        </p:nvSpPr>
        <p:spPr>
          <a:xfrm>
            <a:off x="10372920" y="213500"/>
            <a:ext cx="1515597" cy="322581"/>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t>研究综述</a:t>
            </a:r>
          </a:p>
        </p:txBody>
      </p:sp>
      <p:grpSp>
        <p:nvGrpSpPr>
          <p:cNvPr id="1213" name="组合 75"/>
          <p:cNvGrpSpPr/>
          <p:nvPr/>
        </p:nvGrpSpPr>
        <p:grpSpPr>
          <a:xfrm>
            <a:off x="330915" y="199584"/>
            <a:ext cx="308582" cy="266579"/>
            <a:chOff x="0" y="0"/>
            <a:chExt cx="308580" cy="266578"/>
          </a:xfrm>
        </p:grpSpPr>
        <p:sp>
          <p:nvSpPr>
            <p:cNvPr id="1210" name="Freeform 301"/>
            <p:cNvSpPr/>
            <p:nvPr/>
          </p:nvSpPr>
          <p:spPr>
            <a:xfrm>
              <a:off x="102074" y="60072"/>
              <a:ext cx="206507" cy="206507"/>
            </a:xfrm>
            <a:custGeom>
              <a:avLst/>
              <a:gdLst/>
              <a:ahLst/>
              <a:cxnLst>
                <a:cxn ang="0">
                  <a:pos x="wd2" y="hd2"/>
                </a:cxn>
                <a:cxn ang="5400000">
                  <a:pos x="wd2" y="hd2"/>
                </a:cxn>
                <a:cxn ang="10800000">
                  <a:pos x="wd2" y="hd2"/>
                </a:cxn>
                <a:cxn ang="16200000">
                  <a:pos x="wd2" y="hd2"/>
                </a:cxn>
              </a:cxnLst>
              <a:rect l="0" t="0" r="r" b="b"/>
              <a:pathLst>
                <a:path w="21374" h="21374" extrusionOk="0">
                  <a:moveTo>
                    <a:pt x="2234" y="4988"/>
                  </a:moveTo>
                  <a:cubicBezTo>
                    <a:pt x="2979" y="5360"/>
                    <a:pt x="2607" y="6477"/>
                    <a:pt x="2607" y="6850"/>
                  </a:cubicBezTo>
                  <a:cubicBezTo>
                    <a:pt x="2607" y="7222"/>
                    <a:pt x="1862" y="7222"/>
                    <a:pt x="1490" y="7222"/>
                  </a:cubicBezTo>
                  <a:cubicBezTo>
                    <a:pt x="745" y="7222"/>
                    <a:pt x="0" y="7595"/>
                    <a:pt x="0" y="8340"/>
                  </a:cubicBezTo>
                  <a:cubicBezTo>
                    <a:pt x="0" y="9084"/>
                    <a:pt x="0" y="9829"/>
                    <a:pt x="745" y="9829"/>
                  </a:cubicBezTo>
                  <a:cubicBezTo>
                    <a:pt x="1117" y="10202"/>
                    <a:pt x="1862" y="10946"/>
                    <a:pt x="1862" y="11319"/>
                  </a:cubicBezTo>
                  <a:cubicBezTo>
                    <a:pt x="1862" y="11691"/>
                    <a:pt x="1490" y="12064"/>
                    <a:pt x="745" y="12436"/>
                  </a:cubicBezTo>
                  <a:cubicBezTo>
                    <a:pt x="372" y="12436"/>
                    <a:pt x="0" y="13181"/>
                    <a:pt x="372" y="13926"/>
                  </a:cubicBezTo>
                  <a:cubicBezTo>
                    <a:pt x="372" y="14671"/>
                    <a:pt x="1117" y="15415"/>
                    <a:pt x="1862" y="15043"/>
                  </a:cubicBezTo>
                  <a:cubicBezTo>
                    <a:pt x="2234" y="15043"/>
                    <a:pt x="2979" y="15043"/>
                    <a:pt x="2979" y="15415"/>
                  </a:cubicBezTo>
                  <a:cubicBezTo>
                    <a:pt x="3352" y="15415"/>
                    <a:pt x="3352" y="16533"/>
                    <a:pt x="2979" y="16905"/>
                  </a:cubicBezTo>
                  <a:cubicBezTo>
                    <a:pt x="2607" y="17277"/>
                    <a:pt x="2607" y="18395"/>
                    <a:pt x="3352" y="18767"/>
                  </a:cubicBezTo>
                  <a:cubicBezTo>
                    <a:pt x="4097" y="19140"/>
                    <a:pt x="4841" y="19512"/>
                    <a:pt x="5214" y="18767"/>
                  </a:cubicBezTo>
                  <a:cubicBezTo>
                    <a:pt x="5586" y="18395"/>
                    <a:pt x="6703" y="18767"/>
                    <a:pt x="6703" y="18767"/>
                  </a:cubicBezTo>
                  <a:cubicBezTo>
                    <a:pt x="7076" y="18767"/>
                    <a:pt x="7448" y="19512"/>
                    <a:pt x="7076" y="19884"/>
                  </a:cubicBezTo>
                  <a:cubicBezTo>
                    <a:pt x="7076" y="20629"/>
                    <a:pt x="7448" y="21002"/>
                    <a:pt x="8193" y="21374"/>
                  </a:cubicBezTo>
                  <a:cubicBezTo>
                    <a:pt x="9310" y="21374"/>
                    <a:pt x="9683" y="21002"/>
                    <a:pt x="10055" y="20629"/>
                  </a:cubicBezTo>
                  <a:cubicBezTo>
                    <a:pt x="10055" y="19884"/>
                    <a:pt x="11172" y="19512"/>
                    <a:pt x="11545" y="19512"/>
                  </a:cubicBezTo>
                  <a:cubicBezTo>
                    <a:pt x="11545" y="19512"/>
                    <a:pt x="12290" y="19884"/>
                    <a:pt x="12290" y="20629"/>
                  </a:cubicBezTo>
                  <a:cubicBezTo>
                    <a:pt x="12662" y="21002"/>
                    <a:pt x="13407" y="21374"/>
                    <a:pt x="14152" y="21002"/>
                  </a:cubicBezTo>
                  <a:cubicBezTo>
                    <a:pt x="14897" y="21002"/>
                    <a:pt x="15269" y="20257"/>
                    <a:pt x="14897" y="19512"/>
                  </a:cubicBezTo>
                  <a:cubicBezTo>
                    <a:pt x="14897" y="19140"/>
                    <a:pt x="15641" y="18022"/>
                    <a:pt x="15641" y="18022"/>
                  </a:cubicBezTo>
                  <a:cubicBezTo>
                    <a:pt x="16014" y="17650"/>
                    <a:pt x="16386" y="18022"/>
                    <a:pt x="17131" y="18395"/>
                  </a:cubicBezTo>
                  <a:cubicBezTo>
                    <a:pt x="17503" y="18767"/>
                    <a:pt x="18248" y="18767"/>
                    <a:pt x="18621" y="18022"/>
                  </a:cubicBezTo>
                  <a:cubicBezTo>
                    <a:pt x="19366" y="17277"/>
                    <a:pt x="19366" y="16533"/>
                    <a:pt x="18993" y="16160"/>
                  </a:cubicBezTo>
                  <a:cubicBezTo>
                    <a:pt x="18621" y="15788"/>
                    <a:pt x="18621" y="14671"/>
                    <a:pt x="18621" y="14671"/>
                  </a:cubicBezTo>
                  <a:cubicBezTo>
                    <a:pt x="18993" y="14298"/>
                    <a:pt x="19366" y="13926"/>
                    <a:pt x="20110" y="14298"/>
                  </a:cubicBezTo>
                  <a:cubicBezTo>
                    <a:pt x="20483" y="14298"/>
                    <a:pt x="21228" y="13926"/>
                    <a:pt x="21228" y="12808"/>
                  </a:cubicBezTo>
                  <a:cubicBezTo>
                    <a:pt x="21600" y="12064"/>
                    <a:pt x="21228" y="11319"/>
                    <a:pt x="20483" y="11319"/>
                  </a:cubicBezTo>
                  <a:cubicBezTo>
                    <a:pt x="20110" y="11319"/>
                    <a:pt x="19738" y="10202"/>
                    <a:pt x="19366" y="9829"/>
                  </a:cubicBezTo>
                  <a:cubicBezTo>
                    <a:pt x="19366" y="9457"/>
                    <a:pt x="20110" y="9084"/>
                    <a:pt x="20483" y="9084"/>
                  </a:cubicBezTo>
                  <a:cubicBezTo>
                    <a:pt x="20855" y="8712"/>
                    <a:pt x="21228" y="7967"/>
                    <a:pt x="20855" y="7222"/>
                  </a:cubicBezTo>
                  <a:cubicBezTo>
                    <a:pt x="20855" y="6477"/>
                    <a:pt x="20110" y="6105"/>
                    <a:pt x="19738" y="6477"/>
                  </a:cubicBezTo>
                  <a:cubicBezTo>
                    <a:pt x="18993" y="6477"/>
                    <a:pt x="18248" y="5733"/>
                    <a:pt x="17876" y="5733"/>
                  </a:cubicBezTo>
                  <a:cubicBezTo>
                    <a:pt x="17876" y="5360"/>
                    <a:pt x="17876" y="4615"/>
                    <a:pt x="18248" y="4243"/>
                  </a:cubicBezTo>
                  <a:cubicBezTo>
                    <a:pt x="18621" y="3871"/>
                    <a:pt x="18621" y="3126"/>
                    <a:pt x="17876" y="2753"/>
                  </a:cubicBezTo>
                  <a:cubicBezTo>
                    <a:pt x="17503" y="2008"/>
                    <a:pt x="16759" y="2008"/>
                    <a:pt x="16386" y="2381"/>
                  </a:cubicBezTo>
                  <a:cubicBezTo>
                    <a:pt x="15641" y="2753"/>
                    <a:pt x="14897" y="2753"/>
                    <a:pt x="14524" y="2753"/>
                  </a:cubicBezTo>
                  <a:cubicBezTo>
                    <a:pt x="14152" y="2381"/>
                    <a:pt x="14152" y="2008"/>
                    <a:pt x="14152" y="1264"/>
                  </a:cubicBezTo>
                  <a:cubicBezTo>
                    <a:pt x="14152" y="891"/>
                    <a:pt x="13779" y="146"/>
                    <a:pt x="13034" y="146"/>
                  </a:cubicBezTo>
                  <a:cubicBezTo>
                    <a:pt x="12290" y="-226"/>
                    <a:pt x="11545" y="146"/>
                    <a:pt x="11172" y="891"/>
                  </a:cubicBezTo>
                  <a:cubicBezTo>
                    <a:pt x="11172" y="1264"/>
                    <a:pt x="10428" y="1636"/>
                    <a:pt x="10055" y="1636"/>
                  </a:cubicBezTo>
                  <a:cubicBezTo>
                    <a:pt x="9683" y="2008"/>
                    <a:pt x="9310" y="1264"/>
                    <a:pt x="8938" y="891"/>
                  </a:cubicBezTo>
                  <a:cubicBezTo>
                    <a:pt x="8938" y="146"/>
                    <a:pt x="8193" y="146"/>
                    <a:pt x="7448" y="146"/>
                  </a:cubicBezTo>
                  <a:cubicBezTo>
                    <a:pt x="6703" y="519"/>
                    <a:pt x="5959" y="1264"/>
                    <a:pt x="6331" y="1636"/>
                  </a:cubicBezTo>
                  <a:cubicBezTo>
                    <a:pt x="6331" y="2381"/>
                    <a:pt x="5959" y="3126"/>
                    <a:pt x="5586" y="3498"/>
                  </a:cubicBezTo>
                  <a:cubicBezTo>
                    <a:pt x="5214" y="3498"/>
                    <a:pt x="4841" y="3498"/>
                    <a:pt x="4469" y="3126"/>
                  </a:cubicBezTo>
                  <a:cubicBezTo>
                    <a:pt x="3724" y="2753"/>
                    <a:pt x="2979" y="2753"/>
                    <a:pt x="2607" y="3498"/>
                  </a:cubicBezTo>
                  <a:cubicBezTo>
                    <a:pt x="2234" y="3871"/>
                    <a:pt x="1862" y="4615"/>
                    <a:pt x="2234" y="4988"/>
                  </a:cubicBezTo>
                  <a:close/>
                  <a:moveTo>
                    <a:pt x="8566" y="4615"/>
                  </a:moveTo>
                  <a:cubicBezTo>
                    <a:pt x="11917" y="3498"/>
                    <a:pt x="15641" y="5360"/>
                    <a:pt x="16759" y="8712"/>
                  </a:cubicBezTo>
                  <a:cubicBezTo>
                    <a:pt x="17503" y="12064"/>
                    <a:pt x="16014" y="15415"/>
                    <a:pt x="12662" y="16533"/>
                  </a:cubicBezTo>
                  <a:cubicBezTo>
                    <a:pt x="9310" y="17650"/>
                    <a:pt x="5586" y="15788"/>
                    <a:pt x="4841" y="12436"/>
                  </a:cubicBezTo>
                  <a:cubicBezTo>
                    <a:pt x="3724" y="9457"/>
                    <a:pt x="5586" y="5733"/>
                    <a:pt x="8566" y="4615"/>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sp>
          <p:nvSpPr>
            <p:cNvPr id="1211" name="Freeform 302"/>
            <p:cNvSpPr/>
            <p:nvPr/>
          </p:nvSpPr>
          <p:spPr>
            <a:xfrm>
              <a:off x="17" y="0"/>
              <a:ext cx="134052" cy="134051"/>
            </a:xfrm>
            <a:custGeom>
              <a:avLst/>
              <a:gdLst/>
              <a:ahLst/>
              <a:cxnLst>
                <a:cxn ang="0">
                  <a:pos x="wd2" y="hd2"/>
                </a:cxn>
                <a:cxn ang="5400000">
                  <a:pos x="wd2" y="hd2"/>
                </a:cxn>
                <a:cxn ang="10800000">
                  <a:pos x="wd2" y="hd2"/>
                </a:cxn>
                <a:cxn ang="16200000">
                  <a:pos x="wd2" y="hd2"/>
                </a:cxn>
              </a:cxnLst>
              <a:rect l="0" t="0" r="r" b="b"/>
              <a:pathLst>
                <a:path w="21600" h="21600" extrusionOk="0">
                  <a:moveTo>
                    <a:pt x="2335" y="5254"/>
                  </a:moveTo>
                  <a:cubicBezTo>
                    <a:pt x="2919" y="5254"/>
                    <a:pt x="2919" y="6422"/>
                    <a:pt x="2919" y="7005"/>
                  </a:cubicBezTo>
                  <a:cubicBezTo>
                    <a:pt x="2335" y="7005"/>
                    <a:pt x="1751" y="7005"/>
                    <a:pt x="1168" y="7005"/>
                  </a:cubicBezTo>
                  <a:cubicBezTo>
                    <a:pt x="584" y="7005"/>
                    <a:pt x="0" y="7589"/>
                    <a:pt x="0" y="8173"/>
                  </a:cubicBezTo>
                  <a:cubicBezTo>
                    <a:pt x="0" y="9341"/>
                    <a:pt x="0" y="9924"/>
                    <a:pt x="584" y="9924"/>
                  </a:cubicBezTo>
                  <a:cubicBezTo>
                    <a:pt x="1168" y="9924"/>
                    <a:pt x="1751" y="11092"/>
                    <a:pt x="1751" y="11676"/>
                  </a:cubicBezTo>
                  <a:cubicBezTo>
                    <a:pt x="1751" y="11676"/>
                    <a:pt x="1168" y="12259"/>
                    <a:pt x="1168" y="12259"/>
                  </a:cubicBezTo>
                  <a:cubicBezTo>
                    <a:pt x="584" y="12259"/>
                    <a:pt x="0" y="13427"/>
                    <a:pt x="584" y="14011"/>
                  </a:cubicBezTo>
                  <a:cubicBezTo>
                    <a:pt x="584" y="14595"/>
                    <a:pt x="1168" y="15178"/>
                    <a:pt x="1751" y="15178"/>
                  </a:cubicBezTo>
                  <a:cubicBezTo>
                    <a:pt x="2335" y="15178"/>
                    <a:pt x="2919" y="15178"/>
                    <a:pt x="2919" y="15178"/>
                  </a:cubicBezTo>
                  <a:cubicBezTo>
                    <a:pt x="3503" y="15762"/>
                    <a:pt x="3503" y="16346"/>
                    <a:pt x="2919" y="16930"/>
                  </a:cubicBezTo>
                  <a:cubicBezTo>
                    <a:pt x="2919" y="17514"/>
                    <a:pt x="2919" y="18097"/>
                    <a:pt x="3503" y="18681"/>
                  </a:cubicBezTo>
                  <a:cubicBezTo>
                    <a:pt x="4086" y="19265"/>
                    <a:pt x="4670" y="19265"/>
                    <a:pt x="5254" y="19265"/>
                  </a:cubicBezTo>
                  <a:cubicBezTo>
                    <a:pt x="5838" y="18681"/>
                    <a:pt x="6422" y="18681"/>
                    <a:pt x="7005" y="18681"/>
                  </a:cubicBezTo>
                  <a:cubicBezTo>
                    <a:pt x="7005" y="18681"/>
                    <a:pt x="7589" y="19265"/>
                    <a:pt x="7005" y="19849"/>
                  </a:cubicBezTo>
                  <a:cubicBezTo>
                    <a:pt x="7005" y="20432"/>
                    <a:pt x="7589" y="21016"/>
                    <a:pt x="8757" y="21600"/>
                  </a:cubicBezTo>
                  <a:cubicBezTo>
                    <a:pt x="9341" y="21600"/>
                    <a:pt x="9924" y="21016"/>
                    <a:pt x="9924" y="20432"/>
                  </a:cubicBezTo>
                  <a:cubicBezTo>
                    <a:pt x="10508" y="19849"/>
                    <a:pt x="11092" y="19849"/>
                    <a:pt x="11676" y="19849"/>
                  </a:cubicBezTo>
                  <a:cubicBezTo>
                    <a:pt x="11676" y="19849"/>
                    <a:pt x="12259" y="19849"/>
                    <a:pt x="12259" y="20432"/>
                  </a:cubicBezTo>
                  <a:cubicBezTo>
                    <a:pt x="12843" y="21016"/>
                    <a:pt x="13427" y="21600"/>
                    <a:pt x="14011" y="21016"/>
                  </a:cubicBezTo>
                  <a:cubicBezTo>
                    <a:pt x="15178" y="21016"/>
                    <a:pt x="15178" y="20432"/>
                    <a:pt x="15178" y="19849"/>
                  </a:cubicBezTo>
                  <a:cubicBezTo>
                    <a:pt x="15178" y="19265"/>
                    <a:pt x="15762" y="18097"/>
                    <a:pt x="15762" y="18097"/>
                  </a:cubicBezTo>
                  <a:cubicBezTo>
                    <a:pt x="16346" y="18097"/>
                    <a:pt x="16930" y="18097"/>
                    <a:pt x="16930" y="18681"/>
                  </a:cubicBezTo>
                  <a:cubicBezTo>
                    <a:pt x="17514" y="18681"/>
                    <a:pt x="18681" y="18681"/>
                    <a:pt x="18681" y="18097"/>
                  </a:cubicBezTo>
                  <a:cubicBezTo>
                    <a:pt x="19265" y="17514"/>
                    <a:pt x="19849" y="16346"/>
                    <a:pt x="19265" y="16346"/>
                  </a:cubicBezTo>
                  <a:cubicBezTo>
                    <a:pt x="18681" y="15762"/>
                    <a:pt x="18681" y="14595"/>
                    <a:pt x="18681" y="14595"/>
                  </a:cubicBezTo>
                  <a:cubicBezTo>
                    <a:pt x="19265" y="14011"/>
                    <a:pt x="19849" y="14011"/>
                    <a:pt x="20432" y="14011"/>
                  </a:cubicBezTo>
                  <a:cubicBezTo>
                    <a:pt x="21016" y="14011"/>
                    <a:pt x="21600" y="14011"/>
                    <a:pt x="21600" y="12843"/>
                  </a:cubicBezTo>
                  <a:cubicBezTo>
                    <a:pt x="21600" y="12259"/>
                    <a:pt x="21600" y="11676"/>
                    <a:pt x="21016" y="11092"/>
                  </a:cubicBezTo>
                  <a:cubicBezTo>
                    <a:pt x="20432" y="11092"/>
                    <a:pt x="19849" y="10508"/>
                    <a:pt x="19849" y="9924"/>
                  </a:cubicBezTo>
                  <a:cubicBezTo>
                    <a:pt x="19849" y="9341"/>
                    <a:pt x="20432" y="9341"/>
                    <a:pt x="20432" y="8757"/>
                  </a:cubicBezTo>
                  <a:cubicBezTo>
                    <a:pt x="21016" y="8757"/>
                    <a:pt x="21600" y="8173"/>
                    <a:pt x="21016" y="7005"/>
                  </a:cubicBezTo>
                  <a:cubicBezTo>
                    <a:pt x="21016" y="6422"/>
                    <a:pt x="20432" y="5838"/>
                    <a:pt x="19849" y="6422"/>
                  </a:cubicBezTo>
                  <a:cubicBezTo>
                    <a:pt x="19265" y="6422"/>
                    <a:pt x="18097" y="5838"/>
                    <a:pt x="18097" y="5254"/>
                  </a:cubicBezTo>
                  <a:cubicBezTo>
                    <a:pt x="18097" y="5254"/>
                    <a:pt x="18097" y="4670"/>
                    <a:pt x="18681" y="4086"/>
                  </a:cubicBezTo>
                  <a:cubicBezTo>
                    <a:pt x="18681" y="4086"/>
                    <a:pt x="18681" y="2919"/>
                    <a:pt x="18097" y="2335"/>
                  </a:cubicBezTo>
                  <a:cubicBezTo>
                    <a:pt x="17514" y="1751"/>
                    <a:pt x="16930" y="1751"/>
                    <a:pt x="16346" y="2335"/>
                  </a:cubicBezTo>
                  <a:cubicBezTo>
                    <a:pt x="15762" y="2919"/>
                    <a:pt x="15178" y="2919"/>
                    <a:pt x="14595" y="2335"/>
                  </a:cubicBezTo>
                  <a:cubicBezTo>
                    <a:pt x="14595" y="2335"/>
                    <a:pt x="14011" y="1751"/>
                    <a:pt x="14595" y="1168"/>
                  </a:cubicBezTo>
                  <a:cubicBezTo>
                    <a:pt x="14595" y="584"/>
                    <a:pt x="14011" y="0"/>
                    <a:pt x="12843" y="0"/>
                  </a:cubicBezTo>
                  <a:cubicBezTo>
                    <a:pt x="12259" y="0"/>
                    <a:pt x="11676" y="0"/>
                    <a:pt x="11676" y="584"/>
                  </a:cubicBezTo>
                  <a:cubicBezTo>
                    <a:pt x="11092" y="1168"/>
                    <a:pt x="10508" y="1751"/>
                    <a:pt x="9924" y="1751"/>
                  </a:cubicBezTo>
                  <a:cubicBezTo>
                    <a:pt x="9924" y="1751"/>
                    <a:pt x="9341" y="1168"/>
                    <a:pt x="9341" y="584"/>
                  </a:cubicBezTo>
                  <a:cubicBezTo>
                    <a:pt x="8757" y="0"/>
                    <a:pt x="8173" y="0"/>
                    <a:pt x="7589" y="0"/>
                  </a:cubicBezTo>
                  <a:cubicBezTo>
                    <a:pt x="6422" y="584"/>
                    <a:pt x="6422" y="1168"/>
                    <a:pt x="6422" y="1751"/>
                  </a:cubicBezTo>
                  <a:cubicBezTo>
                    <a:pt x="6422" y="2335"/>
                    <a:pt x="5838" y="2919"/>
                    <a:pt x="5838" y="3503"/>
                  </a:cubicBezTo>
                  <a:cubicBezTo>
                    <a:pt x="5254" y="3503"/>
                    <a:pt x="4670" y="3503"/>
                    <a:pt x="4670" y="2919"/>
                  </a:cubicBezTo>
                  <a:cubicBezTo>
                    <a:pt x="4086" y="2335"/>
                    <a:pt x="2919" y="2919"/>
                    <a:pt x="2919" y="3503"/>
                  </a:cubicBezTo>
                  <a:cubicBezTo>
                    <a:pt x="2335" y="4086"/>
                    <a:pt x="1751" y="4670"/>
                    <a:pt x="2335" y="5254"/>
                  </a:cubicBezTo>
                  <a:close/>
                  <a:moveTo>
                    <a:pt x="8757" y="4670"/>
                  </a:moveTo>
                  <a:cubicBezTo>
                    <a:pt x="12259" y="3503"/>
                    <a:pt x="15762" y="5254"/>
                    <a:pt x="16930" y="8757"/>
                  </a:cubicBezTo>
                  <a:cubicBezTo>
                    <a:pt x="18097" y="12259"/>
                    <a:pt x="15762" y="15762"/>
                    <a:pt x="12843" y="16930"/>
                  </a:cubicBezTo>
                  <a:cubicBezTo>
                    <a:pt x="9341" y="17514"/>
                    <a:pt x="5838" y="15762"/>
                    <a:pt x="4670" y="12843"/>
                  </a:cubicBezTo>
                  <a:cubicBezTo>
                    <a:pt x="3503" y="9341"/>
                    <a:pt x="5838" y="5838"/>
                    <a:pt x="8757" y="467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sp>
          <p:nvSpPr>
            <p:cNvPr id="1212" name="Freeform 303"/>
            <p:cNvSpPr/>
            <p:nvPr/>
          </p:nvSpPr>
          <p:spPr>
            <a:xfrm>
              <a:off x="0" y="134052"/>
              <a:ext cx="105108" cy="100539"/>
            </a:xfrm>
            <a:custGeom>
              <a:avLst/>
              <a:gdLst/>
              <a:ahLst/>
              <a:cxnLst>
                <a:cxn ang="0">
                  <a:pos x="wd2" y="hd2"/>
                </a:cxn>
                <a:cxn ang="5400000">
                  <a:pos x="wd2" y="hd2"/>
                </a:cxn>
                <a:cxn ang="10800000">
                  <a:pos x="wd2" y="hd2"/>
                </a:cxn>
                <a:cxn ang="16200000">
                  <a:pos x="wd2" y="hd2"/>
                </a:cxn>
              </a:cxnLst>
              <a:rect l="0" t="0" r="r" b="b"/>
              <a:pathLst>
                <a:path w="21600" h="21600" extrusionOk="0">
                  <a:moveTo>
                    <a:pt x="2234" y="5400"/>
                  </a:moveTo>
                  <a:cubicBezTo>
                    <a:pt x="2979" y="5400"/>
                    <a:pt x="2979" y="6943"/>
                    <a:pt x="2979" y="6943"/>
                  </a:cubicBezTo>
                  <a:cubicBezTo>
                    <a:pt x="2979" y="6943"/>
                    <a:pt x="2234" y="7714"/>
                    <a:pt x="1490" y="6943"/>
                  </a:cubicBezTo>
                  <a:cubicBezTo>
                    <a:pt x="745" y="6943"/>
                    <a:pt x="0" y="7714"/>
                    <a:pt x="0" y="8486"/>
                  </a:cubicBezTo>
                  <a:cubicBezTo>
                    <a:pt x="0" y="9257"/>
                    <a:pt x="0" y="10029"/>
                    <a:pt x="745" y="10029"/>
                  </a:cubicBezTo>
                  <a:cubicBezTo>
                    <a:pt x="1490" y="10029"/>
                    <a:pt x="2234" y="11571"/>
                    <a:pt x="2234" y="11571"/>
                  </a:cubicBezTo>
                  <a:cubicBezTo>
                    <a:pt x="2234" y="12343"/>
                    <a:pt x="1490" y="12343"/>
                    <a:pt x="745" y="12343"/>
                  </a:cubicBezTo>
                  <a:cubicBezTo>
                    <a:pt x="745" y="13114"/>
                    <a:pt x="0" y="13886"/>
                    <a:pt x="745" y="14657"/>
                  </a:cubicBezTo>
                  <a:cubicBezTo>
                    <a:pt x="745" y="15429"/>
                    <a:pt x="1490" y="15429"/>
                    <a:pt x="2234" y="15429"/>
                  </a:cubicBezTo>
                  <a:cubicBezTo>
                    <a:pt x="2234" y="15429"/>
                    <a:pt x="2979" y="15429"/>
                    <a:pt x="2979" y="15429"/>
                  </a:cubicBezTo>
                  <a:cubicBezTo>
                    <a:pt x="2979" y="16200"/>
                    <a:pt x="3724" y="16971"/>
                    <a:pt x="2979" y="17743"/>
                  </a:cubicBezTo>
                  <a:cubicBezTo>
                    <a:pt x="2979" y="17743"/>
                    <a:pt x="2979" y="18514"/>
                    <a:pt x="3724" y="19286"/>
                  </a:cubicBezTo>
                  <a:cubicBezTo>
                    <a:pt x="3724" y="20057"/>
                    <a:pt x="5214" y="20057"/>
                    <a:pt x="5214" y="19286"/>
                  </a:cubicBezTo>
                  <a:cubicBezTo>
                    <a:pt x="5959" y="19286"/>
                    <a:pt x="6703" y="19286"/>
                    <a:pt x="6703" y="19286"/>
                  </a:cubicBezTo>
                  <a:cubicBezTo>
                    <a:pt x="7448" y="19286"/>
                    <a:pt x="7448" y="20057"/>
                    <a:pt x="7448" y="20829"/>
                  </a:cubicBezTo>
                  <a:cubicBezTo>
                    <a:pt x="7448" y="20829"/>
                    <a:pt x="7448" y="21600"/>
                    <a:pt x="8193" y="21600"/>
                  </a:cubicBezTo>
                  <a:cubicBezTo>
                    <a:pt x="8938" y="21600"/>
                    <a:pt x="9683" y="21600"/>
                    <a:pt x="9683" y="20829"/>
                  </a:cubicBezTo>
                  <a:cubicBezTo>
                    <a:pt x="10428" y="20829"/>
                    <a:pt x="11172" y="20057"/>
                    <a:pt x="11172" y="20057"/>
                  </a:cubicBezTo>
                  <a:cubicBezTo>
                    <a:pt x="11917" y="20057"/>
                    <a:pt x="11917" y="20057"/>
                    <a:pt x="12662" y="20829"/>
                  </a:cubicBezTo>
                  <a:cubicBezTo>
                    <a:pt x="12662" y="21600"/>
                    <a:pt x="13407" y="21600"/>
                    <a:pt x="14152" y="21600"/>
                  </a:cubicBezTo>
                  <a:cubicBezTo>
                    <a:pt x="14897" y="21600"/>
                    <a:pt x="14897" y="20829"/>
                    <a:pt x="14897" y="20057"/>
                  </a:cubicBezTo>
                  <a:cubicBezTo>
                    <a:pt x="14897" y="19286"/>
                    <a:pt x="15641" y="18514"/>
                    <a:pt x="15641" y="18514"/>
                  </a:cubicBezTo>
                  <a:cubicBezTo>
                    <a:pt x="15641" y="18514"/>
                    <a:pt x="16386" y="18514"/>
                    <a:pt x="17131" y="18514"/>
                  </a:cubicBezTo>
                  <a:cubicBezTo>
                    <a:pt x="17131" y="19286"/>
                    <a:pt x="17876" y="19286"/>
                    <a:pt x="18621" y="18514"/>
                  </a:cubicBezTo>
                  <a:cubicBezTo>
                    <a:pt x="19366" y="17743"/>
                    <a:pt x="19366" y="16971"/>
                    <a:pt x="18621" y="16200"/>
                  </a:cubicBezTo>
                  <a:cubicBezTo>
                    <a:pt x="18621" y="16200"/>
                    <a:pt x="18621" y="15429"/>
                    <a:pt x="18621" y="14657"/>
                  </a:cubicBezTo>
                  <a:cubicBezTo>
                    <a:pt x="18621" y="14657"/>
                    <a:pt x="19366" y="14657"/>
                    <a:pt x="20110" y="14657"/>
                  </a:cubicBezTo>
                  <a:cubicBezTo>
                    <a:pt x="20855" y="14657"/>
                    <a:pt x="20855" y="13886"/>
                    <a:pt x="21600" y="13114"/>
                  </a:cubicBezTo>
                  <a:cubicBezTo>
                    <a:pt x="21600" y="12343"/>
                    <a:pt x="20855" y="11571"/>
                    <a:pt x="20855" y="11571"/>
                  </a:cubicBezTo>
                  <a:cubicBezTo>
                    <a:pt x="20110" y="11571"/>
                    <a:pt x="19366" y="10800"/>
                    <a:pt x="19366" y="10029"/>
                  </a:cubicBezTo>
                  <a:cubicBezTo>
                    <a:pt x="19366" y="10029"/>
                    <a:pt x="20110" y="9257"/>
                    <a:pt x="20110" y="9257"/>
                  </a:cubicBezTo>
                  <a:cubicBezTo>
                    <a:pt x="20855" y="9257"/>
                    <a:pt x="20855" y="8486"/>
                    <a:pt x="20855" y="7714"/>
                  </a:cubicBezTo>
                  <a:cubicBezTo>
                    <a:pt x="20855" y="6943"/>
                    <a:pt x="20110" y="6171"/>
                    <a:pt x="19366" y="6171"/>
                  </a:cubicBezTo>
                  <a:cubicBezTo>
                    <a:pt x="19366" y="6943"/>
                    <a:pt x="17876" y="6171"/>
                    <a:pt x="17876" y="5400"/>
                  </a:cubicBezTo>
                  <a:cubicBezTo>
                    <a:pt x="17876" y="5400"/>
                    <a:pt x="17876" y="4629"/>
                    <a:pt x="18621" y="4629"/>
                  </a:cubicBezTo>
                  <a:cubicBezTo>
                    <a:pt x="18621" y="3857"/>
                    <a:pt x="18621" y="3086"/>
                    <a:pt x="17876" y="2314"/>
                  </a:cubicBezTo>
                  <a:cubicBezTo>
                    <a:pt x="17131" y="2314"/>
                    <a:pt x="16386" y="2314"/>
                    <a:pt x="16386" y="2314"/>
                  </a:cubicBezTo>
                  <a:cubicBezTo>
                    <a:pt x="15641" y="3086"/>
                    <a:pt x="14897" y="3086"/>
                    <a:pt x="14152" y="2314"/>
                  </a:cubicBezTo>
                  <a:cubicBezTo>
                    <a:pt x="14152" y="2314"/>
                    <a:pt x="14152" y="1543"/>
                    <a:pt x="14152" y="1543"/>
                  </a:cubicBezTo>
                  <a:cubicBezTo>
                    <a:pt x="14152" y="771"/>
                    <a:pt x="13407" y="0"/>
                    <a:pt x="12662" y="0"/>
                  </a:cubicBezTo>
                  <a:cubicBezTo>
                    <a:pt x="11917" y="0"/>
                    <a:pt x="11172" y="0"/>
                    <a:pt x="11172" y="771"/>
                  </a:cubicBezTo>
                  <a:cubicBezTo>
                    <a:pt x="11172" y="1543"/>
                    <a:pt x="10428" y="1543"/>
                    <a:pt x="9683" y="1543"/>
                  </a:cubicBezTo>
                  <a:cubicBezTo>
                    <a:pt x="9683" y="1543"/>
                    <a:pt x="8938" y="1543"/>
                    <a:pt x="8938" y="771"/>
                  </a:cubicBezTo>
                  <a:cubicBezTo>
                    <a:pt x="8938" y="0"/>
                    <a:pt x="8193" y="0"/>
                    <a:pt x="7448" y="0"/>
                  </a:cubicBezTo>
                  <a:cubicBezTo>
                    <a:pt x="6703" y="771"/>
                    <a:pt x="5959" y="1543"/>
                    <a:pt x="6703" y="1543"/>
                  </a:cubicBezTo>
                  <a:cubicBezTo>
                    <a:pt x="6703" y="2314"/>
                    <a:pt x="5959" y="3086"/>
                    <a:pt x="5959" y="3086"/>
                  </a:cubicBezTo>
                  <a:cubicBezTo>
                    <a:pt x="5214" y="3857"/>
                    <a:pt x="5214" y="3086"/>
                    <a:pt x="4469" y="3086"/>
                  </a:cubicBezTo>
                  <a:cubicBezTo>
                    <a:pt x="3724" y="2314"/>
                    <a:pt x="2979" y="3086"/>
                    <a:pt x="2979" y="3086"/>
                  </a:cubicBezTo>
                  <a:cubicBezTo>
                    <a:pt x="2234" y="3857"/>
                    <a:pt x="2234" y="4629"/>
                    <a:pt x="2234" y="5400"/>
                  </a:cubicBezTo>
                  <a:close/>
                  <a:moveTo>
                    <a:pt x="8938" y="4629"/>
                  </a:moveTo>
                  <a:cubicBezTo>
                    <a:pt x="11917" y="3857"/>
                    <a:pt x="15641" y="5400"/>
                    <a:pt x="16386" y="9257"/>
                  </a:cubicBezTo>
                  <a:cubicBezTo>
                    <a:pt x="17876" y="12343"/>
                    <a:pt x="15641" y="16200"/>
                    <a:pt x="12662" y="16971"/>
                  </a:cubicBezTo>
                  <a:cubicBezTo>
                    <a:pt x="9683" y="17743"/>
                    <a:pt x="5959" y="16200"/>
                    <a:pt x="4469" y="13114"/>
                  </a:cubicBezTo>
                  <a:cubicBezTo>
                    <a:pt x="3724" y="9257"/>
                    <a:pt x="5214" y="6171"/>
                    <a:pt x="8938" y="4629"/>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grpSp>
      <p:sp>
        <p:nvSpPr>
          <p:cNvPr id="1214" name="TextBox 503"/>
          <p:cNvSpPr txBox="1"/>
          <p:nvPr/>
        </p:nvSpPr>
        <p:spPr>
          <a:xfrm>
            <a:off x="1034787" y="859663"/>
            <a:ext cx="10122426" cy="1336040"/>
          </a:xfrm>
          <a:prstGeom prst="rect">
            <a:avLst/>
          </a:prstGeom>
          <a:ln w="12700">
            <a:miter lim="400000"/>
          </a:ln>
        </p:spPr>
        <p:txBody>
          <a:bodyPr lIns="45719" rIns="45719">
            <a:spAutoFit/>
          </a:bodyPr>
          <a:lstStyle>
            <a:lvl1pPr algn="just">
              <a:lnSpc>
                <a:spcPct val="130000"/>
              </a:lnSpc>
              <a:defRPr sz="1400">
                <a:solidFill>
                  <a:srgbClr val="595959"/>
                </a:solidFill>
                <a:latin typeface="微软雅黑"/>
                <a:ea typeface="微软雅黑"/>
                <a:cs typeface="微软雅黑"/>
                <a:sym typeface="微软雅黑"/>
              </a:defRPr>
            </a:lvl1pPr>
          </a:lstStyle>
          <a:p>
            <a:r>
              <a:t>测试使用模拟测试的方法，模拟厨房午餐时间对传输数据量进行测试。整个系统开启后，网关通过GPRS连接入设备云平台并确认上线。每隔10分钟统计闭环通信链路内数据传输量，测试时长为60分钟。智能网关上报数据呼吸帧每30秒发送一次，每次10byte，透传模式下上报数据帧每10秒发送一次，每次20byte。本文在透传模式下与多层网络限流机制下分别测试，并记录各自的数据量列表分析。</a:t>
            </a:r>
          </a:p>
        </p:txBody>
      </p:sp>
      <p:sp>
        <p:nvSpPr>
          <p:cNvPr id="1215" name="文本框 9"/>
          <p:cNvSpPr txBox="1"/>
          <p:nvPr/>
        </p:nvSpPr>
        <p:spPr>
          <a:xfrm>
            <a:off x="1019309" y="188639"/>
            <a:ext cx="4180839" cy="345440"/>
          </a:xfrm>
          <a:prstGeom prst="rect">
            <a:avLst/>
          </a:prstGeom>
          <a:ln w="12700">
            <a:miter lim="400000"/>
          </a:ln>
        </p:spPr>
        <p:txBody>
          <a:bodyPr lIns="34290" tIns="34290" rIns="34290" bIns="34290">
            <a:spAutoFit/>
          </a:bodyPr>
          <a:lstStyle/>
          <a:p>
            <a:pPr lvl="1" indent="0">
              <a:defRPr>
                <a:solidFill>
                  <a:srgbClr val="595959"/>
                </a:solidFill>
                <a:latin typeface="微软雅黑"/>
                <a:ea typeface="微软雅黑"/>
                <a:cs typeface="微软雅黑"/>
                <a:sym typeface="微软雅黑"/>
              </a:defRPr>
            </a:pPr>
            <a:r>
              <a:rPr lang="zh-CN"/>
              <a:t>数据量</a:t>
            </a:r>
            <a:r>
              <a:t>测试</a:t>
            </a:r>
          </a:p>
        </p:txBody>
      </p:sp>
      <p:graphicFrame>
        <p:nvGraphicFramePr>
          <p:cNvPr id="1217" name="表格"/>
          <p:cNvGraphicFramePr/>
          <p:nvPr/>
        </p:nvGraphicFramePr>
        <p:xfrm>
          <a:off x="2792095" y="2195830"/>
          <a:ext cx="6607175" cy="1995170"/>
        </p:xfrm>
        <a:graphic>
          <a:graphicData uri="http://schemas.openxmlformats.org/drawingml/2006/table">
            <a:tbl>
              <a:tblPr bandRow="1">
                <a:tableStyleId>{4C3C2611-4C71-4FC5-86AE-919BDF0F9419}</a:tableStyleId>
              </a:tblPr>
              <a:tblGrid>
                <a:gridCol w="1321435"/>
                <a:gridCol w="1321435"/>
                <a:gridCol w="1321435"/>
                <a:gridCol w="1321435"/>
                <a:gridCol w="1321435"/>
              </a:tblGrid>
              <a:tr h="377190">
                <a:tc>
                  <a:txBody>
                    <a:bodyPr/>
                    <a:lstStyle/>
                    <a:p>
                      <a:pPr marR="457200" algn="ctr" defTabSz="266700">
                        <a:defRPr sz="1050" b="1">
                          <a:latin typeface="+mj-lt"/>
                          <a:ea typeface="+mj-ea"/>
                          <a:cs typeface="+mj-cs"/>
                          <a:sym typeface="Helvetica"/>
                        </a:defRPr>
                      </a:pPr>
                      <a:r>
                        <a:t>测试时间</a:t>
                      </a:r>
                      <a:endParaRPr>
                        <a:latin typeface="Times" panose="00000500000000020000"/>
                        <a:ea typeface="Times" panose="00000500000000020000"/>
                        <a:cs typeface="Times" panose="00000500000000020000"/>
                        <a:sym typeface="Times" panose="00000500000000020000"/>
                      </a:endParaRPr>
                    </a:p>
                    <a:p>
                      <a:pPr marR="457200" algn="ctr" defTabSz="266700">
                        <a:defRPr sz="1050" b="1">
                          <a:latin typeface="Times" panose="00000500000000020000"/>
                          <a:ea typeface="Times" panose="00000500000000020000"/>
                          <a:cs typeface="Times" panose="00000500000000020000"/>
                          <a:sym typeface="Times" panose="00000500000000020000"/>
                        </a:defRPr>
                      </a:pPr>
                      <a:r>
                        <a:rPr>
                          <a:latin typeface="+mj-lt"/>
                          <a:ea typeface="+mj-ea"/>
                          <a:cs typeface="+mj-cs"/>
                          <a:sym typeface="Helvetica"/>
                        </a:rPr>
                        <a:t>（</a:t>
                      </a:r>
                      <a:r>
                        <a:t>min</a:t>
                      </a:r>
                      <a:r>
                        <a:rPr>
                          <a:latin typeface="+mj-lt"/>
                          <a:ea typeface="+mj-ea"/>
                          <a:cs typeface="+mj-cs"/>
                          <a:sym typeface="Helvetica"/>
                        </a:rPr>
                        <a:t>）</a:t>
                      </a:r>
                      <a:endParaRPr>
                        <a:latin typeface="+mj-lt"/>
                        <a:ea typeface="+mj-ea"/>
                        <a:cs typeface="+mj-cs"/>
                        <a:sym typeface="Helvetica"/>
                      </a:endParaRP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defRPr sz="1050" b="1">
                          <a:latin typeface="+mj-lt"/>
                          <a:ea typeface="+mj-ea"/>
                          <a:cs typeface="+mj-cs"/>
                          <a:sym typeface="Helvetica"/>
                        </a:defRPr>
                      </a:pPr>
                      <a:r>
                        <a:t>透传心跳帧（</a:t>
                      </a:r>
                      <a:r>
                        <a:rPr>
                          <a:latin typeface="Times" panose="00000500000000020000"/>
                          <a:ea typeface="Times" panose="00000500000000020000"/>
                          <a:cs typeface="Times" panose="00000500000000020000"/>
                          <a:sym typeface="Times" panose="00000500000000020000"/>
                        </a:rPr>
                        <a:t>byte</a:t>
                      </a:r>
                      <a:r>
                        <a:t>）</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defRPr sz="1050" b="1">
                          <a:latin typeface="+mj-lt"/>
                          <a:ea typeface="+mj-ea"/>
                          <a:cs typeface="+mj-cs"/>
                          <a:sym typeface="Helvetica"/>
                        </a:defRPr>
                      </a:pPr>
                      <a:r>
                        <a:t>动态调度心跳帧（</a:t>
                      </a:r>
                      <a:r>
                        <a:rPr>
                          <a:latin typeface="Times" panose="00000500000000020000"/>
                          <a:ea typeface="Times" panose="00000500000000020000"/>
                          <a:cs typeface="Times" panose="00000500000000020000"/>
                          <a:sym typeface="Times" panose="00000500000000020000"/>
                        </a:rPr>
                        <a:t>byte</a:t>
                      </a:r>
                      <a:r>
                        <a:t>）</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defRPr sz="1050" b="1">
                          <a:latin typeface="+mj-lt"/>
                          <a:ea typeface="+mj-ea"/>
                          <a:cs typeface="+mj-cs"/>
                          <a:sym typeface="Helvetica"/>
                        </a:defRPr>
                      </a:pPr>
                      <a:r>
                        <a:t>透传数据帧（</a:t>
                      </a:r>
                      <a:r>
                        <a:rPr>
                          <a:latin typeface="Times" panose="00000500000000020000"/>
                          <a:ea typeface="Times" panose="00000500000000020000"/>
                          <a:cs typeface="Times" panose="00000500000000020000"/>
                          <a:sym typeface="Times" panose="00000500000000020000"/>
                        </a:rPr>
                        <a:t>byte</a:t>
                      </a:r>
                      <a:r>
                        <a:t>）</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defRPr sz="1050" b="1">
                          <a:latin typeface="+mj-lt"/>
                          <a:ea typeface="+mj-ea"/>
                          <a:cs typeface="+mj-cs"/>
                          <a:sym typeface="Helvetica"/>
                        </a:defRPr>
                      </a:pPr>
                      <a:r>
                        <a:t>动态调度数据帧（</a:t>
                      </a:r>
                      <a:r>
                        <a:rPr>
                          <a:latin typeface="Times" panose="00000500000000020000"/>
                          <a:ea typeface="Times" panose="00000500000000020000"/>
                          <a:cs typeface="Times" panose="00000500000000020000"/>
                          <a:sym typeface="Times" panose="00000500000000020000"/>
                        </a:rPr>
                        <a:t>byte</a:t>
                      </a:r>
                      <a:r>
                        <a:t>）</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269875">
                <a:tc>
                  <a:txBody>
                    <a:bodyPr/>
                    <a:lstStyle/>
                    <a:p>
                      <a:pPr marR="457200" defTabSz="266700">
                        <a:defRPr sz="1800"/>
                      </a:pPr>
                      <a:r>
                        <a:rPr sz="1050">
                          <a:latin typeface="Times" panose="00000500000000020000"/>
                          <a:ea typeface="Times" panose="00000500000000020000"/>
                          <a:cs typeface="Times" panose="00000500000000020000"/>
                          <a:sym typeface="Times" panose="00000500000000020000"/>
                        </a:rPr>
                        <a:t>10</a:t>
                      </a:r>
                      <a:endParaRPr sz="1050">
                        <a:latin typeface="Times" panose="00000500000000020000"/>
                        <a:ea typeface="Times" panose="00000500000000020000"/>
                        <a:cs typeface="Times" panose="00000500000000020000"/>
                        <a:sym typeface="Times" panose="00000500000000020000"/>
                      </a:endParaRP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defRPr sz="1800"/>
                      </a:pPr>
                      <a:r>
                        <a:rPr sz="1050">
                          <a:latin typeface="Times" panose="00000500000000020000"/>
                          <a:ea typeface="Times" panose="00000500000000020000"/>
                          <a:cs typeface="Times" panose="00000500000000020000"/>
                          <a:sym typeface="Times" panose="00000500000000020000"/>
                        </a:rPr>
                        <a:t>200</a:t>
                      </a:r>
                      <a:endParaRPr sz="1050">
                        <a:latin typeface="Times" panose="00000500000000020000"/>
                        <a:ea typeface="Times" panose="00000500000000020000"/>
                        <a:cs typeface="Times" panose="00000500000000020000"/>
                        <a:sym typeface="Times" panose="00000500000000020000"/>
                      </a:endParaRP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defRPr sz="1800"/>
                      </a:pPr>
                      <a:r>
                        <a:rPr sz="1050">
                          <a:latin typeface="Times" panose="00000500000000020000"/>
                          <a:ea typeface="Times" panose="00000500000000020000"/>
                          <a:cs typeface="Times" panose="00000500000000020000"/>
                          <a:sym typeface="Times" panose="00000500000000020000"/>
                        </a:rPr>
                        <a:t>200</a:t>
                      </a:r>
                      <a:endParaRPr sz="1050">
                        <a:latin typeface="Times" panose="00000500000000020000"/>
                        <a:ea typeface="Times" panose="00000500000000020000"/>
                        <a:cs typeface="Times" panose="00000500000000020000"/>
                        <a:sym typeface="Times" panose="00000500000000020000"/>
                      </a:endParaRP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defRPr sz="1800"/>
                      </a:pPr>
                      <a:r>
                        <a:rPr sz="1050">
                          <a:latin typeface="Times" panose="00000500000000020000"/>
                          <a:ea typeface="Times" panose="00000500000000020000"/>
                          <a:cs typeface="Times" panose="00000500000000020000"/>
                          <a:sym typeface="Times" panose="00000500000000020000"/>
                        </a:rPr>
                        <a:t>1200</a:t>
                      </a:r>
                      <a:endParaRPr sz="1050">
                        <a:latin typeface="Times" panose="00000500000000020000"/>
                        <a:ea typeface="Times" panose="00000500000000020000"/>
                        <a:cs typeface="Times" panose="00000500000000020000"/>
                        <a:sym typeface="Times" panose="00000500000000020000"/>
                      </a:endParaRP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defRPr sz="1800"/>
                      </a:pPr>
                      <a:r>
                        <a:rPr sz="1050">
                          <a:latin typeface="Times" panose="00000500000000020000"/>
                          <a:ea typeface="Times" panose="00000500000000020000"/>
                          <a:cs typeface="Times" panose="00000500000000020000"/>
                          <a:sym typeface="Times" panose="00000500000000020000"/>
                        </a:rPr>
                        <a:t>360</a:t>
                      </a:r>
                      <a:endParaRPr sz="1050">
                        <a:latin typeface="Times" panose="00000500000000020000"/>
                        <a:ea typeface="Times" panose="00000500000000020000"/>
                        <a:cs typeface="Times" panose="00000500000000020000"/>
                        <a:sym typeface="Times" panose="00000500000000020000"/>
                      </a:endParaRP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269875">
                <a:tc>
                  <a:txBody>
                    <a:bodyPr/>
                    <a:lstStyle/>
                    <a:p>
                      <a:pPr marR="457200" defTabSz="266700">
                        <a:defRPr sz="1800"/>
                      </a:pPr>
                      <a:r>
                        <a:rPr sz="1050">
                          <a:latin typeface="Times" panose="00000500000000020000"/>
                          <a:ea typeface="Times" panose="00000500000000020000"/>
                          <a:cs typeface="Times" panose="00000500000000020000"/>
                          <a:sym typeface="Times" panose="00000500000000020000"/>
                        </a:rPr>
                        <a:t>20</a:t>
                      </a:r>
                      <a:endParaRPr sz="1050">
                        <a:latin typeface="Times" panose="00000500000000020000"/>
                        <a:ea typeface="Times" panose="00000500000000020000"/>
                        <a:cs typeface="Times" panose="00000500000000020000"/>
                        <a:sym typeface="Times" panose="00000500000000020000"/>
                      </a:endParaRP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defRPr sz="1800"/>
                      </a:pPr>
                      <a:r>
                        <a:rPr sz="1050">
                          <a:latin typeface="Times" panose="00000500000000020000"/>
                          <a:ea typeface="Times" panose="00000500000000020000"/>
                          <a:cs typeface="Times" panose="00000500000000020000"/>
                          <a:sym typeface="Times" panose="00000500000000020000"/>
                        </a:rPr>
                        <a:t>400</a:t>
                      </a:r>
                      <a:endParaRPr sz="1050">
                        <a:latin typeface="Times" panose="00000500000000020000"/>
                        <a:ea typeface="Times" panose="00000500000000020000"/>
                        <a:cs typeface="Times" panose="00000500000000020000"/>
                        <a:sym typeface="Times" panose="00000500000000020000"/>
                      </a:endParaRP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defRPr sz="1800"/>
                      </a:pPr>
                      <a:r>
                        <a:rPr sz="1050">
                          <a:latin typeface="Times" panose="00000500000000020000"/>
                          <a:ea typeface="Times" panose="00000500000000020000"/>
                          <a:cs typeface="Times" panose="00000500000000020000"/>
                          <a:sym typeface="Times" panose="00000500000000020000"/>
                        </a:rPr>
                        <a:t>400</a:t>
                      </a:r>
                      <a:endParaRPr sz="1050">
                        <a:latin typeface="Times" panose="00000500000000020000"/>
                        <a:ea typeface="Times" panose="00000500000000020000"/>
                        <a:cs typeface="Times" panose="00000500000000020000"/>
                        <a:sym typeface="Times" panose="00000500000000020000"/>
                      </a:endParaRP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defRPr sz="1800"/>
                      </a:pPr>
                      <a:r>
                        <a:rPr sz="1050">
                          <a:latin typeface="Times" panose="00000500000000020000"/>
                          <a:ea typeface="Times" panose="00000500000000020000"/>
                          <a:cs typeface="Times" panose="00000500000000020000"/>
                          <a:sym typeface="Times" panose="00000500000000020000"/>
                        </a:rPr>
                        <a:t>2400</a:t>
                      </a:r>
                      <a:endParaRPr sz="1050">
                        <a:latin typeface="Times" panose="00000500000000020000"/>
                        <a:ea typeface="Times" panose="00000500000000020000"/>
                        <a:cs typeface="Times" panose="00000500000000020000"/>
                        <a:sym typeface="Times" panose="00000500000000020000"/>
                      </a:endParaRP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defRPr sz="1800"/>
                      </a:pPr>
                      <a:r>
                        <a:rPr sz="1050">
                          <a:latin typeface="Times" panose="00000500000000020000"/>
                          <a:ea typeface="Times" panose="00000500000000020000"/>
                          <a:cs typeface="Times" panose="00000500000000020000"/>
                          <a:sym typeface="Times" panose="00000500000000020000"/>
                        </a:rPr>
                        <a:t>700</a:t>
                      </a:r>
                      <a:endParaRPr sz="1050">
                        <a:latin typeface="Times" panose="00000500000000020000"/>
                        <a:ea typeface="Times" panose="00000500000000020000"/>
                        <a:cs typeface="Times" panose="00000500000000020000"/>
                        <a:sym typeface="Times" panose="00000500000000020000"/>
                      </a:endParaRP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269240">
                <a:tc>
                  <a:txBody>
                    <a:bodyPr/>
                    <a:lstStyle/>
                    <a:p>
                      <a:pPr marR="457200" defTabSz="266700">
                        <a:defRPr sz="1800"/>
                      </a:pPr>
                      <a:r>
                        <a:rPr sz="1050">
                          <a:latin typeface="Times" panose="00000500000000020000"/>
                          <a:ea typeface="Times" panose="00000500000000020000"/>
                          <a:cs typeface="Times" panose="00000500000000020000"/>
                          <a:sym typeface="Times" panose="00000500000000020000"/>
                        </a:rPr>
                        <a:t>30</a:t>
                      </a:r>
                      <a:endParaRPr sz="1050">
                        <a:latin typeface="Times" panose="00000500000000020000"/>
                        <a:ea typeface="Times" panose="00000500000000020000"/>
                        <a:cs typeface="Times" panose="00000500000000020000"/>
                        <a:sym typeface="Times" panose="00000500000000020000"/>
                      </a:endParaRP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defRPr sz="1800"/>
                      </a:pPr>
                      <a:r>
                        <a:rPr sz="1050">
                          <a:latin typeface="Times" panose="00000500000000020000"/>
                          <a:ea typeface="Times" panose="00000500000000020000"/>
                          <a:cs typeface="Times" panose="00000500000000020000"/>
                          <a:sym typeface="Times" panose="00000500000000020000"/>
                        </a:rPr>
                        <a:t>600</a:t>
                      </a:r>
                      <a:endParaRPr sz="1050">
                        <a:latin typeface="Times" panose="00000500000000020000"/>
                        <a:ea typeface="Times" panose="00000500000000020000"/>
                        <a:cs typeface="Times" panose="00000500000000020000"/>
                        <a:sym typeface="Times" panose="00000500000000020000"/>
                      </a:endParaRP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defRPr sz="1800"/>
                      </a:pPr>
                      <a:r>
                        <a:rPr sz="1050">
                          <a:latin typeface="Times" panose="00000500000000020000"/>
                          <a:ea typeface="Times" panose="00000500000000020000"/>
                          <a:cs typeface="Times" panose="00000500000000020000"/>
                          <a:sym typeface="Times" panose="00000500000000020000"/>
                        </a:rPr>
                        <a:t>600</a:t>
                      </a:r>
                      <a:endParaRPr sz="1050">
                        <a:latin typeface="Times" panose="00000500000000020000"/>
                        <a:ea typeface="Times" panose="00000500000000020000"/>
                        <a:cs typeface="Times" panose="00000500000000020000"/>
                        <a:sym typeface="Times" panose="00000500000000020000"/>
                      </a:endParaRP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defRPr sz="1800"/>
                      </a:pPr>
                      <a:r>
                        <a:rPr sz="1050">
                          <a:latin typeface="Times" panose="00000500000000020000"/>
                          <a:ea typeface="Times" panose="00000500000000020000"/>
                          <a:cs typeface="Times" panose="00000500000000020000"/>
                          <a:sym typeface="Times" panose="00000500000000020000"/>
                        </a:rPr>
                        <a:t>3600</a:t>
                      </a:r>
                      <a:endParaRPr sz="1050">
                        <a:latin typeface="Times" panose="00000500000000020000"/>
                        <a:ea typeface="Times" panose="00000500000000020000"/>
                        <a:cs typeface="Times" panose="00000500000000020000"/>
                        <a:sym typeface="Times" panose="00000500000000020000"/>
                      </a:endParaRP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defRPr sz="1800"/>
                      </a:pPr>
                      <a:r>
                        <a:rPr sz="1050">
                          <a:latin typeface="Times" panose="00000500000000020000"/>
                          <a:ea typeface="Times" panose="00000500000000020000"/>
                          <a:cs typeface="Times" panose="00000500000000020000"/>
                          <a:sym typeface="Times" panose="00000500000000020000"/>
                        </a:rPr>
                        <a:t>1200</a:t>
                      </a:r>
                      <a:endParaRPr sz="1050">
                        <a:latin typeface="Times" panose="00000500000000020000"/>
                        <a:ea typeface="Times" panose="00000500000000020000"/>
                        <a:cs typeface="Times" panose="00000500000000020000"/>
                        <a:sym typeface="Times" panose="00000500000000020000"/>
                      </a:endParaRP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269875">
                <a:tc>
                  <a:txBody>
                    <a:bodyPr/>
                    <a:lstStyle/>
                    <a:p>
                      <a:pPr marR="457200" defTabSz="266700">
                        <a:defRPr sz="1800"/>
                      </a:pPr>
                      <a:r>
                        <a:rPr sz="1050">
                          <a:latin typeface="Times" panose="00000500000000020000"/>
                          <a:ea typeface="Times" panose="00000500000000020000"/>
                          <a:cs typeface="Times" panose="00000500000000020000"/>
                          <a:sym typeface="Times" panose="00000500000000020000"/>
                        </a:rPr>
                        <a:t>40</a:t>
                      </a:r>
                      <a:endParaRPr sz="1050">
                        <a:latin typeface="Times" panose="00000500000000020000"/>
                        <a:ea typeface="Times" panose="00000500000000020000"/>
                        <a:cs typeface="Times" panose="00000500000000020000"/>
                        <a:sym typeface="Times" panose="00000500000000020000"/>
                      </a:endParaRP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defRPr sz="1800"/>
                      </a:pPr>
                      <a:r>
                        <a:rPr sz="1050">
                          <a:latin typeface="Times" panose="00000500000000020000"/>
                          <a:ea typeface="Times" panose="00000500000000020000"/>
                          <a:cs typeface="Times" panose="00000500000000020000"/>
                          <a:sym typeface="Times" panose="00000500000000020000"/>
                        </a:rPr>
                        <a:t>800</a:t>
                      </a:r>
                      <a:endParaRPr sz="1050">
                        <a:latin typeface="Times" panose="00000500000000020000"/>
                        <a:ea typeface="Times" panose="00000500000000020000"/>
                        <a:cs typeface="Times" panose="00000500000000020000"/>
                        <a:sym typeface="Times" panose="00000500000000020000"/>
                      </a:endParaRP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defRPr sz="1800"/>
                      </a:pPr>
                      <a:r>
                        <a:rPr sz="1050">
                          <a:latin typeface="Times" panose="00000500000000020000"/>
                          <a:ea typeface="Times" panose="00000500000000020000"/>
                          <a:cs typeface="Times" panose="00000500000000020000"/>
                          <a:sym typeface="Times" panose="00000500000000020000"/>
                        </a:rPr>
                        <a:t>800</a:t>
                      </a:r>
                      <a:endParaRPr sz="1050">
                        <a:latin typeface="Times" panose="00000500000000020000"/>
                        <a:ea typeface="Times" panose="00000500000000020000"/>
                        <a:cs typeface="Times" panose="00000500000000020000"/>
                        <a:sym typeface="Times" panose="00000500000000020000"/>
                      </a:endParaRP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defRPr sz="1800"/>
                      </a:pPr>
                      <a:r>
                        <a:rPr sz="1050">
                          <a:latin typeface="Times" panose="00000500000000020000"/>
                          <a:ea typeface="Times" panose="00000500000000020000"/>
                          <a:cs typeface="Times" panose="00000500000000020000"/>
                          <a:sym typeface="Times" panose="00000500000000020000"/>
                        </a:rPr>
                        <a:t>4800</a:t>
                      </a:r>
                      <a:endParaRPr sz="1050">
                        <a:latin typeface="Times" panose="00000500000000020000"/>
                        <a:ea typeface="Times" panose="00000500000000020000"/>
                        <a:cs typeface="Times" panose="00000500000000020000"/>
                        <a:sym typeface="Times" panose="00000500000000020000"/>
                      </a:endParaRP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defRPr sz="1800"/>
                      </a:pPr>
                      <a:r>
                        <a:rPr sz="1050">
                          <a:latin typeface="Times" panose="00000500000000020000"/>
                          <a:ea typeface="Times" panose="00000500000000020000"/>
                          <a:cs typeface="Times" panose="00000500000000020000"/>
                          <a:sym typeface="Times" panose="00000500000000020000"/>
                        </a:rPr>
                        <a:t>1400</a:t>
                      </a:r>
                      <a:endParaRPr sz="1050">
                        <a:latin typeface="Times" panose="00000500000000020000"/>
                        <a:ea typeface="Times" panose="00000500000000020000"/>
                        <a:cs typeface="Times" panose="00000500000000020000"/>
                        <a:sym typeface="Times" panose="00000500000000020000"/>
                      </a:endParaRP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269240">
                <a:tc>
                  <a:txBody>
                    <a:bodyPr/>
                    <a:lstStyle/>
                    <a:p>
                      <a:pPr marR="457200" defTabSz="266700">
                        <a:defRPr sz="1800"/>
                      </a:pPr>
                      <a:r>
                        <a:rPr sz="1050">
                          <a:latin typeface="Times" panose="00000500000000020000"/>
                          <a:ea typeface="Times" panose="00000500000000020000"/>
                          <a:cs typeface="Times" panose="00000500000000020000"/>
                          <a:sym typeface="Times" panose="00000500000000020000"/>
                        </a:rPr>
                        <a:t>50</a:t>
                      </a:r>
                      <a:endParaRPr sz="1050">
                        <a:latin typeface="Times" panose="00000500000000020000"/>
                        <a:ea typeface="Times" panose="00000500000000020000"/>
                        <a:cs typeface="Times" panose="00000500000000020000"/>
                        <a:sym typeface="Times" panose="00000500000000020000"/>
                      </a:endParaRP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defRPr sz="1800"/>
                      </a:pPr>
                      <a:r>
                        <a:rPr sz="1050">
                          <a:latin typeface="Times" panose="00000500000000020000"/>
                          <a:ea typeface="Times" panose="00000500000000020000"/>
                          <a:cs typeface="Times" panose="00000500000000020000"/>
                          <a:sym typeface="Times" panose="00000500000000020000"/>
                        </a:rPr>
                        <a:t>1000</a:t>
                      </a:r>
                      <a:endParaRPr sz="1050">
                        <a:latin typeface="Times" panose="00000500000000020000"/>
                        <a:ea typeface="Times" panose="00000500000000020000"/>
                        <a:cs typeface="Times" panose="00000500000000020000"/>
                        <a:sym typeface="Times" panose="00000500000000020000"/>
                      </a:endParaRP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defRPr sz="1800"/>
                      </a:pPr>
                      <a:r>
                        <a:rPr sz="1050">
                          <a:latin typeface="Times" panose="00000500000000020000"/>
                          <a:ea typeface="Times" panose="00000500000000020000"/>
                          <a:cs typeface="Times" panose="00000500000000020000"/>
                          <a:sym typeface="Times" panose="00000500000000020000"/>
                        </a:rPr>
                        <a:t>1000</a:t>
                      </a:r>
                      <a:endParaRPr sz="1050">
                        <a:latin typeface="Times" panose="00000500000000020000"/>
                        <a:ea typeface="Times" panose="00000500000000020000"/>
                        <a:cs typeface="Times" panose="00000500000000020000"/>
                        <a:sym typeface="Times" panose="00000500000000020000"/>
                      </a:endParaRP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defRPr sz="1800"/>
                      </a:pPr>
                      <a:r>
                        <a:rPr sz="1050">
                          <a:latin typeface="Times" panose="00000500000000020000"/>
                          <a:ea typeface="Times" panose="00000500000000020000"/>
                          <a:cs typeface="Times" panose="00000500000000020000"/>
                          <a:sym typeface="Times" panose="00000500000000020000"/>
                        </a:rPr>
                        <a:t>6000</a:t>
                      </a:r>
                      <a:endParaRPr sz="1050">
                        <a:latin typeface="Times" panose="00000500000000020000"/>
                        <a:ea typeface="Times" panose="00000500000000020000"/>
                        <a:cs typeface="Times" panose="00000500000000020000"/>
                        <a:sym typeface="Times" panose="00000500000000020000"/>
                      </a:endParaRP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defRPr sz="1800"/>
                      </a:pPr>
                      <a:r>
                        <a:rPr sz="1050">
                          <a:latin typeface="Times" panose="00000500000000020000"/>
                          <a:ea typeface="Times" panose="00000500000000020000"/>
                          <a:cs typeface="Times" panose="00000500000000020000"/>
                          <a:sym typeface="Times" panose="00000500000000020000"/>
                        </a:rPr>
                        <a:t>1760</a:t>
                      </a:r>
                      <a:endParaRPr sz="1050">
                        <a:latin typeface="Times" panose="00000500000000020000"/>
                        <a:ea typeface="Times" panose="00000500000000020000"/>
                        <a:cs typeface="Times" panose="00000500000000020000"/>
                        <a:sym typeface="Times" panose="00000500000000020000"/>
                      </a:endParaRP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269875">
                <a:tc>
                  <a:txBody>
                    <a:bodyPr/>
                    <a:lstStyle/>
                    <a:p>
                      <a:pPr marR="457200" defTabSz="266700">
                        <a:defRPr sz="1800"/>
                      </a:pPr>
                      <a:r>
                        <a:rPr sz="1050">
                          <a:latin typeface="Times" panose="00000500000000020000"/>
                          <a:ea typeface="Times" panose="00000500000000020000"/>
                          <a:cs typeface="Times" panose="00000500000000020000"/>
                          <a:sym typeface="Times" panose="00000500000000020000"/>
                        </a:rPr>
                        <a:t>60</a:t>
                      </a:r>
                      <a:endParaRPr sz="1050">
                        <a:latin typeface="Times" panose="00000500000000020000"/>
                        <a:ea typeface="Times" panose="00000500000000020000"/>
                        <a:cs typeface="Times" panose="00000500000000020000"/>
                        <a:sym typeface="Times" panose="00000500000000020000"/>
                      </a:endParaRP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defRPr sz="1800"/>
                      </a:pPr>
                      <a:r>
                        <a:rPr sz="1050">
                          <a:latin typeface="Times" panose="00000500000000020000"/>
                          <a:ea typeface="Times" panose="00000500000000020000"/>
                          <a:cs typeface="Times" panose="00000500000000020000"/>
                          <a:sym typeface="Times" panose="00000500000000020000"/>
                        </a:rPr>
                        <a:t>1200</a:t>
                      </a:r>
                      <a:endParaRPr sz="1050">
                        <a:latin typeface="Times" panose="00000500000000020000"/>
                        <a:ea typeface="Times" panose="00000500000000020000"/>
                        <a:cs typeface="Times" panose="00000500000000020000"/>
                        <a:sym typeface="Times" panose="00000500000000020000"/>
                      </a:endParaRP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defRPr sz="1800"/>
                      </a:pPr>
                      <a:r>
                        <a:rPr sz="1050">
                          <a:latin typeface="Times" panose="00000500000000020000"/>
                          <a:ea typeface="Times" panose="00000500000000020000"/>
                          <a:cs typeface="Times" panose="00000500000000020000"/>
                          <a:sym typeface="Times" panose="00000500000000020000"/>
                        </a:rPr>
                        <a:t>1200</a:t>
                      </a:r>
                      <a:endParaRPr sz="1050">
                        <a:latin typeface="Times" panose="00000500000000020000"/>
                        <a:ea typeface="Times" panose="00000500000000020000"/>
                        <a:cs typeface="Times" panose="00000500000000020000"/>
                        <a:sym typeface="Times" panose="00000500000000020000"/>
                      </a:endParaRP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defRPr sz="1800"/>
                      </a:pPr>
                      <a:r>
                        <a:rPr sz="1050">
                          <a:latin typeface="Times" panose="00000500000000020000"/>
                          <a:ea typeface="Times" panose="00000500000000020000"/>
                          <a:cs typeface="Times" panose="00000500000000020000"/>
                          <a:sym typeface="Times" panose="00000500000000020000"/>
                        </a:rPr>
                        <a:t>7200</a:t>
                      </a:r>
                      <a:endParaRPr sz="1050">
                        <a:latin typeface="Times" panose="00000500000000020000"/>
                        <a:ea typeface="Times" panose="00000500000000020000"/>
                        <a:cs typeface="Times" panose="00000500000000020000"/>
                        <a:sym typeface="Times" panose="00000500000000020000"/>
                      </a:endParaRP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defRPr sz="1800"/>
                      </a:pPr>
                      <a:r>
                        <a:rPr sz="1050">
                          <a:latin typeface="Times" panose="00000500000000020000"/>
                          <a:ea typeface="Times" panose="00000500000000020000"/>
                          <a:cs typeface="Times" panose="00000500000000020000"/>
                          <a:sym typeface="Times" panose="00000500000000020000"/>
                        </a:rPr>
                        <a:t>2120</a:t>
                      </a:r>
                      <a:endParaRPr sz="1050">
                        <a:latin typeface="Times" panose="00000500000000020000"/>
                        <a:ea typeface="Times" panose="00000500000000020000"/>
                        <a:cs typeface="Times" panose="00000500000000020000"/>
                        <a:sym typeface="Times" panose="00000500000000020000"/>
                      </a:endParaRP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bl>
          </a:graphicData>
        </a:graphic>
      </p:graphicFrame>
      <p:sp>
        <p:nvSpPr>
          <p:cNvPr id="1218" name="TextBox 503"/>
          <p:cNvSpPr txBox="1"/>
          <p:nvPr/>
        </p:nvSpPr>
        <p:spPr>
          <a:xfrm>
            <a:off x="1018540" y="4752975"/>
            <a:ext cx="10139045" cy="650240"/>
          </a:xfrm>
          <a:prstGeom prst="rect">
            <a:avLst/>
          </a:prstGeom>
          <a:ln w="12700">
            <a:miter lim="400000"/>
          </a:ln>
        </p:spPr>
        <p:txBody>
          <a:bodyPr wrap="square" lIns="45719" rIns="45719">
            <a:spAutoFit/>
          </a:bodyPr>
          <a:lstStyle>
            <a:lvl1pPr algn="just">
              <a:lnSpc>
                <a:spcPct val="130000"/>
              </a:lnSpc>
              <a:defRPr sz="1400">
                <a:solidFill>
                  <a:srgbClr val="595959"/>
                </a:solidFill>
                <a:latin typeface="微软雅黑"/>
                <a:ea typeface="微软雅黑"/>
                <a:cs typeface="微软雅黑"/>
                <a:sym typeface="微软雅黑"/>
              </a:defRPr>
            </a:lvl1pPr>
          </a:lstStyle>
          <a:p>
            <a:r>
              <a:t>从表可以看出，在实现基于动态调度算法的多层网络限流机制后，相同时间内网络中的数据流量比加入前缩减了近70%。因此，我们认为基于动态调度算法的限流机制在智能系统中有效降低了数据流量，优化了系统的实时性和稳定性。</a:t>
            </a:r>
          </a:p>
        </p:txBody>
      </p:sp>
    </p:spTree>
  </p:cSld>
  <p:clrMapOvr>
    <a:masterClrMapping/>
  </p:clrMapOvr>
  <mc:AlternateContent xmlns:mc="http://schemas.openxmlformats.org/markup-compatibility/2006">
    <mc:Choice xmlns:p14="http://schemas.microsoft.com/office/powerpoint/2010/main" Requires="p14">
      <p:transition spd="slow" p14:dur="1200" advClick="0" advTm="3000">
        <p14:flip dir="r"/>
      </p:transition>
    </mc:Choice>
    <mc:Fallback>
      <p:transition spd="slow" advClick="0" advTm="3000">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afterEffect">
                                  <p:stCondLst>
                                    <p:cond delay="0"/>
                                  </p:stCondLst>
                                  <p:iterate type="el">
                                    <p:tmAbs val="0"/>
                                  </p:iterate>
                                  <p:childTnLst>
                                    <p:set>
                                      <p:cBhvr>
                                        <p:cTn id="6" dur="indefinite" fill="hold"/>
                                        <p:tgtEl>
                                          <p:spTgt spid="1203"/>
                                        </p:tgtEl>
                                        <p:attrNameLst>
                                          <p:attrName>style.visibility</p:attrName>
                                        </p:attrNameLst>
                                      </p:cBhvr>
                                      <p:to>
                                        <p:strVal val="visible"/>
                                      </p:to>
                                    </p:set>
                                    <p:animEffect transition="in" filter="dissolve">
                                      <p:cBhvr>
                                        <p:cTn id="7" dur="1250"/>
                                        <p:tgtEl>
                                          <p:spTgt spid="1203"/>
                                        </p:tgtEl>
                                      </p:cBhvr>
                                    </p:animEffect>
                                  </p:childTnLst>
                                </p:cTn>
                              </p:par>
                            </p:childTnLst>
                          </p:cTn>
                        </p:par>
                        <p:par>
                          <p:cTn id="8" fill="hold">
                            <p:stCondLst>
                              <p:cond delay="1250"/>
                            </p:stCondLst>
                            <p:childTnLst>
                              <p:par>
                                <p:cTn id="9" presetID="9" presetClass="entr" presetSubtype="0" fill="hold" grpId="2" nodeType="afterEffect">
                                  <p:stCondLst>
                                    <p:cond delay="1000"/>
                                  </p:stCondLst>
                                  <p:iterate type="el">
                                    <p:tmAbs val="0"/>
                                  </p:iterate>
                                  <p:childTnLst>
                                    <p:set>
                                      <p:cBhvr>
                                        <p:cTn id="10" dur="indefinite" fill="hold"/>
                                        <p:tgtEl>
                                          <p:spTgt spid="1214"/>
                                        </p:tgtEl>
                                        <p:attrNameLst>
                                          <p:attrName>style.visibility</p:attrName>
                                        </p:attrNameLst>
                                      </p:cBhvr>
                                      <p:to>
                                        <p:strVal val="visible"/>
                                      </p:to>
                                    </p:set>
                                    <p:animEffect transition="in" filter="dissolve">
                                      <p:cBhvr>
                                        <p:cTn id="11" dur="100"/>
                                        <p:tgtEl>
                                          <p:spTgt spid="1214"/>
                                        </p:tgtEl>
                                      </p:cBhvr>
                                    </p:animEffect>
                                  </p:childTnLst>
                                </p:cTn>
                              </p:par>
                            </p:childTnLst>
                          </p:cTn>
                        </p:par>
                        <p:par>
                          <p:cTn id="12" fill="hold">
                            <p:stCondLst>
                              <p:cond delay="2350"/>
                            </p:stCondLst>
                            <p:childTnLst>
                              <p:par>
                                <p:cTn id="13" presetID="9" presetClass="entr" presetSubtype="0" fill="hold" grpId="3" nodeType="afterEffect">
                                  <p:stCondLst>
                                    <p:cond delay="1000"/>
                                  </p:stCondLst>
                                  <p:iterate type="el">
                                    <p:tmAbs val="0"/>
                                  </p:iterate>
                                  <p:childTnLst>
                                    <p:set>
                                      <p:cBhvr>
                                        <p:cTn id="14" dur="indefinite" fill="hold"/>
                                        <p:tgtEl>
                                          <p:spTgt spid="1218"/>
                                        </p:tgtEl>
                                        <p:attrNameLst>
                                          <p:attrName>style.visibility</p:attrName>
                                        </p:attrNameLst>
                                      </p:cBhvr>
                                      <p:to>
                                        <p:strVal val="visible"/>
                                      </p:to>
                                    </p:set>
                                    <p:animEffect transition="in" filter="dissolve">
                                      <p:cBhvr>
                                        <p:cTn id="15" dur="100"/>
                                        <p:tgtEl>
                                          <p:spTgt spid="12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spid="1218" grpId="3" animBg="1" advAuto="0"/>
      <p:bldP spid="1203" grpId="1" animBg="1" advAuto="0"/>
      <p:bldP spid="1214" grpId="2"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5" name="直接连接符 55"/>
          <p:cNvSpPr/>
          <p:nvPr/>
        </p:nvSpPr>
        <p:spPr>
          <a:xfrm>
            <a:off x="841002" y="505763"/>
            <a:ext cx="8571842" cy="1"/>
          </a:xfrm>
          <a:prstGeom prst="line">
            <a:avLst/>
          </a:prstGeom>
          <a:ln>
            <a:solidFill>
              <a:srgbClr val="808080"/>
            </a:solidFill>
            <a:prstDash val="dash"/>
          </a:ln>
        </p:spPr>
        <p:txBody>
          <a:bodyPr lIns="45719" rIns="45719"/>
          <a:lstStyle/>
          <a:p/>
        </p:txBody>
      </p:sp>
      <p:sp>
        <p:nvSpPr>
          <p:cNvPr id="1236" name="TextBox 63"/>
          <p:cNvSpPr txBox="1"/>
          <p:nvPr/>
        </p:nvSpPr>
        <p:spPr>
          <a:xfrm>
            <a:off x="10655710" y="7812196"/>
            <a:ext cx="789941" cy="408941"/>
          </a:xfrm>
          <a:prstGeom prst="rect">
            <a:avLst/>
          </a:prstGeom>
          <a:ln w="12700">
            <a:miter lim="400000"/>
          </a:ln>
        </p:spPr>
        <p:txBody>
          <a:bodyPr wrap="none" lIns="45719" rIns="45719">
            <a:spAutoFit/>
          </a:bodyPr>
          <a:lstStyle>
            <a:lvl1pPr>
              <a:defRPr>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延时符</a:t>
            </a:r>
            <a:endParaRPr>
              <a:latin typeface="+mj-lt"/>
              <a:ea typeface="+mj-ea"/>
              <a:cs typeface="+mj-cs"/>
              <a:sym typeface="Helvetica"/>
            </a:endParaRPr>
          </a:p>
        </p:txBody>
      </p:sp>
      <p:sp>
        <p:nvSpPr>
          <p:cNvPr id="1237" name="六边形 64"/>
          <p:cNvSpPr/>
          <p:nvPr/>
        </p:nvSpPr>
        <p:spPr>
          <a:xfrm>
            <a:off x="241895" y="125397"/>
            <a:ext cx="481346" cy="41495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25400">
            <a:solidFill>
              <a:srgbClr val="46CEAE"/>
            </a:solidFill>
          </a:ln>
        </p:spPr>
        <p:txBody>
          <a:bodyPr lIns="45719" rIns="45719" anchor="ctr"/>
          <a:lstStyle/>
          <a:p>
            <a:pPr algn="ctr">
              <a:defRPr>
                <a:solidFill>
                  <a:srgbClr val="FFFFFF"/>
                </a:solidFill>
              </a:defRPr>
            </a:pPr>
          </a:p>
        </p:txBody>
      </p:sp>
      <p:sp>
        <p:nvSpPr>
          <p:cNvPr id="1238" name="矩形 70"/>
          <p:cNvSpPr/>
          <p:nvPr/>
        </p:nvSpPr>
        <p:spPr>
          <a:xfrm>
            <a:off x="9412843" y="188638"/>
            <a:ext cx="933217" cy="334418"/>
          </a:xfrm>
          <a:prstGeom prst="rect">
            <a:avLst/>
          </a:prstGeom>
          <a:solidFill>
            <a:srgbClr val="46CEAE"/>
          </a:solidFill>
          <a:ln w="12700">
            <a:miter lim="400000"/>
          </a:ln>
        </p:spPr>
        <p:txBody>
          <a:bodyPr lIns="45719" rIns="45719" anchor="ctr"/>
          <a:lstStyle/>
          <a:p>
            <a:pPr algn="ctr">
              <a:defRPr sz="1400">
                <a:solidFill>
                  <a:srgbClr val="FFFFFF"/>
                </a:solidFill>
              </a:defRPr>
            </a:pPr>
          </a:p>
        </p:txBody>
      </p:sp>
      <p:sp>
        <p:nvSpPr>
          <p:cNvPr id="1239" name="矩形 71"/>
          <p:cNvSpPr/>
          <p:nvPr/>
        </p:nvSpPr>
        <p:spPr>
          <a:xfrm>
            <a:off x="10347503" y="187548"/>
            <a:ext cx="1582733" cy="334419"/>
          </a:xfrm>
          <a:prstGeom prst="rect">
            <a:avLst/>
          </a:prstGeom>
          <a:solidFill>
            <a:srgbClr val="46CEAE">
              <a:alpha val="60000"/>
            </a:srgbClr>
          </a:solidFill>
          <a:ln w="12700">
            <a:miter lim="400000"/>
          </a:ln>
        </p:spPr>
        <p:txBody>
          <a:bodyPr lIns="45719" rIns="45719" anchor="ctr"/>
          <a:lstStyle/>
          <a:p>
            <a:pPr algn="ctr">
              <a:defRPr sz="1600">
                <a:solidFill>
                  <a:srgbClr val="FFFFFF"/>
                </a:solidFill>
              </a:defRPr>
            </a:pPr>
          </a:p>
        </p:txBody>
      </p:sp>
      <p:sp>
        <p:nvSpPr>
          <p:cNvPr id="1240" name="六边形 72"/>
          <p:cNvSpPr/>
          <p:nvPr/>
        </p:nvSpPr>
        <p:spPr>
          <a:xfrm>
            <a:off x="624979" y="392471"/>
            <a:ext cx="261791" cy="22568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12700">
            <a:solidFill>
              <a:srgbClr val="FFFFFF"/>
            </a:solidFill>
          </a:ln>
        </p:spPr>
        <p:txBody>
          <a:bodyPr lIns="45719" rIns="45719" anchor="ctr"/>
          <a:lstStyle/>
          <a:p>
            <a:pPr algn="ctr">
              <a:defRPr>
                <a:solidFill>
                  <a:srgbClr val="FFFFFF"/>
                </a:solidFill>
              </a:defRPr>
            </a:pPr>
          </a:p>
        </p:txBody>
      </p:sp>
      <p:sp>
        <p:nvSpPr>
          <p:cNvPr id="1241" name="文本框 9"/>
          <p:cNvSpPr txBox="1"/>
          <p:nvPr/>
        </p:nvSpPr>
        <p:spPr>
          <a:xfrm>
            <a:off x="9447133" y="221071"/>
            <a:ext cx="864637" cy="322581"/>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t>第三章</a:t>
            </a:r>
          </a:p>
        </p:txBody>
      </p:sp>
      <p:sp>
        <p:nvSpPr>
          <p:cNvPr id="1242" name="文本框 9"/>
          <p:cNvSpPr txBox="1"/>
          <p:nvPr/>
        </p:nvSpPr>
        <p:spPr>
          <a:xfrm>
            <a:off x="10372920" y="213500"/>
            <a:ext cx="1515597" cy="322581"/>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t>研究综述</a:t>
            </a:r>
          </a:p>
        </p:txBody>
      </p:sp>
      <p:grpSp>
        <p:nvGrpSpPr>
          <p:cNvPr id="1246" name="组合 75"/>
          <p:cNvGrpSpPr/>
          <p:nvPr/>
        </p:nvGrpSpPr>
        <p:grpSpPr>
          <a:xfrm>
            <a:off x="330915" y="199584"/>
            <a:ext cx="308582" cy="266579"/>
            <a:chOff x="0" y="0"/>
            <a:chExt cx="308580" cy="266578"/>
          </a:xfrm>
        </p:grpSpPr>
        <p:sp>
          <p:nvSpPr>
            <p:cNvPr id="1243" name="Freeform 301"/>
            <p:cNvSpPr/>
            <p:nvPr/>
          </p:nvSpPr>
          <p:spPr>
            <a:xfrm>
              <a:off x="102074" y="60072"/>
              <a:ext cx="206507" cy="206507"/>
            </a:xfrm>
            <a:custGeom>
              <a:avLst/>
              <a:gdLst/>
              <a:ahLst/>
              <a:cxnLst>
                <a:cxn ang="0">
                  <a:pos x="wd2" y="hd2"/>
                </a:cxn>
                <a:cxn ang="5400000">
                  <a:pos x="wd2" y="hd2"/>
                </a:cxn>
                <a:cxn ang="10800000">
                  <a:pos x="wd2" y="hd2"/>
                </a:cxn>
                <a:cxn ang="16200000">
                  <a:pos x="wd2" y="hd2"/>
                </a:cxn>
              </a:cxnLst>
              <a:rect l="0" t="0" r="r" b="b"/>
              <a:pathLst>
                <a:path w="21374" h="21374" extrusionOk="0">
                  <a:moveTo>
                    <a:pt x="2234" y="4988"/>
                  </a:moveTo>
                  <a:cubicBezTo>
                    <a:pt x="2979" y="5360"/>
                    <a:pt x="2607" y="6477"/>
                    <a:pt x="2607" y="6850"/>
                  </a:cubicBezTo>
                  <a:cubicBezTo>
                    <a:pt x="2607" y="7222"/>
                    <a:pt x="1862" y="7222"/>
                    <a:pt x="1490" y="7222"/>
                  </a:cubicBezTo>
                  <a:cubicBezTo>
                    <a:pt x="745" y="7222"/>
                    <a:pt x="0" y="7595"/>
                    <a:pt x="0" y="8340"/>
                  </a:cubicBezTo>
                  <a:cubicBezTo>
                    <a:pt x="0" y="9084"/>
                    <a:pt x="0" y="9829"/>
                    <a:pt x="745" y="9829"/>
                  </a:cubicBezTo>
                  <a:cubicBezTo>
                    <a:pt x="1117" y="10202"/>
                    <a:pt x="1862" y="10946"/>
                    <a:pt x="1862" y="11319"/>
                  </a:cubicBezTo>
                  <a:cubicBezTo>
                    <a:pt x="1862" y="11691"/>
                    <a:pt x="1490" y="12064"/>
                    <a:pt x="745" y="12436"/>
                  </a:cubicBezTo>
                  <a:cubicBezTo>
                    <a:pt x="372" y="12436"/>
                    <a:pt x="0" y="13181"/>
                    <a:pt x="372" y="13926"/>
                  </a:cubicBezTo>
                  <a:cubicBezTo>
                    <a:pt x="372" y="14671"/>
                    <a:pt x="1117" y="15415"/>
                    <a:pt x="1862" y="15043"/>
                  </a:cubicBezTo>
                  <a:cubicBezTo>
                    <a:pt x="2234" y="15043"/>
                    <a:pt x="2979" y="15043"/>
                    <a:pt x="2979" y="15415"/>
                  </a:cubicBezTo>
                  <a:cubicBezTo>
                    <a:pt x="3352" y="15415"/>
                    <a:pt x="3352" y="16533"/>
                    <a:pt x="2979" y="16905"/>
                  </a:cubicBezTo>
                  <a:cubicBezTo>
                    <a:pt x="2607" y="17277"/>
                    <a:pt x="2607" y="18395"/>
                    <a:pt x="3352" y="18767"/>
                  </a:cubicBezTo>
                  <a:cubicBezTo>
                    <a:pt x="4097" y="19140"/>
                    <a:pt x="4841" y="19512"/>
                    <a:pt x="5214" y="18767"/>
                  </a:cubicBezTo>
                  <a:cubicBezTo>
                    <a:pt x="5586" y="18395"/>
                    <a:pt x="6703" y="18767"/>
                    <a:pt x="6703" y="18767"/>
                  </a:cubicBezTo>
                  <a:cubicBezTo>
                    <a:pt x="7076" y="18767"/>
                    <a:pt x="7448" y="19512"/>
                    <a:pt x="7076" y="19884"/>
                  </a:cubicBezTo>
                  <a:cubicBezTo>
                    <a:pt x="7076" y="20629"/>
                    <a:pt x="7448" y="21002"/>
                    <a:pt x="8193" y="21374"/>
                  </a:cubicBezTo>
                  <a:cubicBezTo>
                    <a:pt x="9310" y="21374"/>
                    <a:pt x="9683" y="21002"/>
                    <a:pt x="10055" y="20629"/>
                  </a:cubicBezTo>
                  <a:cubicBezTo>
                    <a:pt x="10055" y="19884"/>
                    <a:pt x="11172" y="19512"/>
                    <a:pt x="11545" y="19512"/>
                  </a:cubicBezTo>
                  <a:cubicBezTo>
                    <a:pt x="11545" y="19512"/>
                    <a:pt x="12290" y="19884"/>
                    <a:pt x="12290" y="20629"/>
                  </a:cubicBezTo>
                  <a:cubicBezTo>
                    <a:pt x="12662" y="21002"/>
                    <a:pt x="13407" y="21374"/>
                    <a:pt x="14152" y="21002"/>
                  </a:cubicBezTo>
                  <a:cubicBezTo>
                    <a:pt x="14897" y="21002"/>
                    <a:pt x="15269" y="20257"/>
                    <a:pt x="14897" y="19512"/>
                  </a:cubicBezTo>
                  <a:cubicBezTo>
                    <a:pt x="14897" y="19140"/>
                    <a:pt x="15641" y="18022"/>
                    <a:pt x="15641" y="18022"/>
                  </a:cubicBezTo>
                  <a:cubicBezTo>
                    <a:pt x="16014" y="17650"/>
                    <a:pt x="16386" y="18022"/>
                    <a:pt x="17131" y="18395"/>
                  </a:cubicBezTo>
                  <a:cubicBezTo>
                    <a:pt x="17503" y="18767"/>
                    <a:pt x="18248" y="18767"/>
                    <a:pt x="18621" y="18022"/>
                  </a:cubicBezTo>
                  <a:cubicBezTo>
                    <a:pt x="19366" y="17277"/>
                    <a:pt x="19366" y="16533"/>
                    <a:pt x="18993" y="16160"/>
                  </a:cubicBezTo>
                  <a:cubicBezTo>
                    <a:pt x="18621" y="15788"/>
                    <a:pt x="18621" y="14671"/>
                    <a:pt x="18621" y="14671"/>
                  </a:cubicBezTo>
                  <a:cubicBezTo>
                    <a:pt x="18993" y="14298"/>
                    <a:pt x="19366" y="13926"/>
                    <a:pt x="20110" y="14298"/>
                  </a:cubicBezTo>
                  <a:cubicBezTo>
                    <a:pt x="20483" y="14298"/>
                    <a:pt x="21228" y="13926"/>
                    <a:pt x="21228" y="12808"/>
                  </a:cubicBezTo>
                  <a:cubicBezTo>
                    <a:pt x="21600" y="12064"/>
                    <a:pt x="21228" y="11319"/>
                    <a:pt x="20483" y="11319"/>
                  </a:cubicBezTo>
                  <a:cubicBezTo>
                    <a:pt x="20110" y="11319"/>
                    <a:pt x="19738" y="10202"/>
                    <a:pt x="19366" y="9829"/>
                  </a:cubicBezTo>
                  <a:cubicBezTo>
                    <a:pt x="19366" y="9457"/>
                    <a:pt x="20110" y="9084"/>
                    <a:pt x="20483" y="9084"/>
                  </a:cubicBezTo>
                  <a:cubicBezTo>
                    <a:pt x="20855" y="8712"/>
                    <a:pt x="21228" y="7967"/>
                    <a:pt x="20855" y="7222"/>
                  </a:cubicBezTo>
                  <a:cubicBezTo>
                    <a:pt x="20855" y="6477"/>
                    <a:pt x="20110" y="6105"/>
                    <a:pt x="19738" y="6477"/>
                  </a:cubicBezTo>
                  <a:cubicBezTo>
                    <a:pt x="18993" y="6477"/>
                    <a:pt x="18248" y="5733"/>
                    <a:pt x="17876" y="5733"/>
                  </a:cubicBezTo>
                  <a:cubicBezTo>
                    <a:pt x="17876" y="5360"/>
                    <a:pt x="17876" y="4615"/>
                    <a:pt x="18248" y="4243"/>
                  </a:cubicBezTo>
                  <a:cubicBezTo>
                    <a:pt x="18621" y="3871"/>
                    <a:pt x="18621" y="3126"/>
                    <a:pt x="17876" y="2753"/>
                  </a:cubicBezTo>
                  <a:cubicBezTo>
                    <a:pt x="17503" y="2008"/>
                    <a:pt x="16759" y="2008"/>
                    <a:pt x="16386" y="2381"/>
                  </a:cubicBezTo>
                  <a:cubicBezTo>
                    <a:pt x="15641" y="2753"/>
                    <a:pt x="14897" y="2753"/>
                    <a:pt x="14524" y="2753"/>
                  </a:cubicBezTo>
                  <a:cubicBezTo>
                    <a:pt x="14152" y="2381"/>
                    <a:pt x="14152" y="2008"/>
                    <a:pt x="14152" y="1264"/>
                  </a:cubicBezTo>
                  <a:cubicBezTo>
                    <a:pt x="14152" y="891"/>
                    <a:pt x="13779" y="146"/>
                    <a:pt x="13034" y="146"/>
                  </a:cubicBezTo>
                  <a:cubicBezTo>
                    <a:pt x="12290" y="-226"/>
                    <a:pt x="11545" y="146"/>
                    <a:pt x="11172" y="891"/>
                  </a:cubicBezTo>
                  <a:cubicBezTo>
                    <a:pt x="11172" y="1264"/>
                    <a:pt x="10428" y="1636"/>
                    <a:pt x="10055" y="1636"/>
                  </a:cubicBezTo>
                  <a:cubicBezTo>
                    <a:pt x="9683" y="2008"/>
                    <a:pt x="9310" y="1264"/>
                    <a:pt x="8938" y="891"/>
                  </a:cubicBezTo>
                  <a:cubicBezTo>
                    <a:pt x="8938" y="146"/>
                    <a:pt x="8193" y="146"/>
                    <a:pt x="7448" y="146"/>
                  </a:cubicBezTo>
                  <a:cubicBezTo>
                    <a:pt x="6703" y="519"/>
                    <a:pt x="5959" y="1264"/>
                    <a:pt x="6331" y="1636"/>
                  </a:cubicBezTo>
                  <a:cubicBezTo>
                    <a:pt x="6331" y="2381"/>
                    <a:pt x="5959" y="3126"/>
                    <a:pt x="5586" y="3498"/>
                  </a:cubicBezTo>
                  <a:cubicBezTo>
                    <a:pt x="5214" y="3498"/>
                    <a:pt x="4841" y="3498"/>
                    <a:pt x="4469" y="3126"/>
                  </a:cubicBezTo>
                  <a:cubicBezTo>
                    <a:pt x="3724" y="2753"/>
                    <a:pt x="2979" y="2753"/>
                    <a:pt x="2607" y="3498"/>
                  </a:cubicBezTo>
                  <a:cubicBezTo>
                    <a:pt x="2234" y="3871"/>
                    <a:pt x="1862" y="4615"/>
                    <a:pt x="2234" y="4988"/>
                  </a:cubicBezTo>
                  <a:close/>
                  <a:moveTo>
                    <a:pt x="8566" y="4615"/>
                  </a:moveTo>
                  <a:cubicBezTo>
                    <a:pt x="11917" y="3498"/>
                    <a:pt x="15641" y="5360"/>
                    <a:pt x="16759" y="8712"/>
                  </a:cubicBezTo>
                  <a:cubicBezTo>
                    <a:pt x="17503" y="12064"/>
                    <a:pt x="16014" y="15415"/>
                    <a:pt x="12662" y="16533"/>
                  </a:cubicBezTo>
                  <a:cubicBezTo>
                    <a:pt x="9310" y="17650"/>
                    <a:pt x="5586" y="15788"/>
                    <a:pt x="4841" y="12436"/>
                  </a:cubicBezTo>
                  <a:cubicBezTo>
                    <a:pt x="3724" y="9457"/>
                    <a:pt x="5586" y="5733"/>
                    <a:pt x="8566" y="4615"/>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sp>
          <p:nvSpPr>
            <p:cNvPr id="1244" name="Freeform 302"/>
            <p:cNvSpPr/>
            <p:nvPr/>
          </p:nvSpPr>
          <p:spPr>
            <a:xfrm>
              <a:off x="17" y="0"/>
              <a:ext cx="134052" cy="134051"/>
            </a:xfrm>
            <a:custGeom>
              <a:avLst/>
              <a:gdLst/>
              <a:ahLst/>
              <a:cxnLst>
                <a:cxn ang="0">
                  <a:pos x="wd2" y="hd2"/>
                </a:cxn>
                <a:cxn ang="5400000">
                  <a:pos x="wd2" y="hd2"/>
                </a:cxn>
                <a:cxn ang="10800000">
                  <a:pos x="wd2" y="hd2"/>
                </a:cxn>
                <a:cxn ang="16200000">
                  <a:pos x="wd2" y="hd2"/>
                </a:cxn>
              </a:cxnLst>
              <a:rect l="0" t="0" r="r" b="b"/>
              <a:pathLst>
                <a:path w="21600" h="21600" extrusionOk="0">
                  <a:moveTo>
                    <a:pt x="2335" y="5254"/>
                  </a:moveTo>
                  <a:cubicBezTo>
                    <a:pt x="2919" y="5254"/>
                    <a:pt x="2919" y="6422"/>
                    <a:pt x="2919" y="7005"/>
                  </a:cubicBezTo>
                  <a:cubicBezTo>
                    <a:pt x="2335" y="7005"/>
                    <a:pt x="1751" y="7005"/>
                    <a:pt x="1168" y="7005"/>
                  </a:cubicBezTo>
                  <a:cubicBezTo>
                    <a:pt x="584" y="7005"/>
                    <a:pt x="0" y="7589"/>
                    <a:pt x="0" y="8173"/>
                  </a:cubicBezTo>
                  <a:cubicBezTo>
                    <a:pt x="0" y="9341"/>
                    <a:pt x="0" y="9924"/>
                    <a:pt x="584" y="9924"/>
                  </a:cubicBezTo>
                  <a:cubicBezTo>
                    <a:pt x="1168" y="9924"/>
                    <a:pt x="1751" y="11092"/>
                    <a:pt x="1751" y="11676"/>
                  </a:cubicBezTo>
                  <a:cubicBezTo>
                    <a:pt x="1751" y="11676"/>
                    <a:pt x="1168" y="12259"/>
                    <a:pt x="1168" y="12259"/>
                  </a:cubicBezTo>
                  <a:cubicBezTo>
                    <a:pt x="584" y="12259"/>
                    <a:pt x="0" y="13427"/>
                    <a:pt x="584" y="14011"/>
                  </a:cubicBezTo>
                  <a:cubicBezTo>
                    <a:pt x="584" y="14595"/>
                    <a:pt x="1168" y="15178"/>
                    <a:pt x="1751" y="15178"/>
                  </a:cubicBezTo>
                  <a:cubicBezTo>
                    <a:pt x="2335" y="15178"/>
                    <a:pt x="2919" y="15178"/>
                    <a:pt x="2919" y="15178"/>
                  </a:cubicBezTo>
                  <a:cubicBezTo>
                    <a:pt x="3503" y="15762"/>
                    <a:pt x="3503" y="16346"/>
                    <a:pt x="2919" y="16930"/>
                  </a:cubicBezTo>
                  <a:cubicBezTo>
                    <a:pt x="2919" y="17514"/>
                    <a:pt x="2919" y="18097"/>
                    <a:pt x="3503" y="18681"/>
                  </a:cubicBezTo>
                  <a:cubicBezTo>
                    <a:pt x="4086" y="19265"/>
                    <a:pt x="4670" y="19265"/>
                    <a:pt x="5254" y="19265"/>
                  </a:cubicBezTo>
                  <a:cubicBezTo>
                    <a:pt x="5838" y="18681"/>
                    <a:pt x="6422" y="18681"/>
                    <a:pt x="7005" y="18681"/>
                  </a:cubicBezTo>
                  <a:cubicBezTo>
                    <a:pt x="7005" y="18681"/>
                    <a:pt x="7589" y="19265"/>
                    <a:pt x="7005" y="19849"/>
                  </a:cubicBezTo>
                  <a:cubicBezTo>
                    <a:pt x="7005" y="20432"/>
                    <a:pt x="7589" y="21016"/>
                    <a:pt x="8757" y="21600"/>
                  </a:cubicBezTo>
                  <a:cubicBezTo>
                    <a:pt x="9341" y="21600"/>
                    <a:pt x="9924" y="21016"/>
                    <a:pt x="9924" y="20432"/>
                  </a:cubicBezTo>
                  <a:cubicBezTo>
                    <a:pt x="10508" y="19849"/>
                    <a:pt x="11092" y="19849"/>
                    <a:pt x="11676" y="19849"/>
                  </a:cubicBezTo>
                  <a:cubicBezTo>
                    <a:pt x="11676" y="19849"/>
                    <a:pt x="12259" y="19849"/>
                    <a:pt x="12259" y="20432"/>
                  </a:cubicBezTo>
                  <a:cubicBezTo>
                    <a:pt x="12843" y="21016"/>
                    <a:pt x="13427" y="21600"/>
                    <a:pt x="14011" y="21016"/>
                  </a:cubicBezTo>
                  <a:cubicBezTo>
                    <a:pt x="15178" y="21016"/>
                    <a:pt x="15178" y="20432"/>
                    <a:pt x="15178" y="19849"/>
                  </a:cubicBezTo>
                  <a:cubicBezTo>
                    <a:pt x="15178" y="19265"/>
                    <a:pt x="15762" y="18097"/>
                    <a:pt x="15762" y="18097"/>
                  </a:cubicBezTo>
                  <a:cubicBezTo>
                    <a:pt x="16346" y="18097"/>
                    <a:pt x="16930" y="18097"/>
                    <a:pt x="16930" y="18681"/>
                  </a:cubicBezTo>
                  <a:cubicBezTo>
                    <a:pt x="17514" y="18681"/>
                    <a:pt x="18681" y="18681"/>
                    <a:pt x="18681" y="18097"/>
                  </a:cubicBezTo>
                  <a:cubicBezTo>
                    <a:pt x="19265" y="17514"/>
                    <a:pt x="19849" y="16346"/>
                    <a:pt x="19265" y="16346"/>
                  </a:cubicBezTo>
                  <a:cubicBezTo>
                    <a:pt x="18681" y="15762"/>
                    <a:pt x="18681" y="14595"/>
                    <a:pt x="18681" y="14595"/>
                  </a:cubicBezTo>
                  <a:cubicBezTo>
                    <a:pt x="19265" y="14011"/>
                    <a:pt x="19849" y="14011"/>
                    <a:pt x="20432" y="14011"/>
                  </a:cubicBezTo>
                  <a:cubicBezTo>
                    <a:pt x="21016" y="14011"/>
                    <a:pt x="21600" y="14011"/>
                    <a:pt x="21600" y="12843"/>
                  </a:cubicBezTo>
                  <a:cubicBezTo>
                    <a:pt x="21600" y="12259"/>
                    <a:pt x="21600" y="11676"/>
                    <a:pt x="21016" y="11092"/>
                  </a:cubicBezTo>
                  <a:cubicBezTo>
                    <a:pt x="20432" y="11092"/>
                    <a:pt x="19849" y="10508"/>
                    <a:pt x="19849" y="9924"/>
                  </a:cubicBezTo>
                  <a:cubicBezTo>
                    <a:pt x="19849" y="9341"/>
                    <a:pt x="20432" y="9341"/>
                    <a:pt x="20432" y="8757"/>
                  </a:cubicBezTo>
                  <a:cubicBezTo>
                    <a:pt x="21016" y="8757"/>
                    <a:pt x="21600" y="8173"/>
                    <a:pt x="21016" y="7005"/>
                  </a:cubicBezTo>
                  <a:cubicBezTo>
                    <a:pt x="21016" y="6422"/>
                    <a:pt x="20432" y="5838"/>
                    <a:pt x="19849" y="6422"/>
                  </a:cubicBezTo>
                  <a:cubicBezTo>
                    <a:pt x="19265" y="6422"/>
                    <a:pt x="18097" y="5838"/>
                    <a:pt x="18097" y="5254"/>
                  </a:cubicBezTo>
                  <a:cubicBezTo>
                    <a:pt x="18097" y="5254"/>
                    <a:pt x="18097" y="4670"/>
                    <a:pt x="18681" y="4086"/>
                  </a:cubicBezTo>
                  <a:cubicBezTo>
                    <a:pt x="18681" y="4086"/>
                    <a:pt x="18681" y="2919"/>
                    <a:pt x="18097" y="2335"/>
                  </a:cubicBezTo>
                  <a:cubicBezTo>
                    <a:pt x="17514" y="1751"/>
                    <a:pt x="16930" y="1751"/>
                    <a:pt x="16346" y="2335"/>
                  </a:cubicBezTo>
                  <a:cubicBezTo>
                    <a:pt x="15762" y="2919"/>
                    <a:pt x="15178" y="2919"/>
                    <a:pt x="14595" y="2335"/>
                  </a:cubicBezTo>
                  <a:cubicBezTo>
                    <a:pt x="14595" y="2335"/>
                    <a:pt x="14011" y="1751"/>
                    <a:pt x="14595" y="1168"/>
                  </a:cubicBezTo>
                  <a:cubicBezTo>
                    <a:pt x="14595" y="584"/>
                    <a:pt x="14011" y="0"/>
                    <a:pt x="12843" y="0"/>
                  </a:cubicBezTo>
                  <a:cubicBezTo>
                    <a:pt x="12259" y="0"/>
                    <a:pt x="11676" y="0"/>
                    <a:pt x="11676" y="584"/>
                  </a:cubicBezTo>
                  <a:cubicBezTo>
                    <a:pt x="11092" y="1168"/>
                    <a:pt x="10508" y="1751"/>
                    <a:pt x="9924" y="1751"/>
                  </a:cubicBezTo>
                  <a:cubicBezTo>
                    <a:pt x="9924" y="1751"/>
                    <a:pt x="9341" y="1168"/>
                    <a:pt x="9341" y="584"/>
                  </a:cubicBezTo>
                  <a:cubicBezTo>
                    <a:pt x="8757" y="0"/>
                    <a:pt x="8173" y="0"/>
                    <a:pt x="7589" y="0"/>
                  </a:cubicBezTo>
                  <a:cubicBezTo>
                    <a:pt x="6422" y="584"/>
                    <a:pt x="6422" y="1168"/>
                    <a:pt x="6422" y="1751"/>
                  </a:cubicBezTo>
                  <a:cubicBezTo>
                    <a:pt x="6422" y="2335"/>
                    <a:pt x="5838" y="2919"/>
                    <a:pt x="5838" y="3503"/>
                  </a:cubicBezTo>
                  <a:cubicBezTo>
                    <a:pt x="5254" y="3503"/>
                    <a:pt x="4670" y="3503"/>
                    <a:pt x="4670" y="2919"/>
                  </a:cubicBezTo>
                  <a:cubicBezTo>
                    <a:pt x="4086" y="2335"/>
                    <a:pt x="2919" y="2919"/>
                    <a:pt x="2919" y="3503"/>
                  </a:cubicBezTo>
                  <a:cubicBezTo>
                    <a:pt x="2335" y="4086"/>
                    <a:pt x="1751" y="4670"/>
                    <a:pt x="2335" y="5254"/>
                  </a:cubicBezTo>
                  <a:close/>
                  <a:moveTo>
                    <a:pt x="8757" y="4670"/>
                  </a:moveTo>
                  <a:cubicBezTo>
                    <a:pt x="12259" y="3503"/>
                    <a:pt x="15762" y="5254"/>
                    <a:pt x="16930" y="8757"/>
                  </a:cubicBezTo>
                  <a:cubicBezTo>
                    <a:pt x="18097" y="12259"/>
                    <a:pt x="15762" y="15762"/>
                    <a:pt x="12843" y="16930"/>
                  </a:cubicBezTo>
                  <a:cubicBezTo>
                    <a:pt x="9341" y="17514"/>
                    <a:pt x="5838" y="15762"/>
                    <a:pt x="4670" y="12843"/>
                  </a:cubicBezTo>
                  <a:cubicBezTo>
                    <a:pt x="3503" y="9341"/>
                    <a:pt x="5838" y="5838"/>
                    <a:pt x="8757" y="467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sp>
          <p:nvSpPr>
            <p:cNvPr id="1245" name="Freeform 303"/>
            <p:cNvSpPr/>
            <p:nvPr/>
          </p:nvSpPr>
          <p:spPr>
            <a:xfrm>
              <a:off x="0" y="134052"/>
              <a:ext cx="105108" cy="100539"/>
            </a:xfrm>
            <a:custGeom>
              <a:avLst/>
              <a:gdLst/>
              <a:ahLst/>
              <a:cxnLst>
                <a:cxn ang="0">
                  <a:pos x="wd2" y="hd2"/>
                </a:cxn>
                <a:cxn ang="5400000">
                  <a:pos x="wd2" y="hd2"/>
                </a:cxn>
                <a:cxn ang="10800000">
                  <a:pos x="wd2" y="hd2"/>
                </a:cxn>
                <a:cxn ang="16200000">
                  <a:pos x="wd2" y="hd2"/>
                </a:cxn>
              </a:cxnLst>
              <a:rect l="0" t="0" r="r" b="b"/>
              <a:pathLst>
                <a:path w="21600" h="21600" extrusionOk="0">
                  <a:moveTo>
                    <a:pt x="2234" y="5400"/>
                  </a:moveTo>
                  <a:cubicBezTo>
                    <a:pt x="2979" y="5400"/>
                    <a:pt x="2979" y="6943"/>
                    <a:pt x="2979" y="6943"/>
                  </a:cubicBezTo>
                  <a:cubicBezTo>
                    <a:pt x="2979" y="6943"/>
                    <a:pt x="2234" y="7714"/>
                    <a:pt x="1490" y="6943"/>
                  </a:cubicBezTo>
                  <a:cubicBezTo>
                    <a:pt x="745" y="6943"/>
                    <a:pt x="0" y="7714"/>
                    <a:pt x="0" y="8486"/>
                  </a:cubicBezTo>
                  <a:cubicBezTo>
                    <a:pt x="0" y="9257"/>
                    <a:pt x="0" y="10029"/>
                    <a:pt x="745" y="10029"/>
                  </a:cubicBezTo>
                  <a:cubicBezTo>
                    <a:pt x="1490" y="10029"/>
                    <a:pt x="2234" y="11571"/>
                    <a:pt x="2234" y="11571"/>
                  </a:cubicBezTo>
                  <a:cubicBezTo>
                    <a:pt x="2234" y="12343"/>
                    <a:pt x="1490" y="12343"/>
                    <a:pt x="745" y="12343"/>
                  </a:cubicBezTo>
                  <a:cubicBezTo>
                    <a:pt x="745" y="13114"/>
                    <a:pt x="0" y="13886"/>
                    <a:pt x="745" y="14657"/>
                  </a:cubicBezTo>
                  <a:cubicBezTo>
                    <a:pt x="745" y="15429"/>
                    <a:pt x="1490" y="15429"/>
                    <a:pt x="2234" y="15429"/>
                  </a:cubicBezTo>
                  <a:cubicBezTo>
                    <a:pt x="2234" y="15429"/>
                    <a:pt x="2979" y="15429"/>
                    <a:pt x="2979" y="15429"/>
                  </a:cubicBezTo>
                  <a:cubicBezTo>
                    <a:pt x="2979" y="16200"/>
                    <a:pt x="3724" y="16971"/>
                    <a:pt x="2979" y="17743"/>
                  </a:cubicBezTo>
                  <a:cubicBezTo>
                    <a:pt x="2979" y="17743"/>
                    <a:pt x="2979" y="18514"/>
                    <a:pt x="3724" y="19286"/>
                  </a:cubicBezTo>
                  <a:cubicBezTo>
                    <a:pt x="3724" y="20057"/>
                    <a:pt x="5214" y="20057"/>
                    <a:pt x="5214" y="19286"/>
                  </a:cubicBezTo>
                  <a:cubicBezTo>
                    <a:pt x="5959" y="19286"/>
                    <a:pt x="6703" y="19286"/>
                    <a:pt x="6703" y="19286"/>
                  </a:cubicBezTo>
                  <a:cubicBezTo>
                    <a:pt x="7448" y="19286"/>
                    <a:pt x="7448" y="20057"/>
                    <a:pt x="7448" y="20829"/>
                  </a:cubicBezTo>
                  <a:cubicBezTo>
                    <a:pt x="7448" y="20829"/>
                    <a:pt x="7448" y="21600"/>
                    <a:pt x="8193" y="21600"/>
                  </a:cubicBezTo>
                  <a:cubicBezTo>
                    <a:pt x="8938" y="21600"/>
                    <a:pt x="9683" y="21600"/>
                    <a:pt x="9683" y="20829"/>
                  </a:cubicBezTo>
                  <a:cubicBezTo>
                    <a:pt x="10428" y="20829"/>
                    <a:pt x="11172" y="20057"/>
                    <a:pt x="11172" y="20057"/>
                  </a:cubicBezTo>
                  <a:cubicBezTo>
                    <a:pt x="11917" y="20057"/>
                    <a:pt x="11917" y="20057"/>
                    <a:pt x="12662" y="20829"/>
                  </a:cubicBezTo>
                  <a:cubicBezTo>
                    <a:pt x="12662" y="21600"/>
                    <a:pt x="13407" y="21600"/>
                    <a:pt x="14152" y="21600"/>
                  </a:cubicBezTo>
                  <a:cubicBezTo>
                    <a:pt x="14897" y="21600"/>
                    <a:pt x="14897" y="20829"/>
                    <a:pt x="14897" y="20057"/>
                  </a:cubicBezTo>
                  <a:cubicBezTo>
                    <a:pt x="14897" y="19286"/>
                    <a:pt x="15641" y="18514"/>
                    <a:pt x="15641" y="18514"/>
                  </a:cubicBezTo>
                  <a:cubicBezTo>
                    <a:pt x="15641" y="18514"/>
                    <a:pt x="16386" y="18514"/>
                    <a:pt x="17131" y="18514"/>
                  </a:cubicBezTo>
                  <a:cubicBezTo>
                    <a:pt x="17131" y="19286"/>
                    <a:pt x="17876" y="19286"/>
                    <a:pt x="18621" y="18514"/>
                  </a:cubicBezTo>
                  <a:cubicBezTo>
                    <a:pt x="19366" y="17743"/>
                    <a:pt x="19366" y="16971"/>
                    <a:pt x="18621" y="16200"/>
                  </a:cubicBezTo>
                  <a:cubicBezTo>
                    <a:pt x="18621" y="16200"/>
                    <a:pt x="18621" y="15429"/>
                    <a:pt x="18621" y="14657"/>
                  </a:cubicBezTo>
                  <a:cubicBezTo>
                    <a:pt x="18621" y="14657"/>
                    <a:pt x="19366" y="14657"/>
                    <a:pt x="20110" y="14657"/>
                  </a:cubicBezTo>
                  <a:cubicBezTo>
                    <a:pt x="20855" y="14657"/>
                    <a:pt x="20855" y="13886"/>
                    <a:pt x="21600" y="13114"/>
                  </a:cubicBezTo>
                  <a:cubicBezTo>
                    <a:pt x="21600" y="12343"/>
                    <a:pt x="20855" y="11571"/>
                    <a:pt x="20855" y="11571"/>
                  </a:cubicBezTo>
                  <a:cubicBezTo>
                    <a:pt x="20110" y="11571"/>
                    <a:pt x="19366" y="10800"/>
                    <a:pt x="19366" y="10029"/>
                  </a:cubicBezTo>
                  <a:cubicBezTo>
                    <a:pt x="19366" y="10029"/>
                    <a:pt x="20110" y="9257"/>
                    <a:pt x="20110" y="9257"/>
                  </a:cubicBezTo>
                  <a:cubicBezTo>
                    <a:pt x="20855" y="9257"/>
                    <a:pt x="20855" y="8486"/>
                    <a:pt x="20855" y="7714"/>
                  </a:cubicBezTo>
                  <a:cubicBezTo>
                    <a:pt x="20855" y="6943"/>
                    <a:pt x="20110" y="6171"/>
                    <a:pt x="19366" y="6171"/>
                  </a:cubicBezTo>
                  <a:cubicBezTo>
                    <a:pt x="19366" y="6943"/>
                    <a:pt x="17876" y="6171"/>
                    <a:pt x="17876" y="5400"/>
                  </a:cubicBezTo>
                  <a:cubicBezTo>
                    <a:pt x="17876" y="5400"/>
                    <a:pt x="17876" y="4629"/>
                    <a:pt x="18621" y="4629"/>
                  </a:cubicBezTo>
                  <a:cubicBezTo>
                    <a:pt x="18621" y="3857"/>
                    <a:pt x="18621" y="3086"/>
                    <a:pt x="17876" y="2314"/>
                  </a:cubicBezTo>
                  <a:cubicBezTo>
                    <a:pt x="17131" y="2314"/>
                    <a:pt x="16386" y="2314"/>
                    <a:pt x="16386" y="2314"/>
                  </a:cubicBezTo>
                  <a:cubicBezTo>
                    <a:pt x="15641" y="3086"/>
                    <a:pt x="14897" y="3086"/>
                    <a:pt x="14152" y="2314"/>
                  </a:cubicBezTo>
                  <a:cubicBezTo>
                    <a:pt x="14152" y="2314"/>
                    <a:pt x="14152" y="1543"/>
                    <a:pt x="14152" y="1543"/>
                  </a:cubicBezTo>
                  <a:cubicBezTo>
                    <a:pt x="14152" y="771"/>
                    <a:pt x="13407" y="0"/>
                    <a:pt x="12662" y="0"/>
                  </a:cubicBezTo>
                  <a:cubicBezTo>
                    <a:pt x="11917" y="0"/>
                    <a:pt x="11172" y="0"/>
                    <a:pt x="11172" y="771"/>
                  </a:cubicBezTo>
                  <a:cubicBezTo>
                    <a:pt x="11172" y="1543"/>
                    <a:pt x="10428" y="1543"/>
                    <a:pt x="9683" y="1543"/>
                  </a:cubicBezTo>
                  <a:cubicBezTo>
                    <a:pt x="9683" y="1543"/>
                    <a:pt x="8938" y="1543"/>
                    <a:pt x="8938" y="771"/>
                  </a:cubicBezTo>
                  <a:cubicBezTo>
                    <a:pt x="8938" y="0"/>
                    <a:pt x="8193" y="0"/>
                    <a:pt x="7448" y="0"/>
                  </a:cubicBezTo>
                  <a:cubicBezTo>
                    <a:pt x="6703" y="771"/>
                    <a:pt x="5959" y="1543"/>
                    <a:pt x="6703" y="1543"/>
                  </a:cubicBezTo>
                  <a:cubicBezTo>
                    <a:pt x="6703" y="2314"/>
                    <a:pt x="5959" y="3086"/>
                    <a:pt x="5959" y="3086"/>
                  </a:cubicBezTo>
                  <a:cubicBezTo>
                    <a:pt x="5214" y="3857"/>
                    <a:pt x="5214" y="3086"/>
                    <a:pt x="4469" y="3086"/>
                  </a:cubicBezTo>
                  <a:cubicBezTo>
                    <a:pt x="3724" y="2314"/>
                    <a:pt x="2979" y="3086"/>
                    <a:pt x="2979" y="3086"/>
                  </a:cubicBezTo>
                  <a:cubicBezTo>
                    <a:pt x="2234" y="3857"/>
                    <a:pt x="2234" y="4629"/>
                    <a:pt x="2234" y="5400"/>
                  </a:cubicBezTo>
                  <a:close/>
                  <a:moveTo>
                    <a:pt x="8938" y="4629"/>
                  </a:moveTo>
                  <a:cubicBezTo>
                    <a:pt x="11917" y="3857"/>
                    <a:pt x="15641" y="5400"/>
                    <a:pt x="16386" y="9257"/>
                  </a:cubicBezTo>
                  <a:cubicBezTo>
                    <a:pt x="17876" y="12343"/>
                    <a:pt x="15641" y="16200"/>
                    <a:pt x="12662" y="16971"/>
                  </a:cubicBezTo>
                  <a:cubicBezTo>
                    <a:pt x="9683" y="17743"/>
                    <a:pt x="5959" y="16200"/>
                    <a:pt x="4469" y="13114"/>
                  </a:cubicBezTo>
                  <a:cubicBezTo>
                    <a:pt x="3724" y="9257"/>
                    <a:pt x="5214" y="6171"/>
                    <a:pt x="8938" y="4629"/>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grpSp>
      <p:sp>
        <p:nvSpPr>
          <p:cNvPr id="1247" name="TextBox 503"/>
          <p:cNvSpPr txBox="1"/>
          <p:nvPr/>
        </p:nvSpPr>
        <p:spPr>
          <a:xfrm>
            <a:off x="1034787" y="4477956"/>
            <a:ext cx="10122426" cy="1209675"/>
          </a:xfrm>
          <a:prstGeom prst="rect">
            <a:avLst/>
          </a:prstGeom>
          <a:ln w="12700">
            <a:miter lim="400000"/>
          </a:ln>
        </p:spPr>
        <p:txBody>
          <a:bodyPr wrap="square" lIns="45719" rIns="45719">
            <a:spAutoFit/>
          </a:bodyPr>
          <a:lstStyle>
            <a:lvl1pPr algn="just">
              <a:lnSpc>
                <a:spcPct val="130000"/>
              </a:lnSpc>
              <a:defRPr sz="1400">
                <a:solidFill>
                  <a:srgbClr val="595959"/>
                </a:solidFill>
                <a:latin typeface="微软雅黑"/>
                <a:ea typeface="微软雅黑"/>
                <a:cs typeface="微软雅黑"/>
                <a:sym typeface="微软雅黑"/>
              </a:defRPr>
            </a:lvl1pPr>
          </a:lstStyle>
          <a:p>
            <a:r>
              <a:t>资源使用率测试结果对比如图所示。从图中可以看出，未实现任何负载机制的测试机A，资源使用率随着模拟客户端数量增加，基本保持直线上升，4000个客户端时测试机已接近满负荷并瘫痪。而负载均衡和动态限流机制下的测试机B和C，对于大量请求并发的控制效果明显更好，在接近4000个客户端并发时资源占用率仍保持40%以下。同时还可以看出，动态调度限流设计相比负载均衡设计资源使用率更低，在实际运行中有更好的流量控制表现。</a:t>
            </a:r>
          </a:p>
        </p:txBody>
      </p:sp>
      <p:sp>
        <p:nvSpPr>
          <p:cNvPr id="1248" name="文本框 9"/>
          <p:cNvSpPr txBox="1"/>
          <p:nvPr/>
        </p:nvSpPr>
        <p:spPr>
          <a:xfrm>
            <a:off x="1019309" y="188639"/>
            <a:ext cx="4180839" cy="386081"/>
          </a:xfrm>
          <a:prstGeom prst="rect">
            <a:avLst/>
          </a:prstGeom>
          <a:ln w="12700">
            <a:miter lim="400000"/>
          </a:ln>
        </p:spPr>
        <p:txBody>
          <a:bodyPr lIns="34290" tIns="34290" rIns="34290" bIns="34290">
            <a:spAutoFit/>
          </a:bodyPr>
          <a:lstStyle/>
          <a:p>
            <a:pPr lvl="1" indent="0">
              <a:defRPr>
                <a:solidFill>
                  <a:srgbClr val="595959"/>
                </a:solidFill>
                <a:latin typeface="微软雅黑"/>
                <a:ea typeface="微软雅黑"/>
                <a:cs typeface="微软雅黑"/>
                <a:sym typeface="微软雅黑"/>
              </a:defRPr>
            </a:pPr>
            <a:r>
              <a:t>性能测试</a:t>
            </a:r>
          </a:p>
        </p:txBody>
      </p:sp>
      <p:pic>
        <p:nvPicPr>
          <p:cNvPr id="1249" name="图像" descr="图像"/>
          <p:cNvPicPr>
            <a:picLocks noChangeAspect="1"/>
          </p:cNvPicPr>
          <p:nvPr/>
        </p:nvPicPr>
        <p:blipFill>
          <a:blip r:embed="rId1"/>
          <a:stretch>
            <a:fillRect/>
          </a:stretch>
        </p:blipFill>
        <p:spPr>
          <a:xfrm>
            <a:off x="3488180" y="634605"/>
            <a:ext cx="4936240" cy="3719273"/>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slow" p14:dur="1200" advClick="0" advTm="3000">
        <p14:flip dir="r"/>
      </p:transition>
    </mc:Choice>
    <mc:Fallback>
      <p:transition spd="slow" advClick="0" advTm="3000">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afterEffect">
                                  <p:stCondLst>
                                    <p:cond delay="0"/>
                                  </p:stCondLst>
                                  <p:iterate type="el">
                                    <p:tmAbs val="0"/>
                                  </p:iterate>
                                  <p:childTnLst>
                                    <p:set>
                                      <p:cBhvr>
                                        <p:cTn id="6" dur="indefinite" fill="hold"/>
                                        <p:tgtEl>
                                          <p:spTgt spid="1236"/>
                                        </p:tgtEl>
                                        <p:attrNameLst>
                                          <p:attrName>style.visibility</p:attrName>
                                        </p:attrNameLst>
                                      </p:cBhvr>
                                      <p:to>
                                        <p:strVal val="visible"/>
                                      </p:to>
                                    </p:set>
                                    <p:animEffect transition="in" filter="dissolve">
                                      <p:cBhvr>
                                        <p:cTn id="7" dur="1250"/>
                                        <p:tgtEl>
                                          <p:spTgt spid="1236"/>
                                        </p:tgtEl>
                                      </p:cBhvr>
                                    </p:animEffect>
                                  </p:childTnLst>
                                </p:cTn>
                              </p:par>
                            </p:childTnLst>
                          </p:cTn>
                        </p:par>
                        <p:par>
                          <p:cTn id="8" fill="hold">
                            <p:stCondLst>
                              <p:cond delay="1250"/>
                            </p:stCondLst>
                            <p:childTnLst>
                              <p:par>
                                <p:cTn id="9" presetID="9" presetClass="entr" presetSubtype="0" fill="hold" grpId="2" nodeType="afterEffect">
                                  <p:stCondLst>
                                    <p:cond delay="1000"/>
                                  </p:stCondLst>
                                  <p:iterate type="el">
                                    <p:tmAbs val="0"/>
                                  </p:iterate>
                                  <p:childTnLst>
                                    <p:set>
                                      <p:cBhvr>
                                        <p:cTn id="10" dur="indefinite" fill="hold"/>
                                        <p:tgtEl>
                                          <p:spTgt spid="1247"/>
                                        </p:tgtEl>
                                        <p:attrNameLst>
                                          <p:attrName>style.visibility</p:attrName>
                                        </p:attrNameLst>
                                      </p:cBhvr>
                                      <p:to>
                                        <p:strVal val="visible"/>
                                      </p:to>
                                    </p:set>
                                    <p:animEffect transition="in" filter="dissolve">
                                      <p:cBhvr>
                                        <p:cTn id="11" dur="100"/>
                                        <p:tgtEl>
                                          <p:spTgt spid="12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spid="1236" grpId="1" animBg="1" advAuto="0"/>
      <p:bldP spid="1247" grpId="2"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1" name="直接连接符 55"/>
          <p:cNvSpPr/>
          <p:nvPr/>
        </p:nvSpPr>
        <p:spPr>
          <a:xfrm>
            <a:off x="841002" y="505763"/>
            <a:ext cx="8571842" cy="1"/>
          </a:xfrm>
          <a:prstGeom prst="line">
            <a:avLst/>
          </a:prstGeom>
          <a:ln>
            <a:solidFill>
              <a:srgbClr val="808080"/>
            </a:solidFill>
            <a:prstDash val="dash"/>
          </a:ln>
        </p:spPr>
        <p:txBody>
          <a:bodyPr lIns="45719" rIns="45719"/>
          <a:lstStyle/>
          <a:p/>
        </p:txBody>
      </p:sp>
      <p:sp>
        <p:nvSpPr>
          <p:cNvPr id="1252" name="TextBox 63"/>
          <p:cNvSpPr txBox="1"/>
          <p:nvPr/>
        </p:nvSpPr>
        <p:spPr>
          <a:xfrm>
            <a:off x="10655710" y="7812196"/>
            <a:ext cx="789941" cy="408941"/>
          </a:xfrm>
          <a:prstGeom prst="rect">
            <a:avLst/>
          </a:prstGeom>
          <a:ln w="12700">
            <a:miter lim="400000"/>
          </a:ln>
        </p:spPr>
        <p:txBody>
          <a:bodyPr wrap="none" lIns="45719" rIns="45719">
            <a:spAutoFit/>
          </a:bodyPr>
          <a:lstStyle>
            <a:lvl1pPr>
              <a:defRPr>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延时符</a:t>
            </a:r>
            <a:endParaRPr>
              <a:latin typeface="+mj-lt"/>
              <a:ea typeface="+mj-ea"/>
              <a:cs typeface="+mj-cs"/>
              <a:sym typeface="Helvetica"/>
            </a:endParaRPr>
          </a:p>
        </p:txBody>
      </p:sp>
      <p:sp>
        <p:nvSpPr>
          <p:cNvPr id="1253" name="六边形 64"/>
          <p:cNvSpPr/>
          <p:nvPr/>
        </p:nvSpPr>
        <p:spPr>
          <a:xfrm>
            <a:off x="241895" y="125397"/>
            <a:ext cx="481346" cy="41495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25400">
            <a:solidFill>
              <a:srgbClr val="46CEAE"/>
            </a:solidFill>
          </a:ln>
        </p:spPr>
        <p:txBody>
          <a:bodyPr lIns="45719" rIns="45719" anchor="ctr"/>
          <a:lstStyle/>
          <a:p>
            <a:pPr algn="ctr">
              <a:defRPr>
                <a:solidFill>
                  <a:srgbClr val="FFFFFF"/>
                </a:solidFill>
              </a:defRPr>
            </a:pPr>
          </a:p>
        </p:txBody>
      </p:sp>
      <p:sp>
        <p:nvSpPr>
          <p:cNvPr id="1254" name="矩形 70"/>
          <p:cNvSpPr/>
          <p:nvPr/>
        </p:nvSpPr>
        <p:spPr>
          <a:xfrm>
            <a:off x="9412843" y="188638"/>
            <a:ext cx="933217" cy="334418"/>
          </a:xfrm>
          <a:prstGeom prst="rect">
            <a:avLst/>
          </a:prstGeom>
          <a:solidFill>
            <a:srgbClr val="46CEAE"/>
          </a:solidFill>
          <a:ln w="12700">
            <a:miter lim="400000"/>
          </a:ln>
        </p:spPr>
        <p:txBody>
          <a:bodyPr lIns="45719" rIns="45719" anchor="ctr"/>
          <a:lstStyle/>
          <a:p>
            <a:pPr algn="ctr">
              <a:defRPr sz="1400">
                <a:solidFill>
                  <a:srgbClr val="FFFFFF"/>
                </a:solidFill>
              </a:defRPr>
            </a:pPr>
          </a:p>
        </p:txBody>
      </p:sp>
      <p:sp>
        <p:nvSpPr>
          <p:cNvPr id="1255" name="矩形 71"/>
          <p:cNvSpPr/>
          <p:nvPr/>
        </p:nvSpPr>
        <p:spPr>
          <a:xfrm>
            <a:off x="10347503" y="187548"/>
            <a:ext cx="1582733" cy="334419"/>
          </a:xfrm>
          <a:prstGeom prst="rect">
            <a:avLst/>
          </a:prstGeom>
          <a:solidFill>
            <a:srgbClr val="46CEAE">
              <a:alpha val="60000"/>
            </a:srgbClr>
          </a:solidFill>
          <a:ln w="12700">
            <a:miter lim="400000"/>
          </a:ln>
        </p:spPr>
        <p:txBody>
          <a:bodyPr lIns="45719" rIns="45719" anchor="ctr"/>
          <a:lstStyle/>
          <a:p>
            <a:pPr algn="ctr">
              <a:defRPr sz="1600">
                <a:solidFill>
                  <a:srgbClr val="FFFFFF"/>
                </a:solidFill>
              </a:defRPr>
            </a:pPr>
          </a:p>
        </p:txBody>
      </p:sp>
      <p:sp>
        <p:nvSpPr>
          <p:cNvPr id="1256" name="六边形 72"/>
          <p:cNvSpPr/>
          <p:nvPr/>
        </p:nvSpPr>
        <p:spPr>
          <a:xfrm>
            <a:off x="624979" y="392471"/>
            <a:ext cx="261791" cy="22568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12700">
            <a:solidFill>
              <a:srgbClr val="FFFFFF"/>
            </a:solidFill>
          </a:ln>
        </p:spPr>
        <p:txBody>
          <a:bodyPr lIns="45719" rIns="45719" anchor="ctr"/>
          <a:lstStyle/>
          <a:p>
            <a:pPr algn="ctr">
              <a:defRPr>
                <a:solidFill>
                  <a:srgbClr val="FFFFFF"/>
                </a:solidFill>
              </a:defRPr>
            </a:pPr>
          </a:p>
        </p:txBody>
      </p:sp>
      <p:sp>
        <p:nvSpPr>
          <p:cNvPr id="1257" name="文本框 9"/>
          <p:cNvSpPr txBox="1"/>
          <p:nvPr/>
        </p:nvSpPr>
        <p:spPr>
          <a:xfrm>
            <a:off x="9447133" y="221071"/>
            <a:ext cx="864637" cy="322581"/>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t>第三章</a:t>
            </a:r>
          </a:p>
        </p:txBody>
      </p:sp>
      <p:sp>
        <p:nvSpPr>
          <p:cNvPr id="1258" name="文本框 9"/>
          <p:cNvSpPr txBox="1"/>
          <p:nvPr/>
        </p:nvSpPr>
        <p:spPr>
          <a:xfrm>
            <a:off x="10372920" y="213500"/>
            <a:ext cx="1515597" cy="322581"/>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t>研究综述</a:t>
            </a:r>
          </a:p>
        </p:txBody>
      </p:sp>
      <p:grpSp>
        <p:nvGrpSpPr>
          <p:cNvPr id="1262" name="组合 75"/>
          <p:cNvGrpSpPr/>
          <p:nvPr/>
        </p:nvGrpSpPr>
        <p:grpSpPr>
          <a:xfrm>
            <a:off x="330915" y="199584"/>
            <a:ext cx="308582" cy="266579"/>
            <a:chOff x="0" y="0"/>
            <a:chExt cx="308580" cy="266578"/>
          </a:xfrm>
        </p:grpSpPr>
        <p:sp>
          <p:nvSpPr>
            <p:cNvPr id="1259" name="Freeform 301"/>
            <p:cNvSpPr/>
            <p:nvPr/>
          </p:nvSpPr>
          <p:spPr>
            <a:xfrm>
              <a:off x="102074" y="60072"/>
              <a:ext cx="206507" cy="206507"/>
            </a:xfrm>
            <a:custGeom>
              <a:avLst/>
              <a:gdLst/>
              <a:ahLst/>
              <a:cxnLst>
                <a:cxn ang="0">
                  <a:pos x="wd2" y="hd2"/>
                </a:cxn>
                <a:cxn ang="5400000">
                  <a:pos x="wd2" y="hd2"/>
                </a:cxn>
                <a:cxn ang="10800000">
                  <a:pos x="wd2" y="hd2"/>
                </a:cxn>
                <a:cxn ang="16200000">
                  <a:pos x="wd2" y="hd2"/>
                </a:cxn>
              </a:cxnLst>
              <a:rect l="0" t="0" r="r" b="b"/>
              <a:pathLst>
                <a:path w="21374" h="21374" extrusionOk="0">
                  <a:moveTo>
                    <a:pt x="2234" y="4988"/>
                  </a:moveTo>
                  <a:cubicBezTo>
                    <a:pt x="2979" y="5360"/>
                    <a:pt x="2607" y="6477"/>
                    <a:pt x="2607" y="6850"/>
                  </a:cubicBezTo>
                  <a:cubicBezTo>
                    <a:pt x="2607" y="7222"/>
                    <a:pt x="1862" y="7222"/>
                    <a:pt x="1490" y="7222"/>
                  </a:cubicBezTo>
                  <a:cubicBezTo>
                    <a:pt x="745" y="7222"/>
                    <a:pt x="0" y="7595"/>
                    <a:pt x="0" y="8340"/>
                  </a:cubicBezTo>
                  <a:cubicBezTo>
                    <a:pt x="0" y="9084"/>
                    <a:pt x="0" y="9829"/>
                    <a:pt x="745" y="9829"/>
                  </a:cubicBezTo>
                  <a:cubicBezTo>
                    <a:pt x="1117" y="10202"/>
                    <a:pt x="1862" y="10946"/>
                    <a:pt x="1862" y="11319"/>
                  </a:cubicBezTo>
                  <a:cubicBezTo>
                    <a:pt x="1862" y="11691"/>
                    <a:pt x="1490" y="12064"/>
                    <a:pt x="745" y="12436"/>
                  </a:cubicBezTo>
                  <a:cubicBezTo>
                    <a:pt x="372" y="12436"/>
                    <a:pt x="0" y="13181"/>
                    <a:pt x="372" y="13926"/>
                  </a:cubicBezTo>
                  <a:cubicBezTo>
                    <a:pt x="372" y="14671"/>
                    <a:pt x="1117" y="15415"/>
                    <a:pt x="1862" y="15043"/>
                  </a:cubicBezTo>
                  <a:cubicBezTo>
                    <a:pt x="2234" y="15043"/>
                    <a:pt x="2979" y="15043"/>
                    <a:pt x="2979" y="15415"/>
                  </a:cubicBezTo>
                  <a:cubicBezTo>
                    <a:pt x="3352" y="15415"/>
                    <a:pt x="3352" y="16533"/>
                    <a:pt x="2979" y="16905"/>
                  </a:cubicBezTo>
                  <a:cubicBezTo>
                    <a:pt x="2607" y="17277"/>
                    <a:pt x="2607" y="18395"/>
                    <a:pt x="3352" y="18767"/>
                  </a:cubicBezTo>
                  <a:cubicBezTo>
                    <a:pt x="4097" y="19140"/>
                    <a:pt x="4841" y="19512"/>
                    <a:pt x="5214" y="18767"/>
                  </a:cubicBezTo>
                  <a:cubicBezTo>
                    <a:pt x="5586" y="18395"/>
                    <a:pt x="6703" y="18767"/>
                    <a:pt x="6703" y="18767"/>
                  </a:cubicBezTo>
                  <a:cubicBezTo>
                    <a:pt x="7076" y="18767"/>
                    <a:pt x="7448" y="19512"/>
                    <a:pt x="7076" y="19884"/>
                  </a:cubicBezTo>
                  <a:cubicBezTo>
                    <a:pt x="7076" y="20629"/>
                    <a:pt x="7448" y="21002"/>
                    <a:pt x="8193" y="21374"/>
                  </a:cubicBezTo>
                  <a:cubicBezTo>
                    <a:pt x="9310" y="21374"/>
                    <a:pt x="9683" y="21002"/>
                    <a:pt x="10055" y="20629"/>
                  </a:cubicBezTo>
                  <a:cubicBezTo>
                    <a:pt x="10055" y="19884"/>
                    <a:pt x="11172" y="19512"/>
                    <a:pt x="11545" y="19512"/>
                  </a:cubicBezTo>
                  <a:cubicBezTo>
                    <a:pt x="11545" y="19512"/>
                    <a:pt x="12290" y="19884"/>
                    <a:pt x="12290" y="20629"/>
                  </a:cubicBezTo>
                  <a:cubicBezTo>
                    <a:pt x="12662" y="21002"/>
                    <a:pt x="13407" y="21374"/>
                    <a:pt x="14152" y="21002"/>
                  </a:cubicBezTo>
                  <a:cubicBezTo>
                    <a:pt x="14897" y="21002"/>
                    <a:pt x="15269" y="20257"/>
                    <a:pt x="14897" y="19512"/>
                  </a:cubicBezTo>
                  <a:cubicBezTo>
                    <a:pt x="14897" y="19140"/>
                    <a:pt x="15641" y="18022"/>
                    <a:pt x="15641" y="18022"/>
                  </a:cubicBezTo>
                  <a:cubicBezTo>
                    <a:pt x="16014" y="17650"/>
                    <a:pt x="16386" y="18022"/>
                    <a:pt x="17131" y="18395"/>
                  </a:cubicBezTo>
                  <a:cubicBezTo>
                    <a:pt x="17503" y="18767"/>
                    <a:pt x="18248" y="18767"/>
                    <a:pt x="18621" y="18022"/>
                  </a:cubicBezTo>
                  <a:cubicBezTo>
                    <a:pt x="19366" y="17277"/>
                    <a:pt x="19366" y="16533"/>
                    <a:pt x="18993" y="16160"/>
                  </a:cubicBezTo>
                  <a:cubicBezTo>
                    <a:pt x="18621" y="15788"/>
                    <a:pt x="18621" y="14671"/>
                    <a:pt x="18621" y="14671"/>
                  </a:cubicBezTo>
                  <a:cubicBezTo>
                    <a:pt x="18993" y="14298"/>
                    <a:pt x="19366" y="13926"/>
                    <a:pt x="20110" y="14298"/>
                  </a:cubicBezTo>
                  <a:cubicBezTo>
                    <a:pt x="20483" y="14298"/>
                    <a:pt x="21228" y="13926"/>
                    <a:pt x="21228" y="12808"/>
                  </a:cubicBezTo>
                  <a:cubicBezTo>
                    <a:pt x="21600" y="12064"/>
                    <a:pt x="21228" y="11319"/>
                    <a:pt x="20483" y="11319"/>
                  </a:cubicBezTo>
                  <a:cubicBezTo>
                    <a:pt x="20110" y="11319"/>
                    <a:pt x="19738" y="10202"/>
                    <a:pt x="19366" y="9829"/>
                  </a:cubicBezTo>
                  <a:cubicBezTo>
                    <a:pt x="19366" y="9457"/>
                    <a:pt x="20110" y="9084"/>
                    <a:pt x="20483" y="9084"/>
                  </a:cubicBezTo>
                  <a:cubicBezTo>
                    <a:pt x="20855" y="8712"/>
                    <a:pt x="21228" y="7967"/>
                    <a:pt x="20855" y="7222"/>
                  </a:cubicBezTo>
                  <a:cubicBezTo>
                    <a:pt x="20855" y="6477"/>
                    <a:pt x="20110" y="6105"/>
                    <a:pt x="19738" y="6477"/>
                  </a:cubicBezTo>
                  <a:cubicBezTo>
                    <a:pt x="18993" y="6477"/>
                    <a:pt x="18248" y="5733"/>
                    <a:pt x="17876" y="5733"/>
                  </a:cubicBezTo>
                  <a:cubicBezTo>
                    <a:pt x="17876" y="5360"/>
                    <a:pt x="17876" y="4615"/>
                    <a:pt x="18248" y="4243"/>
                  </a:cubicBezTo>
                  <a:cubicBezTo>
                    <a:pt x="18621" y="3871"/>
                    <a:pt x="18621" y="3126"/>
                    <a:pt x="17876" y="2753"/>
                  </a:cubicBezTo>
                  <a:cubicBezTo>
                    <a:pt x="17503" y="2008"/>
                    <a:pt x="16759" y="2008"/>
                    <a:pt x="16386" y="2381"/>
                  </a:cubicBezTo>
                  <a:cubicBezTo>
                    <a:pt x="15641" y="2753"/>
                    <a:pt x="14897" y="2753"/>
                    <a:pt x="14524" y="2753"/>
                  </a:cubicBezTo>
                  <a:cubicBezTo>
                    <a:pt x="14152" y="2381"/>
                    <a:pt x="14152" y="2008"/>
                    <a:pt x="14152" y="1264"/>
                  </a:cubicBezTo>
                  <a:cubicBezTo>
                    <a:pt x="14152" y="891"/>
                    <a:pt x="13779" y="146"/>
                    <a:pt x="13034" y="146"/>
                  </a:cubicBezTo>
                  <a:cubicBezTo>
                    <a:pt x="12290" y="-226"/>
                    <a:pt x="11545" y="146"/>
                    <a:pt x="11172" y="891"/>
                  </a:cubicBezTo>
                  <a:cubicBezTo>
                    <a:pt x="11172" y="1264"/>
                    <a:pt x="10428" y="1636"/>
                    <a:pt x="10055" y="1636"/>
                  </a:cubicBezTo>
                  <a:cubicBezTo>
                    <a:pt x="9683" y="2008"/>
                    <a:pt x="9310" y="1264"/>
                    <a:pt x="8938" y="891"/>
                  </a:cubicBezTo>
                  <a:cubicBezTo>
                    <a:pt x="8938" y="146"/>
                    <a:pt x="8193" y="146"/>
                    <a:pt x="7448" y="146"/>
                  </a:cubicBezTo>
                  <a:cubicBezTo>
                    <a:pt x="6703" y="519"/>
                    <a:pt x="5959" y="1264"/>
                    <a:pt x="6331" y="1636"/>
                  </a:cubicBezTo>
                  <a:cubicBezTo>
                    <a:pt x="6331" y="2381"/>
                    <a:pt x="5959" y="3126"/>
                    <a:pt x="5586" y="3498"/>
                  </a:cubicBezTo>
                  <a:cubicBezTo>
                    <a:pt x="5214" y="3498"/>
                    <a:pt x="4841" y="3498"/>
                    <a:pt x="4469" y="3126"/>
                  </a:cubicBezTo>
                  <a:cubicBezTo>
                    <a:pt x="3724" y="2753"/>
                    <a:pt x="2979" y="2753"/>
                    <a:pt x="2607" y="3498"/>
                  </a:cubicBezTo>
                  <a:cubicBezTo>
                    <a:pt x="2234" y="3871"/>
                    <a:pt x="1862" y="4615"/>
                    <a:pt x="2234" y="4988"/>
                  </a:cubicBezTo>
                  <a:close/>
                  <a:moveTo>
                    <a:pt x="8566" y="4615"/>
                  </a:moveTo>
                  <a:cubicBezTo>
                    <a:pt x="11917" y="3498"/>
                    <a:pt x="15641" y="5360"/>
                    <a:pt x="16759" y="8712"/>
                  </a:cubicBezTo>
                  <a:cubicBezTo>
                    <a:pt x="17503" y="12064"/>
                    <a:pt x="16014" y="15415"/>
                    <a:pt x="12662" y="16533"/>
                  </a:cubicBezTo>
                  <a:cubicBezTo>
                    <a:pt x="9310" y="17650"/>
                    <a:pt x="5586" y="15788"/>
                    <a:pt x="4841" y="12436"/>
                  </a:cubicBezTo>
                  <a:cubicBezTo>
                    <a:pt x="3724" y="9457"/>
                    <a:pt x="5586" y="5733"/>
                    <a:pt x="8566" y="4615"/>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sp>
          <p:nvSpPr>
            <p:cNvPr id="1260" name="Freeform 302"/>
            <p:cNvSpPr/>
            <p:nvPr/>
          </p:nvSpPr>
          <p:spPr>
            <a:xfrm>
              <a:off x="17" y="0"/>
              <a:ext cx="134052" cy="134051"/>
            </a:xfrm>
            <a:custGeom>
              <a:avLst/>
              <a:gdLst/>
              <a:ahLst/>
              <a:cxnLst>
                <a:cxn ang="0">
                  <a:pos x="wd2" y="hd2"/>
                </a:cxn>
                <a:cxn ang="5400000">
                  <a:pos x="wd2" y="hd2"/>
                </a:cxn>
                <a:cxn ang="10800000">
                  <a:pos x="wd2" y="hd2"/>
                </a:cxn>
                <a:cxn ang="16200000">
                  <a:pos x="wd2" y="hd2"/>
                </a:cxn>
              </a:cxnLst>
              <a:rect l="0" t="0" r="r" b="b"/>
              <a:pathLst>
                <a:path w="21600" h="21600" extrusionOk="0">
                  <a:moveTo>
                    <a:pt x="2335" y="5254"/>
                  </a:moveTo>
                  <a:cubicBezTo>
                    <a:pt x="2919" y="5254"/>
                    <a:pt x="2919" y="6422"/>
                    <a:pt x="2919" y="7005"/>
                  </a:cubicBezTo>
                  <a:cubicBezTo>
                    <a:pt x="2335" y="7005"/>
                    <a:pt x="1751" y="7005"/>
                    <a:pt x="1168" y="7005"/>
                  </a:cubicBezTo>
                  <a:cubicBezTo>
                    <a:pt x="584" y="7005"/>
                    <a:pt x="0" y="7589"/>
                    <a:pt x="0" y="8173"/>
                  </a:cubicBezTo>
                  <a:cubicBezTo>
                    <a:pt x="0" y="9341"/>
                    <a:pt x="0" y="9924"/>
                    <a:pt x="584" y="9924"/>
                  </a:cubicBezTo>
                  <a:cubicBezTo>
                    <a:pt x="1168" y="9924"/>
                    <a:pt x="1751" y="11092"/>
                    <a:pt x="1751" y="11676"/>
                  </a:cubicBezTo>
                  <a:cubicBezTo>
                    <a:pt x="1751" y="11676"/>
                    <a:pt x="1168" y="12259"/>
                    <a:pt x="1168" y="12259"/>
                  </a:cubicBezTo>
                  <a:cubicBezTo>
                    <a:pt x="584" y="12259"/>
                    <a:pt x="0" y="13427"/>
                    <a:pt x="584" y="14011"/>
                  </a:cubicBezTo>
                  <a:cubicBezTo>
                    <a:pt x="584" y="14595"/>
                    <a:pt x="1168" y="15178"/>
                    <a:pt x="1751" y="15178"/>
                  </a:cubicBezTo>
                  <a:cubicBezTo>
                    <a:pt x="2335" y="15178"/>
                    <a:pt x="2919" y="15178"/>
                    <a:pt x="2919" y="15178"/>
                  </a:cubicBezTo>
                  <a:cubicBezTo>
                    <a:pt x="3503" y="15762"/>
                    <a:pt x="3503" y="16346"/>
                    <a:pt x="2919" y="16930"/>
                  </a:cubicBezTo>
                  <a:cubicBezTo>
                    <a:pt x="2919" y="17514"/>
                    <a:pt x="2919" y="18097"/>
                    <a:pt x="3503" y="18681"/>
                  </a:cubicBezTo>
                  <a:cubicBezTo>
                    <a:pt x="4086" y="19265"/>
                    <a:pt x="4670" y="19265"/>
                    <a:pt x="5254" y="19265"/>
                  </a:cubicBezTo>
                  <a:cubicBezTo>
                    <a:pt x="5838" y="18681"/>
                    <a:pt x="6422" y="18681"/>
                    <a:pt x="7005" y="18681"/>
                  </a:cubicBezTo>
                  <a:cubicBezTo>
                    <a:pt x="7005" y="18681"/>
                    <a:pt x="7589" y="19265"/>
                    <a:pt x="7005" y="19849"/>
                  </a:cubicBezTo>
                  <a:cubicBezTo>
                    <a:pt x="7005" y="20432"/>
                    <a:pt x="7589" y="21016"/>
                    <a:pt x="8757" y="21600"/>
                  </a:cubicBezTo>
                  <a:cubicBezTo>
                    <a:pt x="9341" y="21600"/>
                    <a:pt x="9924" y="21016"/>
                    <a:pt x="9924" y="20432"/>
                  </a:cubicBezTo>
                  <a:cubicBezTo>
                    <a:pt x="10508" y="19849"/>
                    <a:pt x="11092" y="19849"/>
                    <a:pt x="11676" y="19849"/>
                  </a:cubicBezTo>
                  <a:cubicBezTo>
                    <a:pt x="11676" y="19849"/>
                    <a:pt x="12259" y="19849"/>
                    <a:pt x="12259" y="20432"/>
                  </a:cubicBezTo>
                  <a:cubicBezTo>
                    <a:pt x="12843" y="21016"/>
                    <a:pt x="13427" y="21600"/>
                    <a:pt x="14011" y="21016"/>
                  </a:cubicBezTo>
                  <a:cubicBezTo>
                    <a:pt x="15178" y="21016"/>
                    <a:pt x="15178" y="20432"/>
                    <a:pt x="15178" y="19849"/>
                  </a:cubicBezTo>
                  <a:cubicBezTo>
                    <a:pt x="15178" y="19265"/>
                    <a:pt x="15762" y="18097"/>
                    <a:pt x="15762" y="18097"/>
                  </a:cubicBezTo>
                  <a:cubicBezTo>
                    <a:pt x="16346" y="18097"/>
                    <a:pt x="16930" y="18097"/>
                    <a:pt x="16930" y="18681"/>
                  </a:cubicBezTo>
                  <a:cubicBezTo>
                    <a:pt x="17514" y="18681"/>
                    <a:pt x="18681" y="18681"/>
                    <a:pt x="18681" y="18097"/>
                  </a:cubicBezTo>
                  <a:cubicBezTo>
                    <a:pt x="19265" y="17514"/>
                    <a:pt x="19849" y="16346"/>
                    <a:pt x="19265" y="16346"/>
                  </a:cubicBezTo>
                  <a:cubicBezTo>
                    <a:pt x="18681" y="15762"/>
                    <a:pt x="18681" y="14595"/>
                    <a:pt x="18681" y="14595"/>
                  </a:cubicBezTo>
                  <a:cubicBezTo>
                    <a:pt x="19265" y="14011"/>
                    <a:pt x="19849" y="14011"/>
                    <a:pt x="20432" y="14011"/>
                  </a:cubicBezTo>
                  <a:cubicBezTo>
                    <a:pt x="21016" y="14011"/>
                    <a:pt x="21600" y="14011"/>
                    <a:pt x="21600" y="12843"/>
                  </a:cubicBezTo>
                  <a:cubicBezTo>
                    <a:pt x="21600" y="12259"/>
                    <a:pt x="21600" y="11676"/>
                    <a:pt x="21016" y="11092"/>
                  </a:cubicBezTo>
                  <a:cubicBezTo>
                    <a:pt x="20432" y="11092"/>
                    <a:pt x="19849" y="10508"/>
                    <a:pt x="19849" y="9924"/>
                  </a:cubicBezTo>
                  <a:cubicBezTo>
                    <a:pt x="19849" y="9341"/>
                    <a:pt x="20432" y="9341"/>
                    <a:pt x="20432" y="8757"/>
                  </a:cubicBezTo>
                  <a:cubicBezTo>
                    <a:pt x="21016" y="8757"/>
                    <a:pt x="21600" y="8173"/>
                    <a:pt x="21016" y="7005"/>
                  </a:cubicBezTo>
                  <a:cubicBezTo>
                    <a:pt x="21016" y="6422"/>
                    <a:pt x="20432" y="5838"/>
                    <a:pt x="19849" y="6422"/>
                  </a:cubicBezTo>
                  <a:cubicBezTo>
                    <a:pt x="19265" y="6422"/>
                    <a:pt x="18097" y="5838"/>
                    <a:pt x="18097" y="5254"/>
                  </a:cubicBezTo>
                  <a:cubicBezTo>
                    <a:pt x="18097" y="5254"/>
                    <a:pt x="18097" y="4670"/>
                    <a:pt x="18681" y="4086"/>
                  </a:cubicBezTo>
                  <a:cubicBezTo>
                    <a:pt x="18681" y="4086"/>
                    <a:pt x="18681" y="2919"/>
                    <a:pt x="18097" y="2335"/>
                  </a:cubicBezTo>
                  <a:cubicBezTo>
                    <a:pt x="17514" y="1751"/>
                    <a:pt x="16930" y="1751"/>
                    <a:pt x="16346" y="2335"/>
                  </a:cubicBezTo>
                  <a:cubicBezTo>
                    <a:pt x="15762" y="2919"/>
                    <a:pt x="15178" y="2919"/>
                    <a:pt x="14595" y="2335"/>
                  </a:cubicBezTo>
                  <a:cubicBezTo>
                    <a:pt x="14595" y="2335"/>
                    <a:pt x="14011" y="1751"/>
                    <a:pt x="14595" y="1168"/>
                  </a:cubicBezTo>
                  <a:cubicBezTo>
                    <a:pt x="14595" y="584"/>
                    <a:pt x="14011" y="0"/>
                    <a:pt x="12843" y="0"/>
                  </a:cubicBezTo>
                  <a:cubicBezTo>
                    <a:pt x="12259" y="0"/>
                    <a:pt x="11676" y="0"/>
                    <a:pt x="11676" y="584"/>
                  </a:cubicBezTo>
                  <a:cubicBezTo>
                    <a:pt x="11092" y="1168"/>
                    <a:pt x="10508" y="1751"/>
                    <a:pt x="9924" y="1751"/>
                  </a:cubicBezTo>
                  <a:cubicBezTo>
                    <a:pt x="9924" y="1751"/>
                    <a:pt x="9341" y="1168"/>
                    <a:pt x="9341" y="584"/>
                  </a:cubicBezTo>
                  <a:cubicBezTo>
                    <a:pt x="8757" y="0"/>
                    <a:pt x="8173" y="0"/>
                    <a:pt x="7589" y="0"/>
                  </a:cubicBezTo>
                  <a:cubicBezTo>
                    <a:pt x="6422" y="584"/>
                    <a:pt x="6422" y="1168"/>
                    <a:pt x="6422" y="1751"/>
                  </a:cubicBezTo>
                  <a:cubicBezTo>
                    <a:pt x="6422" y="2335"/>
                    <a:pt x="5838" y="2919"/>
                    <a:pt x="5838" y="3503"/>
                  </a:cubicBezTo>
                  <a:cubicBezTo>
                    <a:pt x="5254" y="3503"/>
                    <a:pt x="4670" y="3503"/>
                    <a:pt x="4670" y="2919"/>
                  </a:cubicBezTo>
                  <a:cubicBezTo>
                    <a:pt x="4086" y="2335"/>
                    <a:pt x="2919" y="2919"/>
                    <a:pt x="2919" y="3503"/>
                  </a:cubicBezTo>
                  <a:cubicBezTo>
                    <a:pt x="2335" y="4086"/>
                    <a:pt x="1751" y="4670"/>
                    <a:pt x="2335" y="5254"/>
                  </a:cubicBezTo>
                  <a:close/>
                  <a:moveTo>
                    <a:pt x="8757" y="4670"/>
                  </a:moveTo>
                  <a:cubicBezTo>
                    <a:pt x="12259" y="3503"/>
                    <a:pt x="15762" y="5254"/>
                    <a:pt x="16930" y="8757"/>
                  </a:cubicBezTo>
                  <a:cubicBezTo>
                    <a:pt x="18097" y="12259"/>
                    <a:pt x="15762" y="15762"/>
                    <a:pt x="12843" y="16930"/>
                  </a:cubicBezTo>
                  <a:cubicBezTo>
                    <a:pt x="9341" y="17514"/>
                    <a:pt x="5838" y="15762"/>
                    <a:pt x="4670" y="12843"/>
                  </a:cubicBezTo>
                  <a:cubicBezTo>
                    <a:pt x="3503" y="9341"/>
                    <a:pt x="5838" y="5838"/>
                    <a:pt x="8757" y="467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sp>
          <p:nvSpPr>
            <p:cNvPr id="1261" name="Freeform 303"/>
            <p:cNvSpPr/>
            <p:nvPr/>
          </p:nvSpPr>
          <p:spPr>
            <a:xfrm>
              <a:off x="0" y="134052"/>
              <a:ext cx="105108" cy="100539"/>
            </a:xfrm>
            <a:custGeom>
              <a:avLst/>
              <a:gdLst/>
              <a:ahLst/>
              <a:cxnLst>
                <a:cxn ang="0">
                  <a:pos x="wd2" y="hd2"/>
                </a:cxn>
                <a:cxn ang="5400000">
                  <a:pos x="wd2" y="hd2"/>
                </a:cxn>
                <a:cxn ang="10800000">
                  <a:pos x="wd2" y="hd2"/>
                </a:cxn>
                <a:cxn ang="16200000">
                  <a:pos x="wd2" y="hd2"/>
                </a:cxn>
              </a:cxnLst>
              <a:rect l="0" t="0" r="r" b="b"/>
              <a:pathLst>
                <a:path w="21600" h="21600" extrusionOk="0">
                  <a:moveTo>
                    <a:pt x="2234" y="5400"/>
                  </a:moveTo>
                  <a:cubicBezTo>
                    <a:pt x="2979" y="5400"/>
                    <a:pt x="2979" y="6943"/>
                    <a:pt x="2979" y="6943"/>
                  </a:cubicBezTo>
                  <a:cubicBezTo>
                    <a:pt x="2979" y="6943"/>
                    <a:pt x="2234" y="7714"/>
                    <a:pt x="1490" y="6943"/>
                  </a:cubicBezTo>
                  <a:cubicBezTo>
                    <a:pt x="745" y="6943"/>
                    <a:pt x="0" y="7714"/>
                    <a:pt x="0" y="8486"/>
                  </a:cubicBezTo>
                  <a:cubicBezTo>
                    <a:pt x="0" y="9257"/>
                    <a:pt x="0" y="10029"/>
                    <a:pt x="745" y="10029"/>
                  </a:cubicBezTo>
                  <a:cubicBezTo>
                    <a:pt x="1490" y="10029"/>
                    <a:pt x="2234" y="11571"/>
                    <a:pt x="2234" y="11571"/>
                  </a:cubicBezTo>
                  <a:cubicBezTo>
                    <a:pt x="2234" y="12343"/>
                    <a:pt x="1490" y="12343"/>
                    <a:pt x="745" y="12343"/>
                  </a:cubicBezTo>
                  <a:cubicBezTo>
                    <a:pt x="745" y="13114"/>
                    <a:pt x="0" y="13886"/>
                    <a:pt x="745" y="14657"/>
                  </a:cubicBezTo>
                  <a:cubicBezTo>
                    <a:pt x="745" y="15429"/>
                    <a:pt x="1490" y="15429"/>
                    <a:pt x="2234" y="15429"/>
                  </a:cubicBezTo>
                  <a:cubicBezTo>
                    <a:pt x="2234" y="15429"/>
                    <a:pt x="2979" y="15429"/>
                    <a:pt x="2979" y="15429"/>
                  </a:cubicBezTo>
                  <a:cubicBezTo>
                    <a:pt x="2979" y="16200"/>
                    <a:pt x="3724" y="16971"/>
                    <a:pt x="2979" y="17743"/>
                  </a:cubicBezTo>
                  <a:cubicBezTo>
                    <a:pt x="2979" y="17743"/>
                    <a:pt x="2979" y="18514"/>
                    <a:pt x="3724" y="19286"/>
                  </a:cubicBezTo>
                  <a:cubicBezTo>
                    <a:pt x="3724" y="20057"/>
                    <a:pt x="5214" y="20057"/>
                    <a:pt x="5214" y="19286"/>
                  </a:cubicBezTo>
                  <a:cubicBezTo>
                    <a:pt x="5959" y="19286"/>
                    <a:pt x="6703" y="19286"/>
                    <a:pt x="6703" y="19286"/>
                  </a:cubicBezTo>
                  <a:cubicBezTo>
                    <a:pt x="7448" y="19286"/>
                    <a:pt x="7448" y="20057"/>
                    <a:pt x="7448" y="20829"/>
                  </a:cubicBezTo>
                  <a:cubicBezTo>
                    <a:pt x="7448" y="20829"/>
                    <a:pt x="7448" y="21600"/>
                    <a:pt x="8193" y="21600"/>
                  </a:cubicBezTo>
                  <a:cubicBezTo>
                    <a:pt x="8938" y="21600"/>
                    <a:pt x="9683" y="21600"/>
                    <a:pt x="9683" y="20829"/>
                  </a:cubicBezTo>
                  <a:cubicBezTo>
                    <a:pt x="10428" y="20829"/>
                    <a:pt x="11172" y="20057"/>
                    <a:pt x="11172" y="20057"/>
                  </a:cubicBezTo>
                  <a:cubicBezTo>
                    <a:pt x="11917" y="20057"/>
                    <a:pt x="11917" y="20057"/>
                    <a:pt x="12662" y="20829"/>
                  </a:cubicBezTo>
                  <a:cubicBezTo>
                    <a:pt x="12662" y="21600"/>
                    <a:pt x="13407" y="21600"/>
                    <a:pt x="14152" y="21600"/>
                  </a:cubicBezTo>
                  <a:cubicBezTo>
                    <a:pt x="14897" y="21600"/>
                    <a:pt x="14897" y="20829"/>
                    <a:pt x="14897" y="20057"/>
                  </a:cubicBezTo>
                  <a:cubicBezTo>
                    <a:pt x="14897" y="19286"/>
                    <a:pt x="15641" y="18514"/>
                    <a:pt x="15641" y="18514"/>
                  </a:cubicBezTo>
                  <a:cubicBezTo>
                    <a:pt x="15641" y="18514"/>
                    <a:pt x="16386" y="18514"/>
                    <a:pt x="17131" y="18514"/>
                  </a:cubicBezTo>
                  <a:cubicBezTo>
                    <a:pt x="17131" y="19286"/>
                    <a:pt x="17876" y="19286"/>
                    <a:pt x="18621" y="18514"/>
                  </a:cubicBezTo>
                  <a:cubicBezTo>
                    <a:pt x="19366" y="17743"/>
                    <a:pt x="19366" y="16971"/>
                    <a:pt x="18621" y="16200"/>
                  </a:cubicBezTo>
                  <a:cubicBezTo>
                    <a:pt x="18621" y="16200"/>
                    <a:pt x="18621" y="15429"/>
                    <a:pt x="18621" y="14657"/>
                  </a:cubicBezTo>
                  <a:cubicBezTo>
                    <a:pt x="18621" y="14657"/>
                    <a:pt x="19366" y="14657"/>
                    <a:pt x="20110" y="14657"/>
                  </a:cubicBezTo>
                  <a:cubicBezTo>
                    <a:pt x="20855" y="14657"/>
                    <a:pt x="20855" y="13886"/>
                    <a:pt x="21600" y="13114"/>
                  </a:cubicBezTo>
                  <a:cubicBezTo>
                    <a:pt x="21600" y="12343"/>
                    <a:pt x="20855" y="11571"/>
                    <a:pt x="20855" y="11571"/>
                  </a:cubicBezTo>
                  <a:cubicBezTo>
                    <a:pt x="20110" y="11571"/>
                    <a:pt x="19366" y="10800"/>
                    <a:pt x="19366" y="10029"/>
                  </a:cubicBezTo>
                  <a:cubicBezTo>
                    <a:pt x="19366" y="10029"/>
                    <a:pt x="20110" y="9257"/>
                    <a:pt x="20110" y="9257"/>
                  </a:cubicBezTo>
                  <a:cubicBezTo>
                    <a:pt x="20855" y="9257"/>
                    <a:pt x="20855" y="8486"/>
                    <a:pt x="20855" y="7714"/>
                  </a:cubicBezTo>
                  <a:cubicBezTo>
                    <a:pt x="20855" y="6943"/>
                    <a:pt x="20110" y="6171"/>
                    <a:pt x="19366" y="6171"/>
                  </a:cubicBezTo>
                  <a:cubicBezTo>
                    <a:pt x="19366" y="6943"/>
                    <a:pt x="17876" y="6171"/>
                    <a:pt x="17876" y="5400"/>
                  </a:cubicBezTo>
                  <a:cubicBezTo>
                    <a:pt x="17876" y="5400"/>
                    <a:pt x="17876" y="4629"/>
                    <a:pt x="18621" y="4629"/>
                  </a:cubicBezTo>
                  <a:cubicBezTo>
                    <a:pt x="18621" y="3857"/>
                    <a:pt x="18621" y="3086"/>
                    <a:pt x="17876" y="2314"/>
                  </a:cubicBezTo>
                  <a:cubicBezTo>
                    <a:pt x="17131" y="2314"/>
                    <a:pt x="16386" y="2314"/>
                    <a:pt x="16386" y="2314"/>
                  </a:cubicBezTo>
                  <a:cubicBezTo>
                    <a:pt x="15641" y="3086"/>
                    <a:pt x="14897" y="3086"/>
                    <a:pt x="14152" y="2314"/>
                  </a:cubicBezTo>
                  <a:cubicBezTo>
                    <a:pt x="14152" y="2314"/>
                    <a:pt x="14152" y="1543"/>
                    <a:pt x="14152" y="1543"/>
                  </a:cubicBezTo>
                  <a:cubicBezTo>
                    <a:pt x="14152" y="771"/>
                    <a:pt x="13407" y="0"/>
                    <a:pt x="12662" y="0"/>
                  </a:cubicBezTo>
                  <a:cubicBezTo>
                    <a:pt x="11917" y="0"/>
                    <a:pt x="11172" y="0"/>
                    <a:pt x="11172" y="771"/>
                  </a:cubicBezTo>
                  <a:cubicBezTo>
                    <a:pt x="11172" y="1543"/>
                    <a:pt x="10428" y="1543"/>
                    <a:pt x="9683" y="1543"/>
                  </a:cubicBezTo>
                  <a:cubicBezTo>
                    <a:pt x="9683" y="1543"/>
                    <a:pt x="8938" y="1543"/>
                    <a:pt x="8938" y="771"/>
                  </a:cubicBezTo>
                  <a:cubicBezTo>
                    <a:pt x="8938" y="0"/>
                    <a:pt x="8193" y="0"/>
                    <a:pt x="7448" y="0"/>
                  </a:cubicBezTo>
                  <a:cubicBezTo>
                    <a:pt x="6703" y="771"/>
                    <a:pt x="5959" y="1543"/>
                    <a:pt x="6703" y="1543"/>
                  </a:cubicBezTo>
                  <a:cubicBezTo>
                    <a:pt x="6703" y="2314"/>
                    <a:pt x="5959" y="3086"/>
                    <a:pt x="5959" y="3086"/>
                  </a:cubicBezTo>
                  <a:cubicBezTo>
                    <a:pt x="5214" y="3857"/>
                    <a:pt x="5214" y="3086"/>
                    <a:pt x="4469" y="3086"/>
                  </a:cubicBezTo>
                  <a:cubicBezTo>
                    <a:pt x="3724" y="2314"/>
                    <a:pt x="2979" y="3086"/>
                    <a:pt x="2979" y="3086"/>
                  </a:cubicBezTo>
                  <a:cubicBezTo>
                    <a:pt x="2234" y="3857"/>
                    <a:pt x="2234" y="4629"/>
                    <a:pt x="2234" y="5400"/>
                  </a:cubicBezTo>
                  <a:close/>
                  <a:moveTo>
                    <a:pt x="8938" y="4629"/>
                  </a:moveTo>
                  <a:cubicBezTo>
                    <a:pt x="11917" y="3857"/>
                    <a:pt x="15641" y="5400"/>
                    <a:pt x="16386" y="9257"/>
                  </a:cubicBezTo>
                  <a:cubicBezTo>
                    <a:pt x="17876" y="12343"/>
                    <a:pt x="15641" y="16200"/>
                    <a:pt x="12662" y="16971"/>
                  </a:cubicBezTo>
                  <a:cubicBezTo>
                    <a:pt x="9683" y="17743"/>
                    <a:pt x="5959" y="16200"/>
                    <a:pt x="4469" y="13114"/>
                  </a:cubicBezTo>
                  <a:cubicBezTo>
                    <a:pt x="3724" y="9257"/>
                    <a:pt x="5214" y="6171"/>
                    <a:pt x="8938" y="4629"/>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grpSp>
      <p:sp>
        <p:nvSpPr>
          <p:cNvPr id="1263" name="TextBox 503"/>
          <p:cNvSpPr txBox="1"/>
          <p:nvPr/>
        </p:nvSpPr>
        <p:spPr>
          <a:xfrm>
            <a:off x="1034787" y="2712656"/>
            <a:ext cx="10122426" cy="650240"/>
          </a:xfrm>
          <a:prstGeom prst="rect">
            <a:avLst/>
          </a:prstGeom>
          <a:ln w="12700">
            <a:miter lim="400000"/>
          </a:ln>
        </p:spPr>
        <p:txBody>
          <a:bodyPr lIns="45719" rIns="45719">
            <a:spAutoFit/>
          </a:bodyPr>
          <a:lstStyle>
            <a:lvl1pPr algn="just">
              <a:lnSpc>
                <a:spcPct val="130000"/>
              </a:lnSpc>
              <a:defRPr sz="1400">
                <a:solidFill>
                  <a:srgbClr val="595959"/>
                </a:solidFill>
                <a:latin typeface="微软雅黑"/>
                <a:ea typeface="微软雅黑"/>
                <a:cs typeface="微软雅黑"/>
                <a:sym typeface="微软雅黑"/>
              </a:defRPr>
            </a:lvl1pPr>
          </a:lstStyle>
          <a:p>
            <a:r>
              <a:t>从压力测试结果对比可以看出，测试机B和C对于10万客户端压力测试仍然保持良好的资源使用率，网络请求响应速度依旧快速。动态限流设计相比负载均衡机制对系统资源的占用率更低，网络响应时间更低。</a:t>
            </a:r>
          </a:p>
        </p:txBody>
      </p:sp>
      <p:sp>
        <p:nvSpPr>
          <p:cNvPr id="1264" name="文本框 9"/>
          <p:cNvSpPr txBox="1"/>
          <p:nvPr/>
        </p:nvSpPr>
        <p:spPr>
          <a:xfrm>
            <a:off x="1019309" y="188639"/>
            <a:ext cx="4180839" cy="345440"/>
          </a:xfrm>
          <a:prstGeom prst="rect">
            <a:avLst/>
          </a:prstGeom>
          <a:ln w="12700">
            <a:miter lim="400000"/>
          </a:ln>
        </p:spPr>
        <p:txBody>
          <a:bodyPr lIns="34290" tIns="34290" rIns="34290" bIns="34290">
            <a:spAutoFit/>
          </a:bodyPr>
          <a:lstStyle/>
          <a:p>
            <a:pPr lvl="1" indent="0">
              <a:defRPr>
                <a:solidFill>
                  <a:srgbClr val="595959"/>
                </a:solidFill>
                <a:latin typeface="微软雅黑"/>
                <a:ea typeface="微软雅黑"/>
                <a:cs typeface="微软雅黑"/>
                <a:sym typeface="微软雅黑"/>
              </a:defRPr>
            </a:pPr>
            <a:r>
              <a:rPr lang="zh-CN"/>
              <a:t>响应延迟</a:t>
            </a:r>
            <a:r>
              <a:t>测试</a:t>
            </a:r>
          </a:p>
        </p:txBody>
      </p:sp>
      <p:graphicFrame>
        <p:nvGraphicFramePr>
          <p:cNvPr id="1265" name="表格"/>
          <p:cNvGraphicFramePr/>
          <p:nvPr/>
        </p:nvGraphicFramePr>
        <p:xfrm>
          <a:off x="3261995" y="917575"/>
          <a:ext cx="5863590" cy="1680845"/>
        </p:xfrm>
        <a:graphic>
          <a:graphicData uri="http://schemas.openxmlformats.org/drawingml/2006/table">
            <a:tbl>
              <a:tblPr bandRow="1">
                <a:tableStyleId>{4C3C2611-4C71-4FC5-86AE-919BDF0F9419}</a:tableStyleId>
              </a:tblPr>
              <a:tblGrid>
                <a:gridCol w="1954530"/>
                <a:gridCol w="1954530"/>
                <a:gridCol w="1954530"/>
              </a:tblGrid>
              <a:tr h="325120">
                <a:tc>
                  <a:txBody>
                    <a:bodyPr/>
                    <a:lstStyle/>
                    <a:p>
                      <a:pPr algn="l">
                        <a:defRPr sz="1800"/>
                      </a:p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defRPr sz="1800"/>
                      </a:pPr>
                      <a:r>
                        <a:rPr sz="1050" b="1">
                          <a:latin typeface="+mj-lt"/>
                          <a:ea typeface="+mj-ea"/>
                          <a:cs typeface="+mj-cs"/>
                          <a:sym typeface="Helvetica"/>
                        </a:rPr>
                        <a:t>负载均衡</a:t>
                      </a:r>
                      <a:endParaRPr sz="1050" b="1">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defRPr sz="1800"/>
                      </a:pPr>
                      <a:r>
                        <a:rPr sz="1050" b="1">
                          <a:latin typeface="+mj-lt"/>
                          <a:ea typeface="+mj-ea"/>
                          <a:cs typeface="+mj-cs"/>
                          <a:sym typeface="Helvetica"/>
                        </a:rPr>
                        <a:t>动态限流设计</a:t>
                      </a:r>
                      <a:endParaRPr sz="1050" b="1">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271145">
                <a:tc>
                  <a:txBody>
                    <a:bodyPr/>
                    <a:lstStyle/>
                    <a:p>
                      <a:pPr marR="457200" algn="ctr" defTabSz="266700">
                        <a:defRPr sz="1800"/>
                      </a:pPr>
                      <a:r>
                        <a:rPr sz="1050">
                          <a:latin typeface="+mj-lt"/>
                          <a:ea typeface="+mj-ea"/>
                          <a:cs typeface="+mj-cs"/>
                          <a:sym typeface="Helvetica"/>
                        </a:rPr>
                        <a:t>每秒新增客户端连接数</a:t>
                      </a:r>
                      <a:endParaRPr sz="1050">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defRPr sz="1050">
                          <a:latin typeface="Times" panose="00000500000000020000"/>
                          <a:ea typeface="Times" panose="00000500000000020000"/>
                          <a:cs typeface="Times" panose="00000500000000020000"/>
                          <a:sym typeface="Times" panose="00000500000000020000"/>
                        </a:defRPr>
                      </a:pPr>
                      <a:r>
                        <a:t>1000</a:t>
                      </a:r>
                      <a:r>
                        <a:rPr>
                          <a:latin typeface="+mj-lt"/>
                          <a:ea typeface="+mj-ea"/>
                          <a:cs typeface="+mj-cs"/>
                          <a:sym typeface="Helvetica"/>
                        </a:rPr>
                        <a:t>个</a:t>
                      </a:r>
                      <a:endParaRPr>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defRPr sz="1050">
                          <a:latin typeface="Times" panose="00000500000000020000"/>
                          <a:ea typeface="Times" panose="00000500000000020000"/>
                          <a:cs typeface="Times" panose="00000500000000020000"/>
                          <a:sym typeface="Times" panose="00000500000000020000"/>
                        </a:defRPr>
                      </a:pPr>
                      <a:r>
                        <a:t>1000</a:t>
                      </a:r>
                      <a:r>
                        <a:rPr>
                          <a:latin typeface="+mj-lt"/>
                          <a:ea typeface="+mj-ea"/>
                          <a:cs typeface="+mj-cs"/>
                          <a:sym typeface="Helvetica"/>
                        </a:rPr>
                        <a:t>个</a:t>
                      </a:r>
                      <a:endParaRPr>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271145">
                <a:tc>
                  <a:txBody>
                    <a:bodyPr/>
                    <a:lstStyle/>
                    <a:p>
                      <a:pPr marR="457200" algn="ctr" defTabSz="266700">
                        <a:defRPr sz="1800"/>
                      </a:pPr>
                      <a:r>
                        <a:rPr sz="1050">
                          <a:latin typeface="+mj-lt"/>
                          <a:ea typeface="+mj-ea"/>
                          <a:cs typeface="+mj-cs"/>
                          <a:sym typeface="Helvetica"/>
                        </a:rPr>
                        <a:t>总计运行时长</a:t>
                      </a:r>
                      <a:endParaRPr sz="1050">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defRPr sz="1800"/>
                      </a:pPr>
                      <a:r>
                        <a:rPr lang="en-US" sz="1050">
                          <a:latin typeface="Times" panose="00000500000000020000"/>
                          <a:ea typeface="Times" panose="00000500000000020000"/>
                          <a:cs typeface="Times" panose="00000500000000020000"/>
                          <a:sym typeface="Times" panose="00000500000000020000"/>
                        </a:rPr>
                        <a:t>1</a:t>
                      </a:r>
                      <a:r>
                        <a:rPr sz="1050">
                          <a:latin typeface="Times" panose="00000500000000020000"/>
                          <a:ea typeface="Times" panose="00000500000000020000"/>
                          <a:cs typeface="Times" panose="00000500000000020000"/>
                          <a:sym typeface="Times" panose="00000500000000020000"/>
                        </a:rPr>
                        <a:t>00s</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defRPr sz="1800"/>
                      </a:pPr>
                      <a:r>
                        <a:rPr lang="en-US" sz="1050">
                          <a:latin typeface="Times" panose="00000500000000020000"/>
                          <a:ea typeface="Times" panose="00000500000000020000"/>
                          <a:cs typeface="Times" panose="00000500000000020000"/>
                          <a:sym typeface="Times" panose="00000500000000020000"/>
                        </a:rPr>
                        <a:t>1</a:t>
                      </a:r>
                      <a:r>
                        <a:rPr sz="1050">
                          <a:latin typeface="Times" panose="00000500000000020000"/>
                          <a:ea typeface="Times" panose="00000500000000020000"/>
                          <a:cs typeface="Times" panose="00000500000000020000"/>
                          <a:sym typeface="Times" panose="00000500000000020000"/>
                        </a:rPr>
                        <a:t>00s</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271145">
                <a:tc>
                  <a:txBody>
                    <a:bodyPr/>
                    <a:lstStyle/>
                    <a:p>
                      <a:pPr marR="457200" algn="ctr" defTabSz="266700">
                        <a:defRPr sz="1050">
                          <a:latin typeface="Times" panose="00000500000000020000"/>
                          <a:ea typeface="Times" panose="00000500000000020000"/>
                          <a:cs typeface="Times" panose="00000500000000020000"/>
                          <a:sym typeface="Times" panose="00000500000000020000"/>
                        </a:defRPr>
                      </a:pPr>
                      <a:r>
                        <a:t>CPU</a:t>
                      </a:r>
                      <a:r>
                        <a:rPr>
                          <a:latin typeface="+mj-lt"/>
                          <a:ea typeface="+mj-ea"/>
                          <a:cs typeface="+mj-cs"/>
                          <a:sym typeface="Helvetica"/>
                        </a:rPr>
                        <a:t>使用率</a:t>
                      </a:r>
                      <a:endParaRPr>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8%-52%</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4%-43%</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271145">
                <a:tc>
                  <a:txBody>
                    <a:bodyPr/>
                    <a:lstStyle/>
                    <a:p>
                      <a:pPr marR="457200" algn="ctr" defTabSz="266700">
                        <a:defRPr sz="1050">
                          <a:latin typeface="Times" panose="00000500000000020000"/>
                          <a:ea typeface="Times" panose="00000500000000020000"/>
                          <a:cs typeface="Times" panose="00000500000000020000"/>
                          <a:sym typeface="Times" panose="00000500000000020000"/>
                        </a:defRPr>
                      </a:pPr>
                      <a:r>
                        <a:t>MEM</a:t>
                      </a:r>
                      <a:r>
                        <a:rPr>
                          <a:latin typeface="+mj-lt"/>
                          <a:ea typeface="+mj-ea"/>
                          <a:cs typeface="+mj-cs"/>
                          <a:sym typeface="Helvetica"/>
                        </a:rPr>
                        <a:t>使用率</a:t>
                      </a:r>
                      <a:endParaRPr>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5%-45%</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3%-33%</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271145">
                <a:tc>
                  <a:txBody>
                    <a:bodyPr/>
                    <a:lstStyle/>
                    <a:p>
                      <a:pPr marR="457200" algn="ctr" defTabSz="266700">
                        <a:defRPr sz="1800"/>
                      </a:pPr>
                      <a:r>
                        <a:rPr sz="1050">
                          <a:latin typeface="+mj-lt"/>
                          <a:ea typeface="+mj-ea"/>
                          <a:cs typeface="+mj-cs"/>
                          <a:sym typeface="Helvetica"/>
                        </a:rPr>
                        <a:t>平均响应时间</a:t>
                      </a:r>
                      <a:endParaRPr sz="1050">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167ms</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145ms</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bl>
          </a:graphicData>
        </a:graphic>
      </p:graphicFrame>
      <p:graphicFrame>
        <p:nvGraphicFramePr>
          <p:cNvPr id="1266" name="表格"/>
          <p:cNvGraphicFramePr/>
          <p:nvPr/>
        </p:nvGraphicFramePr>
        <p:xfrm>
          <a:off x="3261995" y="3567430"/>
          <a:ext cx="5863590" cy="1577340"/>
        </p:xfrm>
        <a:graphic>
          <a:graphicData uri="http://schemas.openxmlformats.org/drawingml/2006/table">
            <a:tbl>
              <a:tblPr bandRow="1">
                <a:tableStyleId>{4C3C2611-4C71-4FC5-86AE-919BDF0F9419}</a:tableStyleId>
              </a:tblPr>
              <a:tblGrid>
                <a:gridCol w="1954530"/>
                <a:gridCol w="1954530"/>
                <a:gridCol w="1954530"/>
              </a:tblGrid>
              <a:tr h="262890">
                <a:tc>
                  <a:txBody>
                    <a:bodyPr/>
                    <a:lstStyle/>
                    <a:p>
                      <a:pPr marR="457200" algn="ctr" defTabSz="266700">
                        <a:defRPr sz="1800"/>
                      </a:pPr>
                      <a:r>
                        <a:rPr sz="1050" b="1">
                          <a:latin typeface="+mj-lt"/>
                          <a:ea typeface="+mj-ea"/>
                          <a:cs typeface="+mj-cs"/>
                          <a:sym typeface="Helvetica"/>
                        </a:rPr>
                        <a:t>功能模块</a:t>
                      </a:r>
                      <a:endParaRPr sz="1050" b="1">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defRPr sz="1800"/>
                      </a:pPr>
                      <a:r>
                        <a:rPr sz="1050" b="1">
                          <a:latin typeface="+mj-lt"/>
                          <a:ea typeface="+mj-ea"/>
                          <a:cs typeface="+mj-cs"/>
                          <a:sym typeface="Helvetica"/>
                        </a:rPr>
                        <a:t>负载均衡</a:t>
                      </a:r>
                      <a:endParaRPr sz="1050" b="1">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defRPr sz="1800"/>
                      </a:pPr>
                      <a:r>
                        <a:rPr sz="1050" b="1">
                          <a:latin typeface="+mj-lt"/>
                          <a:ea typeface="+mj-ea"/>
                          <a:cs typeface="+mj-cs"/>
                          <a:sym typeface="Helvetica"/>
                        </a:rPr>
                        <a:t>动态限流设计</a:t>
                      </a:r>
                      <a:endParaRPr sz="1050" b="1">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262890">
                <a:tc>
                  <a:txBody>
                    <a:bodyPr/>
                    <a:lstStyle/>
                    <a:p>
                      <a:pPr marR="457200" algn="ctr" defTabSz="266700">
                        <a:defRPr sz="1800"/>
                      </a:pPr>
                      <a:r>
                        <a:rPr sz="1050">
                          <a:latin typeface="+mj-lt"/>
                          <a:ea typeface="+mj-ea"/>
                          <a:cs typeface="+mj-cs"/>
                          <a:sym typeface="Helvetica"/>
                        </a:rPr>
                        <a:t>用户模块</a:t>
                      </a:r>
                      <a:endParaRPr sz="1050">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102ms</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90ms</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262890">
                <a:tc>
                  <a:txBody>
                    <a:bodyPr/>
                    <a:lstStyle/>
                    <a:p>
                      <a:pPr marR="457200" algn="ctr" defTabSz="266700">
                        <a:defRPr sz="1800"/>
                      </a:pPr>
                      <a:r>
                        <a:rPr sz="1050">
                          <a:latin typeface="+mj-lt"/>
                          <a:ea typeface="+mj-ea"/>
                          <a:cs typeface="+mj-cs"/>
                          <a:sym typeface="Helvetica"/>
                        </a:rPr>
                        <a:t>工具模块</a:t>
                      </a:r>
                      <a:endParaRPr sz="1050">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220ms</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150ms</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262890">
                <a:tc>
                  <a:txBody>
                    <a:bodyPr/>
                    <a:lstStyle/>
                    <a:p>
                      <a:pPr marR="457200" algn="ctr" defTabSz="266700">
                        <a:defRPr sz="1800"/>
                      </a:pPr>
                      <a:r>
                        <a:rPr sz="1050">
                          <a:latin typeface="+mj-lt"/>
                          <a:ea typeface="+mj-ea"/>
                          <a:cs typeface="+mj-cs"/>
                          <a:sym typeface="Helvetica"/>
                        </a:rPr>
                        <a:t>报警模块</a:t>
                      </a:r>
                      <a:endParaRPr sz="1050">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316ms</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283ms</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262890">
                <a:tc>
                  <a:txBody>
                    <a:bodyPr/>
                    <a:lstStyle/>
                    <a:p>
                      <a:pPr marR="457200" algn="ctr" defTabSz="266700">
                        <a:defRPr sz="1800"/>
                      </a:pPr>
                      <a:r>
                        <a:rPr sz="1050">
                          <a:latin typeface="+mj-lt"/>
                          <a:ea typeface="+mj-ea"/>
                          <a:cs typeface="+mj-cs"/>
                          <a:sym typeface="Helvetica"/>
                        </a:rPr>
                        <a:t>设备模块</a:t>
                      </a:r>
                      <a:endParaRPr sz="1050">
                        <a:latin typeface="+mj-lt"/>
                        <a:ea typeface="+mj-ea"/>
                        <a:cs typeface="+mj-cs"/>
                        <a:sym typeface="Helvetica"/>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219ms</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137ms</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262890">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OneNET</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951ms</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ctr" defTabSz="266700">
                        <a:defRPr sz="1800"/>
                      </a:pPr>
                      <a:r>
                        <a:rPr sz="1050">
                          <a:latin typeface="Times" panose="00000500000000020000"/>
                          <a:ea typeface="Times" panose="00000500000000020000"/>
                          <a:cs typeface="Times" panose="00000500000000020000"/>
                          <a:sym typeface="Times" panose="00000500000000020000"/>
                        </a:rPr>
                        <a:t>933ms</a:t>
                      </a:r>
                      <a:endParaRPr sz="1050">
                        <a:latin typeface="Times" panose="00000500000000020000"/>
                        <a:ea typeface="Times" panose="00000500000000020000"/>
                        <a:cs typeface="Times" panose="00000500000000020000"/>
                        <a:sym typeface="Times" panose="00000500000000020000"/>
                      </a:endParaR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bl>
          </a:graphicData>
        </a:graphic>
      </p:graphicFrame>
      <p:sp>
        <p:nvSpPr>
          <p:cNvPr id="1267" name="TextBox 503"/>
          <p:cNvSpPr txBox="1"/>
          <p:nvPr/>
        </p:nvSpPr>
        <p:spPr>
          <a:xfrm>
            <a:off x="1034787" y="5141776"/>
            <a:ext cx="10122426" cy="929640"/>
          </a:xfrm>
          <a:prstGeom prst="rect">
            <a:avLst/>
          </a:prstGeom>
          <a:ln w="12700">
            <a:miter lim="400000"/>
          </a:ln>
        </p:spPr>
        <p:txBody>
          <a:bodyPr lIns="45719" rIns="45719">
            <a:spAutoFit/>
          </a:bodyPr>
          <a:lstStyle>
            <a:lvl1pPr algn="just">
              <a:lnSpc>
                <a:spcPct val="130000"/>
              </a:lnSpc>
              <a:defRPr sz="1400">
                <a:solidFill>
                  <a:srgbClr val="595959"/>
                </a:solidFill>
                <a:latin typeface="微软雅黑"/>
                <a:ea typeface="微软雅黑"/>
                <a:cs typeface="微软雅黑"/>
                <a:sym typeface="微软雅黑"/>
              </a:defRPr>
            </a:lvl1pPr>
          </a:lstStyle>
          <a:p>
            <a:r>
              <a:t>从测试结果很明显可以看出，对于客户端来说，动态调度的限流机制设计对工具模块、报警模块和设备模块的响应速度有极大的提升。尤其是设备模块，API响应时间降低了约40%，这一模块是客户端的核心内容，用户使用频率高，因此对于用户体验有巨大的提升。</a:t>
            </a:r>
          </a:p>
        </p:txBody>
      </p:sp>
    </p:spTree>
  </p:cSld>
  <p:clrMapOvr>
    <a:masterClrMapping/>
  </p:clrMapOvr>
  <mc:AlternateContent xmlns:mc="http://schemas.openxmlformats.org/markup-compatibility/2006">
    <mc:Choice xmlns:p14="http://schemas.microsoft.com/office/powerpoint/2010/main" Requires="p14">
      <p:transition spd="slow" p14:dur="1200" advClick="0" advTm="3000">
        <p14:flip dir="r"/>
      </p:transition>
    </mc:Choice>
    <mc:Fallback>
      <p:transition spd="slow" advClick="0" advTm="3000">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afterEffect">
                                  <p:stCondLst>
                                    <p:cond delay="0"/>
                                  </p:stCondLst>
                                  <p:iterate type="el">
                                    <p:tmAbs val="0"/>
                                  </p:iterate>
                                  <p:childTnLst>
                                    <p:set>
                                      <p:cBhvr>
                                        <p:cTn id="6" dur="indefinite" fill="hold"/>
                                        <p:tgtEl>
                                          <p:spTgt spid="1252"/>
                                        </p:tgtEl>
                                        <p:attrNameLst>
                                          <p:attrName>style.visibility</p:attrName>
                                        </p:attrNameLst>
                                      </p:cBhvr>
                                      <p:to>
                                        <p:strVal val="visible"/>
                                      </p:to>
                                    </p:set>
                                    <p:animEffect transition="in" filter="dissolve">
                                      <p:cBhvr>
                                        <p:cTn id="7" dur="1250"/>
                                        <p:tgtEl>
                                          <p:spTgt spid="1252"/>
                                        </p:tgtEl>
                                      </p:cBhvr>
                                    </p:animEffect>
                                  </p:childTnLst>
                                </p:cTn>
                              </p:par>
                            </p:childTnLst>
                          </p:cTn>
                        </p:par>
                        <p:par>
                          <p:cTn id="8" fill="hold">
                            <p:stCondLst>
                              <p:cond delay="1250"/>
                            </p:stCondLst>
                            <p:childTnLst>
                              <p:par>
                                <p:cTn id="9" presetID="9" presetClass="entr" presetSubtype="0" fill="hold" grpId="2" nodeType="afterEffect">
                                  <p:stCondLst>
                                    <p:cond delay="1000"/>
                                  </p:stCondLst>
                                  <p:iterate type="el">
                                    <p:tmAbs val="0"/>
                                  </p:iterate>
                                  <p:childTnLst>
                                    <p:set>
                                      <p:cBhvr>
                                        <p:cTn id="10" dur="indefinite" fill="hold"/>
                                        <p:tgtEl>
                                          <p:spTgt spid="1263"/>
                                        </p:tgtEl>
                                        <p:attrNameLst>
                                          <p:attrName>style.visibility</p:attrName>
                                        </p:attrNameLst>
                                      </p:cBhvr>
                                      <p:to>
                                        <p:strVal val="visible"/>
                                      </p:to>
                                    </p:set>
                                    <p:animEffect transition="in" filter="dissolve">
                                      <p:cBhvr>
                                        <p:cTn id="11" dur="100"/>
                                        <p:tgtEl>
                                          <p:spTgt spid="1263"/>
                                        </p:tgtEl>
                                      </p:cBhvr>
                                    </p:animEffect>
                                  </p:childTnLst>
                                </p:cTn>
                              </p:par>
                            </p:childTnLst>
                          </p:cTn>
                        </p:par>
                        <p:par>
                          <p:cTn id="12" fill="hold">
                            <p:stCondLst>
                              <p:cond delay="2350"/>
                            </p:stCondLst>
                            <p:childTnLst>
                              <p:par>
                                <p:cTn id="13" presetID="9" presetClass="entr" presetSubtype="0" fill="hold" grpId="3" nodeType="afterEffect">
                                  <p:stCondLst>
                                    <p:cond delay="1000"/>
                                  </p:stCondLst>
                                  <p:iterate type="el">
                                    <p:tmAbs val="0"/>
                                  </p:iterate>
                                  <p:childTnLst>
                                    <p:set>
                                      <p:cBhvr>
                                        <p:cTn id="14" dur="indefinite" fill="hold"/>
                                        <p:tgtEl>
                                          <p:spTgt spid="1267"/>
                                        </p:tgtEl>
                                        <p:attrNameLst>
                                          <p:attrName>style.visibility</p:attrName>
                                        </p:attrNameLst>
                                      </p:cBhvr>
                                      <p:to>
                                        <p:strVal val="visible"/>
                                      </p:to>
                                    </p:set>
                                    <p:animEffect transition="in" filter="dissolve">
                                      <p:cBhvr>
                                        <p:cTn id="15" dur="100"/>
                                        <p:tgtEl>
                                          <p:spTgt spid="12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spid="1252" grpId="1" animBg="1" advAuto="0"/>
      <p:bldP spid="1267" grpId="3" animBg="1" advAuto="0"/>
      <p:bldP spid="1263" grpId="2"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 name="Picture 2" descr="Picture 2"/>
          <p:cNvPicPr>
            <a:picLocks noChangeAspect="1"/>
          </p:cNvPicPr>
          <p:nvPr/>
        </p:nvPicPr>
        <p:blipFill>
          <a:blip r:embed="rId1"/>
          <a:stretch>
            <a:fillRect/>
          </a:stretch>
        </p:blipFill>
        <p:spPr>
          <a:xfrm>
            <a:off x="5619" y="-11894"/>
            <a:ext cx="12192001" cy="6869894"/>
          </a:xfrm>
          <a:prstGeom prst="rect">
            <a:avLst/>
          </a:prstGeom>
          <a:ln w="12700">
            <a:miter lim="400000"/>
            <a:headEnd/>
            <a:tailEnd/>
          </a:ln>
        </p:spPr>
      </p:pic>
      <p:sp>
        <p:nvSpPr>
          <p:cNvPr id="1270" name="任意多边形 22"/>
          <p:cNvSpPr/>
          <p:nvPr/>
        </p:nvSpPr>
        <p:spPr>
          <a:xfrm>
            <a:off x="1470684" y="-12144"/>
            <a:ext cx="3252553" cy="367705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2586"/>
                </a:lnTo>
                <a:lnTo>
                  <a:pt x="21547" y="12586"/>
                </a:lnTo>
                <a:lnTo>
                  <a:pt x="21521" y="13033"/>
                </a:lnTo>
                <a:cubicBezTo>
                  <a:pt x="20969" y="17845"/>
                  <a:pt x="16374" y="21600"/>
                  <a:pt x="10788" y="21600"/>
                </a:cubicBezTo>
                <a:cubicBezTo>
                  <a:pt x="5202" y="21600"/>
                  <a:pt x="608" y="17845"/>
                  <a:pt x="56" y="13033"/>
                </a:cubicBezTo>
                <a:lnTo>
                  <a:pt x="30" y="12586"/>
                </a:lnTo>
                <a:lnTo>
                  <a:pt x="0" y="12586"/>
                </a:lnTo>
                <a:lnTo>
                  <a:pt x="0" y="12057"/>
                </a:lnTo>
                <a:close/>
              </a:path>
            </a:pathLst>
          </a:custGeom>
          <a:solidFill>
            <a:srgbClr val="46CEAE">
              <a:alpha val="80000"/>
            </a:srgbClr>
          </a:solidFill>
          <a:ln w="12700">
            <a:miter lim="400000"/>
          </a:ln>
        </p:spPr>
        <p:txBody>
          <a:bodyPr lIns="45719" rIns="45719" anchor="ctr"/>
          <a:lstStyle/>
          <a:p>
            <a:pPr algn="ctr">
              <a:defRPr>
                <a:solidFill>
                  <a:srgbClr val="FFFFFF"/>
                </a:solidFill>
                <a:latin typeface="微软雅黑"/>
                <a:ea typeface="微软雅黑"/>
                <a:cs typeface="微软雅黑"/>
                <a:sym typeface="微软雅黑"/>
              </a:defRPr>
            </a:pPr>
          </a:p>
        </p:txBody>
      </p:sp>
      <p:sp>
        <p:nvSpPr>
          <p:cNvPr id="1271" name="任意多边形 23"/>
          <p:cNvSpPr/>
          <p:nvPr/>
        </p:nvSpPr>
        <p:spPr>
          <a:xfrm>
            <a:off x="6169595" y="2204864"/>
            <a:ext cx="4392489" cy="46805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392" y="0"/>
                  <a:pt x="20991" y="3655"/>
                  <a:pt x="21544" y="8338"/>
                </a:cubicBezTo>
                <a:lnTo>
                  <a:pt x="21597" y="9240"/>
                </a:lnTo>
                <a:lnTo>
                  <a:pt x="21600" y="9240"/>
                </a:lnTo>
                <a:lnTo>
                  <a:pt x="21600" y="21600"/>
                </a:lnTo>
                <a:lnTo>
                  <a:pt x="0" y="21600"/>
                </a:lnTo>
                <a:lnTo>
                  <a:pt x="0" y="9240"/>
                </a:lnTo>
                <a:lnTo>
                  <a:pt x="3" y="9240"/>
                </a:lnTo>
                <a:lnTo>
                  <a:pt x="56" y="8338"/>
                </a:lnTo>
                <a:cubicBezTo>
                  <a:pt x="609" y="3655"/>
                  <a:pt x="5208" y="0"/>
                  <a:pt x="10800" y="0"/>
                </a:cubicBezTo>
                <a:close/>
              </a:path>
            </a:pathLst>
          </a:custGeom>
          <a:solidFill>
            <a:srgbClr val="FFFFFF">
              <a:alpha val="80000"/>
            </a:srgbClr>
          </a:solidFill>
          <a:ln w="12700">
            <a:miter lim="400000"/>
          </a:ln>
        </p:spPr>
        <p:txBody>
          <a:bodyPr lIns="45719" rIns="45719" anchor="ctr"/>
          <a:lstStyle/>
          <a:p>
            <a:pPr algn="ctr">
              <a:defRPr>
                <a:solidFill>
                  <a:srgbClr val="E4C874"/>
                </a:solidFill>
              </a:defRPr>
            </a:pPr>
          </a:p>
        </p:txBody>
      </p:sp>
      <p:sp>
        <p:nvSpPr>
          <p:cNvPr id="1272" name="文本框 18"/>
          <p:cNvSpPr txBox="1"/>
          <p:nvPr/>
        </p:nvSpPr>
        <p:spPr>
          <a:xfrm>
            <a:off x="2158583" y="1552054"/>
            <a:ext cx="1877061" cy="1445260"/>
          </a:xfrm>
          <a:prstGeom prst="rect">
            <a:avLst/>
          </a:prstGeom>
          <a:ln w="12700">
            <a:miter lim="400000"/>
          </a:ln>
        </p:spPr>
        <p:txBody>
          <a:bodyPr lIns="45719" rIns="45719">
            <a:spAutoFit/>
          </a:bodyPr>
          <a:lstStyle>
            <a:lvl1pPr algn="ctr">
              <a:defRPr sz="4400">
                <a:solidFill>
                  <a:srgbClr val="FFFFFF"/>
                </a:solidFill>
                <a:latin typeface="微软雅黑"/>
                <a:ea typeface="微软雅黑"/>
                <a:cs typeface="微软雅黑"/>
                <a:sym typeface="微软雅黑"/>
              </a:defRPr>
            </a:lvl1pPr>
          </a:lstStyle>
          <a:p>
            <a:r>
              <a:rPr lang="en-US"/>
              <a:t>PART5</a:t>
            </a:r>
            <a:endParaRPr lang="en-US"/>
          </a:p>
        </p:txBody>
      </p:sp>
      <p:grpSp>
        <p:nvGrpSpPr>
          <p:cNvPr id="1277" name="组合 27"/>
          <p:cNvGrpSpPr/>
          <p:nvPr/>
        </p:nvGrpSpPr>
        <p:grpSpPr>
          <a:xfrm>
            <a:off x="7109183" y="5017186"/>
            <a:ext cx="1436676" cy="254001"/>
            <a:chOff x="0" y="0"/>
            <a:chExt cx="1436675" cy="254000"/>
          </a:xfrm>
        </p:grpSpPr>
        <p:sp>
          <p:nvSpPr>
            <p:cNvPr id="1273" name="文本框 9"/>
            <p:cNvSpPr txBox="1"/>
            <p:nvPr/>
          </p:nvSpPr>
          <p:spPr>
            <a:xfrm>
              <a:off x="212540" y="0"/>
              <a:ext cx="1224136" cy="254000"/>
            </a:xfrm>
            <a:prstGeom prst="rect">
              <a:avLst/>
            </a:prstGeom>
            <a:noFill/>
            <a:ln w="12700" cap="flat">
              <a:noFill/>
              <a:miter lim="400000"/>
            </a:ln>
            <a:effectLst/>
          </p:spPr>
          <p:txBody>
            <a:bodyPr wrap="square" lIns="0" tIns="0" rIns="0" bIns="0" numCol="1" anchor="t">
              <a:spAutoFit/>
            </a:bodyPr>
            <a:lstStyle/>
            <a:p>
              <a:pPr lvl="1" indent="0">
                <a:defRPr sz="1400">
                  <a:solidFill>
                    <a:srgbClr val="595959"/>
                  </a:solidFill>
                  <a:latin typeface="微软雅黑"/>
                  <a:ea typeface="微软雅黑"/>
                  <a:cs typeface="微软雅黑"/>
                  <a:sym typeface="微软雅黑"/>
                </a:defRPr>
              </a:pPr>
              <a:r>
                <a:t>总结与展望</a:t>
              </a:r>
            </a:p>
          </p:txBody>
        </p:sp>
        <p:grpSp>
          <p:nvGrpSpPr>
            <p:cNvPr id="1276" name="组合 29"/>
            <p:cNvGrpSpPr/>
            <p:nvPr/>
          </p:nvGrpSpPr>
          <p:grpSpPr>
            <a:xfrm>
              <a:off x="0" y="31416"/>
              <a:ext cx="168553" cy="168553"/>
              <a:chOff x="0" y="0"/>
              <a:chExt cx="168552" cy="168552"/>
            </a:xfrm>
          </p:grpSpPr>
          <p:sp>
            <p:nvSpPr>
              <p:cNvPr id="1274" name="椭圆 30"/>
              <p:cNvSpPr/>
              <p:nvPr/>
            </p:nvSpPr>
            <p:spPr>
              <a:xfrm>
                <a:off x="-1" y="-1"/>
                <a:ext cx="168554" cy="168554"/>
              </a:xfrm>
              <a:prstGeom prst="ellipse">
                <a:avLst/>
              </a:prstGeom>
              <a:solidFill>
                <a:srgbClr val="2DB2A4"/>
              </a:solidFill>
              <a:ln w="25400" cap="flat">
                <a:solidFill>
                  <a:srgbClr val="2DB2A4"/>
                </a:solidFill>
                <a:prstDash val="solid"/>
                <a:round/>
              </a:ln>
              <a:effectLst/>
            </p:spPr>
            <p:txBody>
              <a:bodyPr wrap="square" lIns="45719" tIns="45719" rIns="45719" bIns="45719" numCol="1" anchor="ctr">
                <a:noAutofit/>
              </a:bodyPr>
              <a:lstStyle/>
              <a:p>
                <a:pPr algn="ctr">
                  <a:defRPr>
                    <a:solidFill>
                      <a:srgbClr val="595959"/>
                    </a:solidFill>
                  </a:defRPr>
                </a:pPr>
              </a:p>
            </p:txBody>
          </p:sp>
          <p:sp>
            <p:nvSpPr>
              <p:cNvPr id="1275" name="等腰三角形 31"/>
              <p:cNvSpPr/>
              <p:nvPr/>
            </p:nvSpPr>
            <p:spPr>
              <a:xfrm rot="5400000">
                <a:off x="34724" y="24533"/>
                <a:ext cx="130608" cy="119484"/>
              </a:xfrm>
              <a:prstGeom prst="triangl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grpSp>
      </p:grpSp>
      <p:grpSp>
        <p:nvGrpSpPr>
          <p:cNvPr id="1282" name="组合 42"/>
          <p:cNvGrpSpPr/>
          <p:nvPr/>
        </p:nvGrpSpPr>
        <p:grpSpPr>
          <a:xfrm>
            <a:off x="7109183" y="5358827"/>
            <a:ext cx="1436676" cy="254001"/>
            <a:chOff x="0" y="0"/>
            <a:chExt cx="1436675" cy="254000"/>
          </a:xfrm>
        </p:grpSpPr>
        <p:sp>
          <p:nvSpPr>
            <p:cNvPr id="1278" name="文本框 9"/>
            <p:cNvSpPr txBox="1"/>
            <p:nvPr/>
          </p:nvSpPr>
          <p:spPr>
            <a:xfrm>
              <a:off x="212540" y="0"/>
              <a:ext cx="1224136" cy="254000"/>
            </a:xfrm>
            <a:prstGeom prst="rect">
              <a:avLst/>
            </a:prstGeom>
            <a:noFill/>
            <a:ln w="12700" cap="flat">
              <a:noFill/>
              <a:miter lim="400000"/>
            </a:ln>
            <a:effectLst/>
          </p:spPr>
          <p:txBody>
            <a:bodyPr wrap="square" lIns="0" tIns="0" rIns="0" bIns="0" numCol="1" anchor="t">
              <a:spAutoFit/>
            </a:bodyPr>
            <a:lstStyle/>
            <a:p>
              <a:pPr lvl="1" indent="0">
                <a:defRPr sz="1400">
                  <a:solidFill>
                    <a:srgbClr val="595959"/>
                  </a:solidFill>
                  <a:latin typeface="微软雅黑"/>
                  <a:ea typeface="微软雅黑"/>
                  <a:cs typeface="微软雅黑"/>
                  <a:sym typeface="微软雅黑"/>
                </a:defRPr>
              </a:pPr>
              <a:r>
                <a:t>参考文献</a:t>
              </a:r>
            </a:p>
          </p:txBody>
        </p:sp>
        <p:grpSp>
          <p:nvGrpSpPr>
            <p:cNvPr id="1281" name="组合 45"/>
            <p:cNvGrpSpPr/>
            <p:nvPr/>
          </p:nvGrpSpPr>
          <p:grpSpPr>
            <a:xfrm>
              <a:off x="0" y="31416"/>
              <a:ext cx="168553" cy="168553"/>
              <a:chOff x="0" y="0"/>
              <a:chExt cx="168552" cy="168552"/>
            </a:xfrm>
          </p:grpSpPr>
          <p:sp>
            <p:nvSpPr>
              <p:cNvPr id="1279" name="椭圆 46"/>
              <p:cNvSpPr/>
              <p:nvPr/>
            </p:nvSpPr>
            <p:spPr>
              <a:xfrm>
                <a:off x="-1" y="-1"/>
                <a:ext cx="168554" cy="168554"/>
              </a:xfrm>
              <a:prstGeom prst="ellipse">
                <a:avLst/>
              </a:prstGeom>
              <a:solidFill>
                <a:srgbClr val="2DB2A4"/>
              </a:solidFill>
              <a:ln w="25400" cap="flat">
                <a:solidFill>
                  <a:srgbClr val="2DB2A4"/>
                </a:solidFill>
                <a:prstDash val="solid"/>
                <a:round/>
              </a:ln>
              <a:effectLst/>
            </p:spPr>
            <p:txBody>
              <a:bodyPr wrap="square" lIns="45719" tIns="45719" rIns="45719" bIns="45719" numCol="1" anchor="ctr">
                <a:noAutofit/>
              </a:bodyPr>
              <a:lstStyle/>
              <a:p>
                <a:pPr algn="ctr">
                  <a:defRPr>
                    <a:solidFill>
                      <a:srgbClr val="595959"/>
                    </a:solidFill>
                  </a:defRPr>
                </a:pPr>
              </a:p>
            </p:txBody>
          </p:sp>
          <p:sp>
            <p:nvSpPr>
              <p:cNvPr id="1280" name="等腰三角形 47"/>
              <p:cNvSpPr/>
              <p:nvPr/>
            </p:nvSpPr>
            <p:spPr>
              <a:xfrm rot="5400000">
                <a:off x="34724" y="24533"/>
                <a:ext cx="130608" cy="119484"/>
              </a:xfrm>
              <a:prstGeom prst="triangl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grpSp>
      </p:grpSp>
      <p:grpSp>
        <p:nvGrpSpPr>
          <p:cNvPr id="1287" name="组合 53"/>
          <p:cNvGrpSpPr/>
          <p:nvPr/>
        </p:nvGrpSpPr>
        <p:grpSpPr>
          <a:xfrm>
            <a:off x="7109183" y="5694850"/>
            <a:ext cx="1436676" cy="254001"/>
            <a:chOff x="0" y="0"/>
            <a:chExt cx="1436675" cy="254000"/>
          </a:xfrm>
        </p:grpSpPr>
        <p:sp>
          <p:nvSpPr>
            <p:cNvPr id="1283" name="文本框 9"/>
            <p:cNvSpPr txBox="1"/>
            <p:nvPr/>
          </p:nvSpPr>
          <p:spPr>
            <a:xfrm>
              <a:off x="212540" y="0"/>
              <a:ext cx="1224136" cy="254000"/>
            </a:xfrm>
            <a:prstGeom prst="rect">
              <a:avLst/>
            </a:prstGeom>
            <a:noFill/>
            <a:ln w="12700" cap="flat">
              <a:noFill/>
              <a:miter lim="400000"/>
            </a:ln>
            <a:effectLst/>
          </p:spPr>
          <p:txBody>
            <a:bodyPr wrap="square" lIns="0" tIns="0" rIns="0" bIns="0" numCol="1" anchor="t">
              <a:spAutoFit/>
            </a:bodyPr>
            <a:lstStyle/>
            <a:p>
              <a:pPr lvl="1" indent="0">
                <a:defRPr sz="1400">
                  <a:solidFill>
                    <a:srgbClr val="595959"/>
                  </a:solidFill>
                  <a:latin typeface="微软雅黑"/>
                  <a:ea typeface="微软雅黑"/>
                  <a:cs typeface="微软雅黑"/>
                  <a:sym typeface="微软雅黑"/>
                </a:defRPr>
              </a:pPr>
              <a:r>
                <a:t>结束语</a:t>
              </a:r>
            </a:p>
          </p:txBody>
        </p:sp>
        <p:grpSp>
          <p:nvGrpSpPr>
            <p:cNvPr id="1286" name="组合 74"/>
            <p:cNvGrpSpPr/>
            <p:nvPr/>
          </p:nvGrpSpPr>
          <p:grpSpPr>
            <a:xfrm>
              <a:off x="0" y="31416"/>
              <a:ext cx="168553" cy="168553"/>
              <a:chOff x="0" y="0"/>
              <a:chExt cx="168552" cy="168552"/>
            </a:xfrm>
          </p:grpSpPr>
          <p:sp>
            <p:nvSpPr>
              <p:cNvPr id="1284" name="椭圆 75"/>
              <p:cNvSpPr/>
              <p:nvPr/>
            </p:nvSpPr>
            <p:spPr>
              <a:xfrm>
                <a:off x="-1" y="-1"/>
                <a:ext cx="168554" cy="168554"/>
              </a:xfrm>
              <a:prstGeom prst="ellipse">
                <a:avLst/>
              </a:prstGeom>
              <a:solidFill>
                <a:srgbClr val="2DB2A4"/>
              </a:solidFill>
              <a:ln w="25400" cap="flat">
                <a:solidFill>
                  <a:srgbClr val="2DB2A4"/>
                </a:solidFill>
                <a:prstDash val="solid"/>
                <a:round/>
              </a:ln>
              <a:effectLst/>
            </p:spPr>
            <p:txBody>
              <a:bodyPr wrap="square" lIns="45719" tIns="45719" rIns="45719" bIns="45719" numCol="1" anchor="ctr">
                <a:noAutofit/>
              </a:bodyPr>
              <a:lstStyle/>
              <a:p>
                <a:pPr algn="ctr">
                  <a:defRPr>
                    <a:solidFill>
                      <a:srgbClr val="595959"/>
                    </a:solidFill>
                  </a:defRPr>
                </a:pPr>
              </a:p>
            </p:txBody>
          </p:sp>
          <p:sp>
            <p:nvSpPr>
              <p:cNvPr id="1285" name="等腰三角形 76"/>
              <p:cNvSpPr/>
              <p:nvPr/>
            </p:nvSpPr>
            <p:spPr>
              <a:xfrm rot="5400000">
                <a:off x="34724" y="24533"/>
                <a:ext cx="130608" cy="119484"/>
              </a:xfrm>
              <a:prstGeom prst="triangl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grpSp>
      </p:grpSp>
      <p:sp>
        <p:nvSpPr>
          <p:cNvPr id="1288" name="直接连接符 77"/>
          <p:cNvSpPr/>
          <p:nvPr/>
        </p:nvSpPr>
        <p:spPr>
          <a:xfrm>
            <a:off x="7089662" y="4873169"/>
            <a:ext cx="2463032" cy="1"/>
          </a:xfrm>
          <a:prstGeom prst="line">
            <a:avLst/>
          </a:prstGeom>
          <a:ln>
            <a:solidFill>
              <a:srgbClr val="808080"/>
            </a:solidFill>
            <a:headEnd type="oval"/>
            <a:tailEnd type="oval"/>
          </a:ln>
        </p:spPr>
        <p:txBody>
          <a:bodyPr lIns="45719" rIns="45719"/>
          <a:lstStyle/>
          <a:p/>
        </p:txBody>
      </p:sp>
      <p:sp>
        <p:nvSpPr>
          <p:cNvPr id="1289" name="弧形 78"/>
          <p:cNvSpPr/>
          <p:nvPr/>
        </p:nvSpPr>
        <p:spPr>
          <a:xfrm rot="8155962">
            <a:off x="2508289" y="2042545"/>
            <a:ext cx="1116125" cy="11161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ln>
            <a:solidFill>
              <a:srgbClr val="FFFFFF"/>
            </a:solidFill>
            <a:headEnd type="oval"/>
            <a:tailEnd type="oval"/>
          </a:ln>
        </p:spPr>
        <p:txBody>
          <a:bodyPr lIns="45719" rIns="45719" anchor="ctr"/>
          <a:lstStyle/>
          <a:p>
            <a:pPr algn="ctr"/>
          </a:p>
        </p:txBody>
      </p:sp>
      <p:sp>
        <p:nvSpPr>
          <p:cNvPr id="1290" name="椭圆 79"/>
          <p:cNvSpPr/>
          <p:nvPr/>
        </p:nvSpPr>
        <p:spPr>
          <a:xfrm>
            <a:off x="3073258" y="737320"/>
            <a:ext cx="72001" cy="72001"/>
          </a:xfrm>
          <a:prstGeom prst="ellipse">
            <a:avLst/>
          </a:prstGeom>
          <a:solidFill>
            <a:srgbClr val="FFFFFF"/>
          </a:solidFill>
          <a:ln w="12700">
            <a:miter lim="400000"/>
          </a:ln>
        </p:spPr>
        <p:txBody>
          <a:bodyPr lIns="45719" rIns="45719" anchor="ctr"/>
          <a:lstStyle/>
          <a:p>
            <a:pPr algn="ctr">
              <a:defRPr>
                <a:solidFill>
                  <a:srgbClr val="65D7FF"/>
                </a:solidFill>
              </a:defRPr>
            </a:pPr>
          </a:p>
        </p:txBody>
      </p:sp>
      <p:sp>
        <p:nvSpPr>
          <p:cNvPr id="1291" name="椭圆 80"/>
          <p:cNvSpPr/>
          <p:nvPr/>
        </p:nvSpPr>
        <p:spPr>
          <a:xfrm>
            <a:off x="3073258" y="737320"/>
            <a:ext cx="72001" cy="72001"/>
          </a:xfrm>
          <a:prstGeom prst="ellipse">
            <a:avLst/>
          </a:prstGeom>
          <a:solidFill>
            <a:srgbClr val="FFFFFF"/>
          </a:solidFill>
          <a:ln w="12700">
            <a:miter lim="400000"/>
          </a:ln>
        </p:spPr>
        <p:txBody>
          <a:bodyPr lIns="45719" rIns="45719" anchor="ctr"/>
          <a:lstStyle/>
          <a:p>
            <a:pPr algn="ctr">
              <a:defRPr>
                <a:solidFill>
                  <a:srgbClr val="65D7FF"/>
                </a:solidFill>
              </a:defRPr>
            </a:pPr>
          </a:p>
        </p:txBody>
      </p:sp>
      <p:sp>
        <p:nvSpPr>
          <p:cNvPr id="1292" name="椭圆 81"/>
          <p:cNvSpPr/>
          <p:nvPr/>
        </p:nvSpPr>
        <p:spPr>
          <a:xfrm>
            <a:off x="3073258" y="737320"/>
            <a:ext cx="72001" cy="72001"/>
          </a:xfrm>
          <a:prstGeom prst="ellipse">
            <a:avLst/>
          </a:prstGeom>
          <a:solidFill>
            <a:srgbClr val="FFFFFF"/>
          </a:solidFill>
          <a:ln w="12700">
            <a:miter lim="400000"/>
          </a:ln>
        </p:spPr>
        <p:txBody>
          <a:bodyPr lIns="45719" rIns="45719" anchor="ctr"/>
          <a:lstStyle/>
          <a:p>
            <a:pPr algn="ctr">
              <a:defRPr>
                <a:solidFill>
                  <a:srgbClr val="65D7FF"/>
                </a:solidFill>
              </a:defRPr>
            </a:pPr>
          </a:p>
        </p:txBody>
      </p:sp>
      <p:sp>
        <p:nvSpPr>
          <p:cNvPr id="1293" name="椭圆 82"/>
          <p:cNvSpPr/>
          <p:nvPr/>
        </p:nvSpPr>
        <p:spPr>
          <a:xfrm>
            <a:off x="3073258" y="737320"/>
            <a:ext cx="72001" cy="72001"/>
          </a:xfrm>
          <a:prstGeom prst="ellipse">
            <a:avLst/>
          </a:prstGeom>
          <a:solidFill>
            <a:srgbClr val="FFFFFF"/>
          </a:solidFill>
          <a:ln w="12700">
            <a:miter lim="400000"/>
          </a:ln>
        </p:spPr>
        <p:txBody>
          <a:bodyPr lIns="45719" rIns="45719" anchor="ctr"/>
          <a:lstStyle/>
          <a:p>
            <a:pPr algn="ctr">
              <a:defRPr>
                <a:solidFill>
                  <a:srgbClr val="65D7FF"/>
                </a:solidFill>
              </a:defRPr>
            </a:pPr>
          </a:p>
        </p:txBody>
      </p:sp>
      <p:sp>
        <p:nvSpPr>
          <p:cNvPr id="1294" name="椭圆 83"/>
          <p:cNvSpPr/>
          <p:nvPr/>
        </p:nvSpPr>
        <p:spPr>
          <a:xfrm>
            <a:off x="3073258" y="737320"/>
            <a:ext cx="72001" cy="72001"/>
          </a:xfrm>
          <a:prstGeom prst="ellipse">
            <a:avLst/>
          </a:prstGeom>
          <a:solidFill>
            <a:srgbClr val="FFFFFF"/>
          </a:solidFill>
          <a:ln w="12700">
            <a:miter lim="400000"/>
          </a:ln>
        </p:spPr>
        <p:txBody>
          <a:bodyPr lIns="45719" rIns="45719" anchor="ctr"/>
          <a:lstStyle/>
          <a:p>
            <a:pPr algn="ctr">
              <a:defRPr>
                <a:solidFill>
                  <a:srgbClr val="65D7FF"/>
                </a:solidFill>
              </a:defRPr>
            </a:pPr>
          </a:p>
        </p:txBody>
      </p:sp>
      <p:sp>
        <p:nvSpPr>
          <p:cNvPr id="1295" name="椭圆 84"/>
          <p:cNvSpPr/>
          <p:nvPr/>
        </p:nvSpPr>
        <p:spPr>
          <a:xfrm>
            <a:off x="3073258" y="737320"/>
            <a:ext cx="72001" cy="72001"/>
          </a:xfrm>
          <a:prstGeom prst="ellipse">
            <a:avLst/>
          </a:prstGeom>
          <a:solidFill>
            <a:srgbClr val="FFFFFF"/>
          </a:solidFill>
          <a:ln w="12700">
            <a:miter lim="400000"/>
          </a:ln>
        </p:spPr>
        <p:txBody>
          <a:bodyPr lIns="45719" rIns="45719" anchor="ctr"/>
          <a:lstStyle/>
          <a:p>
            <a:pPr algn="ctr">
              <a:defRPr>
                <a:solidFill>
                  <a:srgbClr val="65D7FF"/>
                </a:solidFill>
              </a:defRPr>
            </a:pPr>
          </a:p>
        </p:txBody>
      </p:sp>
      <p:sp>
        <p:nvSpPr>
          <p:cNvPr id="1296" name="椭圆 85"/>
          <p:cNvSpPr/>
          <p:nvPr/>
        </p:nvSpPr>
        <p:spPr>
          <a:xfrm>
            <a:off x="3073258" y="737320"/>
            <a:ext cx="72001" cy="72001"/>
          </a:xfrm>
          <a:prstGeom prst="ellipse">
            <a:avLst/>
          </a:prstGeom>
          <a:solidFill>
            <a:srgbClr val="FFFFFF"/>
          </a:solidFill>
          <a:ln w="12700">
            <a:miter lim="400000"/>
          </a:ln>
        </p:spPr>
        <p:txBody>
          <a:bodyPr lIns="45719" rIns="45719" anchor="ctr"/>
          <a:lstStyle/>
          <a:p>
            <a:pPr algn="ctr">
              <a:defRPr>
                <a:solidFill>
                  <a:srgbClr val="65D7FF"/>
                </a:solidFill>
              </a:defRPr>
            </a:pPr>
          </a:p>
        </p:txBody>
      </p:sp>
      <p:sp>
        <p:nvSpPr>
          <p:cNvPr id="1297" name="椭圆 86"/>
          <p:cNvSpPr/>
          <p:nvPr/>
        </p:nvSpPr>
        <p:spPr>
          <a:xfrm>
            <a:off x="3073258" y="737320"/>
            <a:ext cx="72001" cy="72001"/>
          </a:xfrm>
          <a:prstGeom prst="ellipse">
            <a:avLst/>
          </a:prstGeom>
          <a:solidFill>
            <a:srgbClr val="FFFFFF"/>
          </a:solidFill>
          <a:ln w="12700">
            <a:miter lim="400000"/>
          </a:ln>
        </p:spPr>
        <p:txBody>
          <a:bodyPr lIns="45719" rIns="45719" anchor="ctr"/>
          <a:lstStyle/>
          <a:p>
            <a:pPr algn="ctr">
              <a:defRPr>
                <a:solidFill>
                  <a:srgbClr val="65D7FF"/>
                </a:solidFill>
              </a:defRPr>
            </a:pPr>
          </a:p>
        </p:txBody>
      </p:sp>
      <p:sp>
        <p:nvSpPr>
          <p:cNvPr id="1298" name="椭圆 87"/>
          <p:cNvSpPr/>
          <p:nvPr/>
        </p:nvSpPr>
        <p:spPr>
          <a:xfrm>
            <a:off x="3073258" y="737320"/>
            <a:ext cx="72001" cy="72001"/>
          </a:xfrm>
          <a:prstGeom prst="ellipse">
            <a:avLst/>
          </a:prstGeom>
          <a:solidFill>
            <a:srgbClr val="FFFFFF"/>
          </a:solidFill>
          <a:ln w="12700">
            <a:miter lim="400000"/>
          </a:ln>
        </p:spPr>
        <p:txBody>
          <a:bodyPr lIns="45719" rIns="45719" anchor="ctr"/>
          <a:lstStyle/>
          <a:p>
            <a:pPr algn="ctr">
              <a:defRPr>
                <a:solidFill>
                  <a:srgbClr val="65D7FF"/>
                </a:solidFill>
              </a:defRPr>
            </a:pPr>
          </a:p>
        </p:txBody>
      </p:sp>
      <p:sp>
        <p:nvSpPr>
          <p:cNvPr id="1299" name="椭圆 88"/>
          <p:cNvSpPr/>
          <p:nvPr/>
        </p:nvSpPr>
        <p:spPr>
          <a:xfrm>
            <a:off x="3073258" y="737320"/>
            <a:ext cx="72001" cy="72001"/>
          </a:xfrm>
          <a:prstGeom prst="ellipse">
            <a:avLst/>
          </a:prstGeom>
          <a:solidFill>
            <a:srgbClr val="FFFFFF"/>
          </a:solidFill>
          <a:ln w="12700">
            <a:miter lim="400000"/>
          </a:ln>
        </p:spPr>
        <p:txBody>
          <a:bodyPr lIns="45719" rIns="45719" anchor="ctr"/>
          <a:lstStyle/>
          <a:p>
            <a:pPr algn="ctr">
              <a:defRPr>
                <a:solidFill>
                  <a:srgbClr val="65D7FF"/>
                </a:solidFill>
              </a:defRPr>
            </a:pPr>
          </a:p>
        </p:txBody>
      </p:sp>
      <p:sp>
        <p:nvSpPr>
          <p:cNvPr id="1300" name="文本框 12"/>
          <p:cNvSpPr txBox="1"/>
          <p:nvPr/>
        </p:nvSpPr>
        <p:spPr>
          <a:xfrm>
            <a:off x="6943331" y="3429000"/>
            <a:ext cx="2847341" cy="1500545"/>
          </a:xfrm>
          <a:prstGeom prst="rect">
            <a:avLst/>
          </a:prstGeom>
          <a:ln w="12700">
            <a:miter lim="400000"/>
          </a:ln>
        </p:spPr>
        <p:txBody>
          <a:bodyPr wrap="none" lIns="45719" rIns="45719">
            <a:spAutoFit/>
          </a:bodyPr>
          <a:lstStyle/>
          <a:p>
            <a:pPr algn="ctr">
              <a:defRPr sz="5400" b="1">
                <a:solidFill>
                  <a:srgbClr val="46CEAE"/>
                </a:solidFill>
                <a:latin typeface="微软雅黑"/>
                <a:ea typeface="微软雅黑"/>
                <a:cs typeface="微软雅黑"/>
                <a:sym typeface="微软雅黑"/>
              </a:defRPr>
            </a:pPr>
            <a:r>
              <a:t>论文总结</a:t>
            </a:r>
          </a:p>
          <a:p>
            <a:pPr algn="ctr">
              <a:defRPr sz="3200">
                <a:solidFill>
                  <a:srgbClr val="808080"/>
                </a:solidFill>
                <a:latin typeface="Arial" panose="020B0604020202090204"/>
                <a:ea typeface="Arial" panose="020B0604020202090204"/>
                <a:cs typeface="Arial" panose="020B0604020202090204"/>
                <a:sym typeface="Arial" panose="020B0604020202090204"/>
              </a:defRPr>
            </a:pPr>
            <a:r>
              <a:t>The Summary</a:t>
            </a:r>
          </a:p>
        </p:txBody>
      </p:sp>
    </p:spTree>
  </p:cSld>
  <p:clrMapOvr>
    <a:masterClrMapping/>
  </p:clrMapOvr>
  <mc:AlternateContent xmlns:mc="http://schemas.openxmlformats.org/markup-compatibility/2006">
    <mc:Choice xmlns:p14="http://schemas.microsoft.com/office/powerpoint/2010/main" Requires="p14">
      <p:transition spd="slow" p14:dur="1200" advClick="0" advTm="3000">
        <p14:flip dir="r"/>
      </p:transition>
    </mc:Choice>
    <mc:Fallback>
      <p:transition spd="slow" advClick="0" advTm="3000">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afterEffect">
                                  <p:stCondLst>
                                    <p:cond delay="0"/>
                                  </p:stCondLst>
                                  <p:iterate type="el">
                                    <p:tmAbs val="0"/>
                                  </p:iterate>
                                  <p:childTnLst>
                                    <p:set>
                                      <p:cBhvr>
                                        <p:cTn id="6" dur="indefinite" fill="hold"/>
                                        <p:tgtEl>
                                          <p:spTgt spid="1269"/>
                                        </p:tgtEl>
                                        <p:attrNameLst>
                                          <p:attrName>style.visibility</p:attrName>
                                        </p:attrNameLst>
                                      </p:cBhvr>
                                      <p:to>
                                        <p:strVal val="visible"/>
                                      </p:to>
                                    </p:set>
                                    <p:animEffect transition="in" filter="dissolve">
                                      <p:cBhvr>
                                        <p:cTn id="7" dur="500"/>
                                        <p:tgtEl>
                                          <p:spTgt spid="1269"/>
                                        </p:tgtEl>
                                      </p:cBhvr>
                                    </p:animEffect>
                                  </p:childTnLst>
                                </p:cTn>
                              </p:par>
                            </p:childTnLst>
                          </p:cTn>
                        </p:par>
                        <p:par>
                          <p:cTn id="8" fill="hold">
                            <p:stCondLst>
                              <p:cond delay="500"/>
                            </p:stCondLst>
                            <p:childTnLst>
                              <p:par>
                                <p:cTn id="9" presetID="2" presetClass="entr" presetSubtype="1" fill="hold" grpId="2" nodeType="afterEffect">
                                  <p:stCondLst>
                                    <p:cond delay="0"/>
                                  </p:stCondLst>
                                  <p:iterate type="el">
                                    <p:tmAbs val="0"/>
                                  </p:iterate>
                                  <p:childTnLst>
                                    <p:set>
                                      <p:cBhvr>
                                        <p:cTn id="10" dur="indefinite" fill="hold"/>
                                        <p:tgtEl>
                                          <p:spTgt spid="1270"/>
                                        </p:tgtEl>
                                        <p:attrNameLst>
                                          <p:attrName>style.visibility</p:attrName>
                                        </p:attrNameLst>
                                      </p:cBhvr>
                                      <p:to>
                                        <p:strVal val="visible"/>
                                      </p:to>
                                    </p:set>
                                    <p:anim calcmode="lin" valueType="num">
                                      <p:cBhvr>
                                        <p:cTn id="11" dur="500" fill="hold"/>
                                        <p:tgtEl>
                                          <p:spTgt spid="1270"/>
                                        </p:tgtEl>
                                        <p:attrNameLst>
                                          <p:attrName>ppt_x</p:attrName>
                                        </p:attrNameLst>
                                      </p:cBhvr>
                                      <p:tavLst>
                                        <p:tav tm="0">
                                          <p:val>
                                            <p:strVal val="#ppt_x"/>
                                          </p:val>
                                        </p:tav>
                                        <p:tav tm="100000">
                                          <p:val>
                                            <p:strVal val="#ppt_x"/>
                                          </p:val>
                                        </p:tav>
                                      </p:tavLst>
                                    </p:anim>
                                    <p:anim calcmode="lin" valueType="num">
                                      <p:cBhvr>
                                        <p:cTn id="12" dur="500" fill="hold"/>
                                        <p:tgtEl>
                                          <p:spTgt spid="1270"/>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3" presetClass="entr" presetSubtype="16" fill="hold" grpId="3" nodeType="afterEffect">
                                  <p:stCondLst>
                                    <p:cond delay="0"/>
                                  </p:stCondLst>
                                  <p:iterate type="el">
                                    <p:tmAbs val="0"/>
                                  </p:iterate>
                                  <p:childTnLst>
                                    <p:set>
                                      <p:cBhvr>
                                        <p:cTn id="15" dur="indefinite" fill="hold"/>
                                        <p:tgtEl>
                                          <p:spTgt spid="1272"/>
                                        </p:tgtEl>
                                        <p:attrNameLst>
                                          <p:attrName>style.visibility</p:attrName>
                                        </p:attrNameLst>
                                      </p:cBhvr>
                                      <p:to>
                                        <p:strVal val="visible"/>
                                      </p:to>
                                    </p:set>
                                    <p:anim calcmode="lin" valueType="num">
                                      <p:cBhvr>
                                        <p:cTn id="16" dur="500" fill="hold"/>
                                        <p:tgtEl>
                                          <p:spTgt spid="1272"/>
                                        </p:tgtEl>
                                        <p:attrNameLst>
                                          <p:attrName>ppt_w</p:attrName>
                                        </p:attrNameLst>
                                      </p:cBhvr>
                                      <p:tavLst>
                                        <p:tav tm="0">
                                          <p:val>
                                            <p:fltVal val="0"/>
                                          </p:val>
                                        </p:tav>
                                        <p:tav tm="100000">
                                          <p:val>
                                            <p:strVal val="#ppt_w"/>
                                          </p:val>
                                        </p:tav>
                                      </p:tavLst>
                                    </p:anim>
                                    <p:anim calcmode="lin" valueType="num">
                                      <p:cBhvr>
                                        <p:cTn id="17" dur="500" fill="hold"/>
                                        <p:tgtEl>
                                          <p:spTgt spid="1272"/>
                                        </p:tgtEl>
                                        <p:attrNameLst>
                                          <p:attrName>ppt_h</p:attrName>
                                        </p:attrNameLst>
                                      </p:cBhvr>
                                      <p:tavLst>
                                        <p:tav tm="0">
                                          <p:val>
                                            <p:fltVal val="0"/>
                                          </p:val>
                                        </p:tav>
                                        <p:tav tm="100000">
                                          <p:val>
                                            <p:strVal val="#ppt_h"/>
                                          </p:val>
                                        </p:tav>
                                      </p:tavLst>
                                    </p:anim>
                                  </p:childTnLst>
                                </p:cTn>
                              </p:par>
                            </p:childTnLst>
                          </p:cTn>
                        </p:par>
                        <p:par>
                          <p:cTn id="18" fill="hold">
                            <p:stCondLst>
                              <p:cond delay="1500"/>
                            </p:stCondLst>
                            <p:childTnLst>
                              <p:par>
                                <p:cTn id="19" presetID="23" presetClass="entr" presetSubtype="16" fill="hold" grpId="4" nodeType="afterEffect">
                                  <p:stCondLst>
                                    <p:cond delay="0"/>
                                  </p:stCondLst>
                                  <p:iterate type="el">
                                    <p:tmAbs val="0"/>
                                  </p:iterate>
                                  <p:childTnLst>
                                    <p:set>
                                      <p:cBhvr>
                                        <p:cTn id="20" dur="indefinite" fill="hold"/>
                                        <p:tgtEl>
                                          <p:spTgt spid="1289"/>
                                        </p:tgtEl>
                                        <p:attrNameLst>
                                          <p:attrName>style.visibility</p:attrName>
                                        </p:attrNameLst>
                                      </p:cBhvr>
                                      <p:to>
                                        <p:strVal val="visible"/>
                                      </p:to>
                                    </p:set>
                                    <p:anim calcmode="lin" valueType="num">
                                      <p:cBhvr>
                                        <p:cTn id="21" dur="500" fill="hold"/>
                                        <p:tgtEl>
                                          <p:spTgt spid="1289"/>
                                        </p:tgtEl>
                                        <p:attrNameLst>
                                          <p:attrName>ppt_w</p:attrName>
                                        </p:attrNameLst>
                                      </p:cBhvr>
                                      <p:tavLst>
                                        <p:tav tm="0">
                                          <p:val>
                                            <p:fltVal val="0"/>
                                          </p:val>
                                        </p:tav>
                                        <p:tav tm="100000">
                                          <p:val>
                                            <p:strVal val="#ppt_w"/>
                                          </p:val>
                                        </p:tav>
                                      </p:tavLst>
                                    </p:anim>
                                    <p:anim calcmode="lin" valueType="num">
                                      <p:cBhvr>
                                        <p:cTn id="22" dur="500" fill="hold"/>
                                        <p:tgtEl>
                                          <p:spTgt spid="1289"/>
                                        </p:tgtEl>
                                        <p:attrNameLst>
                                          <p:attrName>ppt_h</p:attrName>
                                        </p:attrNameLst>
                                      </p:cBhvr>
                                      <p:tavLst>
                                        <p:tav tm="0">
                                          <p:val>
                                            <p:fltVal val="0"/>
                                          </p:val>
                                        </p:tav>
                                        <p:tav tm="100000">
                                          <p:val>
                                            <p:strVal val="#ppt_h"/>
                                          </p:val>
                                        </p:tav>
                                      </p:tavLst>
                                    </p:anim>
                                  </p:childTnLst>
                                </p:cTn>
                              </p:par>
                            </p:childTnLst>
                          </p:cTn>
                        </p:par>
                        <p:par>
                          <p:cTn id="23" fill="hold">
                            <p:stCondLst>
                              <p:cond delay="2000"/>
                            </p:stCondLst>
                            <p:childTnLst>
                              <p:par>
                                <p:cTn id="24" presetID="2" presetClass="entr" presetSubtype="4" fill="hold" grpId="5" nodeType="afterEffect">
                                  <p:stCondLst>
                                    <p:cond delay="0"/>
                                  </p:stCondLst>
                                  <p:iterate type="el">
                                    <p:tmAbs val="0"/>
                                  </p:iterate>
                                  <p:childTnLst>
                                    <p:set>
                                      <p:cBhvr>
                                        <p:cTn id="25" dur="indefinite" fill="hold"/>
                                        <p:tgtEl>
                                          <p:spTgt spid="1271"/>
                                        </p:tgtEl>
                                        <p:attrNameLst>
                                          <p:attrName>style.visibility</p:attrName>
                                        </p:attrNameLst>
                                      </p:cBhvr>
                                      <p:to>
                                        <p:strVal val="visible"/>
                                      </p:to>
                                    </p:set>
                                    <p:anim calcmode="lin" valueType="num">
                                      <p:cBhvr>
                                        <p:cTn id="26" dur="500" fill="hold"/>
                                        <p:tgtEl>
                                          <p:spTgt spid="1271"/>
                                        </p:tgtEl>
                                        <p:attrNameLst>
                                          <p:attrName>ppt_x</p:attrName>
                                        </p:attrNameLst>
                                      </p:cBhvr>
                                      <p:tavLst>
                                        <p:tav tm="0">
                                          <p:val>
                                            <p:strVal val="#ppt_x"/>
                                          </p:val>
                                        </p:tav>
                                        <p:tav tm="100000">
                                          <p:val>
                                            <p:strVal val="#ppt_x"/>
                                          </p:val>
                                        </p:tav>
                                      </p:tavLst>
                                    </p:anim>
                                    <p:anim calcmode="lin" valueType="num">
                                      <p:cBhvr>
                                        <p:cTn id="27" dur="500" fill="hold"/>
                                        <p:tgtEl>
                                          <p:spTgt spid="1271"/>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9" presetClass="entr" presetSubtype="0" fill="hold" grpId="6" nodeType="afterEffect">
                                  <p:stCondLst>
                                    <p:cond delay="0"/>
                                  </p:stCondLst>
                                  <p:iterate type="el">
                                    <p:tmAbs val="0"/>
                                  </p:iterate>
                                  <p:childTnLst>
                                    <p:set>
                                      <p:cBhvr>
                                        <p:cTn id="30" dur="indefinite" fill="hold"/>
                                        <p:tgtEl>
                                          <p:spTgt spid="1300"/>
                                        </p:tgtEl>
                                        <p:attrNameLst>
                                          <p:attrName>style.visibility</p:attrName>
                                        </p:attrNameLst>
                                      </p:cBhvr>
                                      <p:to>
                                        <p:strVal val="visible"/>
                                      </p:to>
                                    </p:set>
                                    <p:animEffect transition="in" filter="dissolve">
                                      <p:cBhvr>
                                        <p:cTn id="31" dur="500"/>
                                        <p:tgtEl>
                                          <p:spTgt spid="1300"/>
                                        </p:tgtEl>
                                      </p:cBhvr>
                                    </p:animEffect>
                                  </p:childTnLst>
                                </p:cTn>
                              </p:par>
                            </p:childTnLst>
                          </p:cTn>
                        </p:par>
                        <p:par>
                          <p:cTn id="32" fill="hold">
                            <p:stCondLst>
                              <p:cond delay="3000"/>
                            </p:stCondLst>
                            <p:childTnLst>
                              <p:par>
                                <p:cTn id="33" presetID="23" presetClass="entr" presetSubtype="16" fill="hold" grpId="7" nodeType="afterEffect">
                                  <p:stCondLst>
                                    <p:cond delay="500"/>
                                  </p:stCondLst>
                                  <p:iterate type="el">
                                    <p:tmAbs val="0"/>
                                  </p:iterate>
                                  <p:childTnLst>
                                    <p:set>
                                      <p:cBhvr>
                                        <p:cTn id="34" dur="indefinite" fill="hold"/>
                                        <p:tgtEl>
                                          <p:spTgt spid="1277"/>
                                        </p:tgtEl>
                                        <p:attrNameLst>
                                          <p:attrName>style.visibility</p:attrName>
                                        </p:attrNameLst>
                                      </p:cBhvr>
                                      <p:to>
                                        <p:strVal val="visible"/>
                                      </p:to>
                                    </p:set>
                                    <p:anim calcmode="lin" valueType="num">
                                      <p:cBhvr>
                                        <p:cTn id="35" dur="500" fill="hold"/>
                                        <p:tgtEl>
                                          <p:spTgt spid="1277"/>
                                        </p:tgtEl>
                                        <p:attrNameLst>
                                          <p:attrName>ppt_w</p:attrName>
                                        </p:attrNameLst>
                                      </p:cBhvr>
                                      <p:tavLst>
                                        <p:tav tm="0">
                                          <p:val>
                                            <p:fltVal val="0"/>
                                          </p:val>
                                        </p:tav>
                                        <p:tav tm="100000">
                                          <p:val>
                                            <p:strVal val="#ppt_w"/>
                                          </p:val>
                                        </p:tav>
                                      </p:tavLst>
                                    </p:anim>
                                    <p:anim calcmode="lin" valueType="num">
                                      <p:cBhvr>
                                        <p:cTn id="36" dur="500" fill="hold"/>
                                        <p:tgtEl>
                                          <p:spTgt spid="1277"/>
                                        </p:tgtEl>
                                        <p:attrNameLst>
                                          <p:attrName>ppt_h</p:attrName>
                                        </p:attrNameLst>
                                      </p:cBhvr>
                                      <p:tavLst>
                                        <p:tav tm="0">
                                          <p:val>
                                            <p:fltVal val="0"/>
                                          </p:val>
                                        </p:tav>
                                        <p:tav tm="100000">
                                          <p:val>
                                            <p:strVal val="#ppt_h"/>
                                          </p:val>
                                        </p:tav>
                                      </p:tavLst>
                                    </p:anim>
                                  </p:childTnLst>
                                </p:cTn>
                              </p:par>
                            </p:childTnLst>
                          </p:cTn>
                        </p:par>
                        <p:par>
                          <p:cTn id="37" fill="hold">
                            <p:stCondLst>
                              <p:cond delay="4000"/>
                            </p:stCondLst>
                            <p:childTnLst>
                              <p:par>
                                <p:cTn id="38" presetID="23" presetClass="entr" presetSubtype="16" fill="hold" grpId="8" nodeType="afterEffect">
                                  <p:stCondLst>
                                    <p:cond delay="500"/>
                                  </p:stCondLst>
                                  <p:iterate type="el">
                                    <p:tmAbs val="0"/>
                                  </p:iterate>
                                  <p:childTnLst>
                                    <p:set>
                                      <p:cBhvr>
                                        <p:cTn id="39" dur="indefinite" fill="hold"/>
                                        <p:tgtEl>
                                          <p:spTgt spid="1282"/>
                                        </p:tgtEl>
                                        <p:attrNameLst>
                                          <p:attrName>style.visibility</p:attrName>
                                        </p:attrNameLst>
                                      </p:cBhvr>
                                      <p:to>
                                        <p:strVal val="visible"/>
                                      </p:to>
                                    </p:set>
                                    <p:anim calcmode="lin" valueType="num">
                                      <p:cBhvr>
                                        <p:cTn id="40" dur="500" fill="hold"/>
                                        <p:tgtEl>
                                          <p:spTgt spid="1282"/>
                                        </p:tgtEl>
                                        <p:attrNameLst>
                                          <p:attrName>ppt_w</p:attrName>
                                        </p:attrNameLst>
                                      </p:cBhvr>
                                      <p:tavLst>
                                        <p:tav tm="0">
                                          <p:val>
                                            <p:fltVal val="0"/>
                                          </p:val>
                                        </p:tav>
                                        <p:tav tm="100000">
                                          <p:val>
                                            <p:strVal val="#ppt_w"/>
                                          </p:val>
                                        </p:tav>
                                      </p:tavLst>
                                    </p:anim>
                                    <p:anim calcmode="lin" valueType="num">
                                      <p:cBhvr>
                                        <p:cTn id="41" dur="500" fill="hold"/>
                                        <p:tgtEl>
                                          <p:spTgt spid="1282"/>
                                        </p:tgtEl>
                                        <p:attrNameLst>
                                          <p:attrName>ppt_h</p:attrName>
                                        </p:attrNameLst>
                                      </p:cBhvr>
                                      <p:tavLst>
                                        <p:tav tm="0">
                                          <p:val>
                                            <p:fltVal val="0"/>
                                          </p:val>
                                        </p:tav>
                                        <p:tav tm="100000">
                                          <p:val>
                                            <p:strVal val="#ppt_h"/>
                                          </p:val>
                                        </p:tav>
                                      </p:tavLst>
                                    </p:anim>
                                  </p:childTnLst>
                                </p:cTn>
                              </p:par>
                            </p:childTnLst>
                          </p:cTn>
                        </p:par>
                        <p:par>
                          <p:cTn id="42" fill="hold">
                            <p:stCondLst>
                              <p:cond delay="5000"/>
                            </p:stCondLst>
                            <p:childTnLst>
                              <p:par>
                                <p:cTn id="43" presetID="23" presetClass="entr" presetSubtype="16" fill="hold" grpId="9" nodeType="afterEffect">
                                  <p:stCondLst>
                                    <p:cond delay="500"/>
                                  </p:stCondLst>
                                  <p:iterate type="el">
                                    <p:tmAbs val="0"/>
                                  </p:iterate>
                                  <p:childTnLst>
                                    <p:set>
                                      <p:cBhvr>
                                        <p:cTn id="44" dur="indefinite" fill="hold"/>
                                        <p:tgtEl>
                                          <p:spTgt spid="1287"/>
                                        </p:tgtEl>
                                        <p:attrNameLst>
                                          <p:attrName>style.visibility</p:attrName>
                                        </p:attrNameLst>
                                      </p:cBhvr>
                                      <p:to>
                                        <p:strVal val="visible"/>
                                      </p:to>
                                    </p:set>
                                    <p:anim calcmode="lin" valueType="num">
                                      <p:cBhvr>
                                        <p:cTn id="45" dur="500" fill="hold"/>
                                        <p:tgtEl>
                                          <p:spTgt spid="1287"/>
                                        </p:tgtEl>
                                        <p:attrNameLst>
                                          <p:attrName>ppt_w</p:attrName>
                                        </p:attrNameLst>
                                      </p:cBhvr>
                                      <p:tavLst>
                                        <p:tav tm="0">
                                          <p:val>
                                            <p:fltVal val="0"/>
                                          </p:val>
                                        </p:tav>
                                        <p:tav tm="100000">
                                          <p:val>
                                            <p:strVal val="#ppt_w"/>
                                          </p:val>
                                        </p:tav>
                                      </p:tavLst>
                                    </p:anim>
                                    <p:anim calcmode="lin" valueType="num">
                                      <p:cBhvr>
                                        <p:cTn id="46" dur="500" fill="hold"/>
                                        <p:tgtEl>
                                          <p:spTgt spid="1287"/>
                                        </p:tgtEl>
                                        <p:attrNameLst>
                                          <p:attrName>ppt_h</p:attrName>
                                        </p:attrNameLst>
                                      </p:cBhvr>
                                      <p:tavLst>
                                        <p:tav tm="0">
                                          <p:val>
                                            <p:fltVal val="0"/>
                                          </p:val>
                                        </p:tav>
                                        <p:tav tm="100000">
                                          <p:val>
                                            <p:strVal val="#ppt_h"/>
                                          </p:val>
                                        </p:tav>
                                      </p:tavLst>
                                    </p:anim>
                                  </p:childTnLst>
                                </p:cTn>
                              </p:par>
                            </p:childTnLst>
                          </p:cTn>
                        </p:par>
                        <p:par>
                          <p:cTn id="47" fill="hold">
                            <p:stCondLst>
                              <p:cond delay="6000"/>
                            </p:stCondLst>
                            <p:childTnLst>
                              <p:par>
                                <p:cTn id="48" presetID="23" presetClass="entr" presetSubtype="16" fill="hold" grpId="10" nodeType="afterEffect">
                                  <p:stCondLst>
                                    <p:cond delay="500"/>
                                  </p:stCondLst>
                                  <p:iterate type="el">
                                    <p:tmAbs val="0"/>
                                  </p:iterate>
                                  <p:childTnLst>
                                    <p:set>
                                      <p:cBhvr>
                                        <p:cTn id="49" dur="indefinite" fill="hold"/>
                                        <p:tgtEl>
                                          <p:spTgt spid="1288"/>
                                        </p:tgtEl>
                                        <p:attrNameLst>
                                          <p:attrName>style.visibility</p:attrName>
                                        </p:attrNameLst>
                                      </p:cBhvr>
                                      <p:to>
                                        <p:strVal val="visible"/>
                                      </p:to>
                                    </p:set>
                                    <p:anim calcmode="lin" valueType="num">
                                      <p:cBhvr>
                                        <p:cTn id="50" dur="500" fill="hold"/>
                                        <p:tgtEl>
                                          <p:spTgt spid="1288"/>
                                        </p:tgtEl>
                                        <p:attrNameLst>
                                          <p:attrName>ppt_w</p:attrName>
                                        </p:attrNameLst>
                                      </p:cBhvr>
                                      <p:tavLst>
                                        <p:tav tm="0">
                                          <p:val>
                                            <p:fltVal val="0"/>
                                          </p:val>
                                        </p:tav>
                                        <p:tav tm="100000">
                                          <p:val>
                                            <p:strVal val="#ppt_w"/>
                                          </p:val>
                                        </p:tav>
                                      </p:tavLst>
                                    </p:anim>
                                    <p:anim calcmode="lin" valueType="num">
                                      <p:cBhvr>
                                        <p:cTn id="51" dur="500" fill="hold"/>
                                        <p:tgtEl>
                                          <p:spTgt spid="1288"/>
                                        </p:tgtEl>
                                        <p:attrNameLst>
                                          <p:attrName>ppt_h</p:attrName>
                                        </p:attrNameLst>
                                      </p:cBhvr>
                                      <p:tavLst>
                                        <p:tav tm="0">
                                          <p:val>
                                            <p:fltVal val="0"/>
                                          </p:val>
                                        </p:tav>
                                        <p:tav tm="100000">
                                          <p:val>
                                            <p:strVal val="#ppt_h"/>
                                          </p:val>
                                        </p:tav>
                                      </p:tavLst>
                                    </p:anim>
                                  </p:childTnLst>
                                </p:cTn>
                              </p:par>
                            </p:childTnLst>
                          </p:cTn>
                        </p:par>
                        <p:par>
                          <p:cTn id="52" fill="hold">
                            <p:stCondLst>
                              <p:cond delay="7000"/>
                            </p:stCondLst>
                            <p:childTnLst>
                              <p:par>
                                <p:cTn id="53" presetID="9" presetClass="entr" presetSubtype="0" fill="hold" grpId="11" nodeType="afterEffect">
                                  <p:stCondLst>
                                    <p:cond delay="0"/>
                                  </p:stCondLst>
                                  <p:iterate type="el">
                                    <p:tmAbs val="0"/>
                                  </p:iterate>
                                  <p:childTnLst>
                                    <p:set>
                                      <p:cBhvr>
                                        <p:cTn id="54" dur="indefinite" fill="hold"/>
                                        <p:tgtEl>
                                          <p:spTgt spid="1290"/>
                                        </p:tgtEl>
                                        <p:attrNameLst>
                                          <p:attrName>style.visibility</p:attrName>
                                        </p:attrNameLst>
                                      </p:cBhvr>
                                      <p:to>
                                        <p:strVal val="visible"/>
                                      </p:to>
                                    </p:set>
                                    <p:animEffect transition="in" filter="dissolve">
                                      <p:cBhvr>
                                        <p:cTn id="55" dur="500"/>
                                        <p:tgtEl>
                                          <p:spTgt spid="1290"/>
                                        </p:tgtEl>
                                      </p:cBhvr>
                                    </p:animEffect>
                                  </p:childTnLst>
                                </p:cTn>
                              </p:par>
                            </p:childTnLst>
                          </p:cTn>
                        </p:par>
                        <p:par>
                          <p:cTn id="56" fill="hold">
                            <p:stCondLst>
                              <p:cond delay="7500"/>
                            </p:stCondLst>
                            <p:childTnLst>
                              <p:par>
                                <p:cTn id="57" presetID="9" presetClass="entr" presetSubtype="0" fill="hold" grpId="12" nodeType="afterEffect">
                                  <p:stCondLst>
                                    <p:cond delay="0"/>
                                  </p:stCondLst>
                                  <p:iterate type="el">
                                    <p:tmAbs val="0"/>
                                  </p:iterate>
                                  <p:childTnLst>
                                    <p:set>
                                      <p:cBhvr>
                                        <p:cTn id="58" dur="indefinite" fill="hold"/>
                                        <p:tgtEl>
                                          <p:spTgt spid="1291"/>
                                        </p:tgtEl>
                                        <p:attrNameLst>
                                          <p:attrName>style.visibility</p:attrName>
                                        </p:attrNameLst>
                                      </p:cBhvr>
                                      <p:to>
                                        <p:strVal val="visible"/>
                                      </p:to>
                                    </p:set>
                                    <p:animEffect transition="in" filter="dissolve">
                                      <p:cBhvr>
                                        <p:cTn id="59" dur="500"/>
                                        <p:tgtEl>
                                          <p:spTgt spid="1291"/>
                                        </p:tgtEl>
                                      </p:cBhvr>
                                    </p:animEffect>
                                  </p:childTnLst>
                                </p:cTn>
                              </p:par>
                            </p:childTnLst>
                          </p:cTn>
                        </p:par>
                        <p:par>
                          <p:cTn id="60" fill="hold">
                            <p:stCondLst>
                              <p:cond delay="8000"/>
                            </p:stCondLst>
                            <p:childTnLst>
                              <p:par>
                                <p:cTn id="61" presetID="9" presetClass="entr" presetSubtype="0" fill="hold" grpId="13" nodeType="afterEffect">
                                  <p:stCondLst>
                                    <p:cond delay="0"/>
                                  </p:stCondLst>
                                  <p:iterate type="el">
                                    <p:tmAbs val="0"/>
                                  </p:iterate>
                                  <p:childTnLst>
                                    <p:set>
                                      <p:cBhvr>
                                        <p:cTn id="62" dur="indefinite" fill="hold"/>
                                        <p:tgtEl>
                                          <p:spTgt spid="1292"/>
                                        </p:tgtEl>
                                        <p:attrNameLst>
                                          <p:attrName>style.visibility</p:attrName>
                                        </p:attrNameLst>
                                      </p:cBhvr>
                                      <p:to>
                                        <p:strVal val="visible"/>
                                      </p:to>
                                    </p:set>
                                    <p:animEffect transition="in" filter="dissolve">
                                      <p:cBhvr>
                                        <p:cTn id="63" dur="500"/>
                                        <p:tgtEl>
                                          <p:spTgt spid="1292"/>
                                        </p:tgtEl>
                                      </p:cBhvr>
                                    </p:animEffect>
                                  </p:childTnLst>
                                </p:cTn>
                              </p:par>
                            </p:childTnLst>
                          </p:cTn>
                        </p:par>
                        <p:par>
                          <p:cTn id="64" fill="hold">
                            <p:stCondLst>
                              <p:cond delay="8500"/>
                            </p:stCondLst>
                            <p:childTnLst>
                              <p:par>
                                <p:cTn id="65" presetID="9" presetClass="entr" presetSubtype="0" fill="hold" grpId="14" nodeType="afterEffect">
                                  <p:stCondLst>
                                    <p:cond delay="0"/>
                                  </p:stCondLst>
                                  <p:iterate type="el">
                                    <p:tmAbs val="0"/>
                                  </p:iterate>
                                  <p:childTnLst>
                                    <p:set>
                                      <p:cBhvr>
                                        <p:cTn id="66" dur="indefinite" fill="hold"/>
                                        <p:tgtEl>
                                          <p:spTgt spid="1293"/>
                                        </p:tgtEl>
                                        <p:attrNameLst>
                                          <p:attrName>style.visibility</p:attrName>
                                        </p:attrNameLst>
                                      </p:cBhvr>
                                      <p:to>
                                        <p:strVal val="visible"/>
                                      </p:to>
                                    </p:set>
                                    <p:animEffect transition="in" filter="dissolve">
                                      <p:cBhvr>
                                        <p:cTn id="67" dur="500"/>
                                        <p:tgtEl>
                                          <p:spTgt spid="1293"/>
                                        </p:tgtEl>
                                      </p:cBhvr>
                                    </p:animEffect>
                                  </p:childTnLst>
                                </p:cTn>
                              </p:par>
                            </p:childTnLst>
                          </p:cTn>
                        </p:par>
                        <p:par>
                          <p:cTn id="68" fill="hold">
                            <p:stCondLst>
                              <p:cond delay="9000"/>
                            </p:stCondLst>
                            <p:childTnLst>
                              <p:par>
                                <p:cTn id="69" presetID="9" presetClass="entr" presetSubtype="0" fill="hold" grpId="15" nodeType="afterEffect">
                                  <p:stCondLst>
                                    <p:cond delay="0"/>
                                  </p:stCondLst>
                                  <p:iterate type="el">
                                    <p:tmAbs val="0"/>
                                  </p:iterate>
                                  <p:childTnLst>
                                    <p:set>
                                      <p:cBhvr>
                                        <p:cTn id="70" dur="indefinite" fill="hold"/>
                                        <p:tgtEl>
                                          <p:spTgt spid="1294"/>
                                        </p:tgtEl>
                                        <p:attrNameLst>
                                          <p:attrName>style.visibility</p:attrName>
                                        </p:attrNameLst>
                                      </p:cBhvr>
                                      <p:to>
                                        <p:strVal val="visible"/>
                                      </p:to>
                                    </p:set>
                                    <p:animEffect transition="in" filter="dissolve">
                                      <p:cBhvr>
                                        <p:cTn id="71" dur="500"/>
                                        <p:tgtEl>
                                          <p:spTgt spid="1294"/>
                                        </p:tgtEl>
                                      </p:cBhvr>
                                    </p:animEffect>
                                  </p:childTnLst>
                                </p:cTn>
                              </p:par>
                            </p:childTnLst>
                          </p:cTn>
                        </p:par>
                        <p:par>
                          <p:cTn id="72" fill="hold">
                            <p:stCondLst>
                              <p:cond delay="9500"/>
                            </p:stCondLst>
                            <p:childTnLst>
                              <p:par>
                                <p:cTn id="73" presetID="9" presetClass="entr" presetSubtype="0" fill="hold" grpId="16" nodeType="afterEffect">
                                  <p:stCondLst>
                                    <p:cond delay="0"/>
                                  </p:stCondLst>
                                  <p:iterate type="el">
                                    <p:tmAbs val="0"/>
                                  </p:iterate>
                                  <p:childTnLst>
                                    <p:set>
                                      <p:cBhvr>
                                        <p:cTn id="74" dur="indefinite" fill="hold"/>
                                        <p:tgtEl>
                                          <p:spTgt spid="1295"/>
                                        </p:tgtEl>
                                        <p:attrNameLst>
                                          <p:attrName>style.visibility</p:attrName>
                                        </p:attrNameLst>
                                      </p:cBhvr>
                                      <p:to>
                                        <p:strVal val="visible"/>
                                      </p:to>
                                    </p:set>
                                    <p:animEffect transition="in" filter="dissolve">
                                      <p:cBhvr>
                                        <p:cTn id="75" dur="500"/>
                                        <p:tgtEl>
                                          <p:spTgt spid="1295"/>
                                        </p:tgtEl>
                                      </p:cBhvr>
                                    </p:animEffect>
                                  </p:childTnLst>
                                </p:cTn>
                              </p:par>
                            </p:childTnLst>
                          </p:cTn>
                        </p:par>
                        <p:par>
                          <p:cTn id="76" fill="hold">
                            <p:stCondLst>
                              <p:cond delay="10000"/>
                            </p:stCondLst>
                            <p:childTnLst>
                              <p:par>
                                <p:cTn id="77" presetID="9" presetClass="entr" presetSubtype="0" fill="hold" grpId="17" nodeType="afterEffect">
                                  <p:stCondLst>
                                    <p:cond delay="0"/>
                                  </p:stCondLst>
                                  <p:iterate type="el">
                                    <p:tmAbs val="0"/>
                                  </p:iterate>
                                  <p:childTnLst>
                                    <p:set>
                                      <p:cBhvr>
                                        <p:cTn id="78" dur="indefinite" fill="hold"/>
                                        <p:tgtEl>
                                          <p:spTgt spid="1296"/>
                                        </p:tgtEl>
                                        <p:attrNameLst>
                                          <p:attrName>style.visibility</p:attrName>
                                        </p:attrNameLst>
                                      </p:cBhvr>
                                      <p:to>
                                        <p:strVal val="visible"/>
                                      </p:to>
                                    </p:set>
                                    <p:animEffect transition="in" filter="dissolve">
                                      <p:cBhvr>
                                        <p:cTn id="79" dur="500"/>
                                        <p:tgtEl>
                                          <p:spTgt spid="1296"/>
                                        </p:tgtEl>
                                      </p:cBhvr>
                                    </p:animEffect>
                                  </p:childTnLst>
                                </p:cTn>
                              </p:par>
                            </p:childTnLst>
                          </p:cTn>
                        </p:par>
                        <p:par>
                          <p:cTn id="80" fill="hold">
                            <p:stCondLst>
                              <p:cond delay="10500"/>
                            </p:stCondLst>
                            <p:childTnLst>
                              <p:par>
                                <p:cTn id="81" presetID="9" presetClass="entr" presetSubtype="0" fill="hold" grpId="18" nodeType="afterEffect">
                                  <p:stCondLst>
                                    <p:cond delay="0"/>
                                  </p:stCondLst>
                                  <p:iterate type="el">
                                    <p:tmAbs val="0"/>
                                  </p:iterate>
                                  <p:childTnLst>
                                    <p:set>
                                      <p:cBhvr>
                                        <p:cTn id="82" dur="indefinite" fill="hold"/>
                                        <p:tgtEl>
                                          <p:spTgt spid="1297"/>
                                        </p:tgtEl>
                                        <p:attrNameLst>
                                          <p:attrName>style.visibility</p:attrName>
                                        </p:attrNameLst>
                                      </p:cBhvr>
                                      <p:to>
                                        <p:strVal val="visible"/>
                                      </p:to>
                                    </p:set>
                                    <p:animEffect transition="in" filter="dissolve">
                                      <p:cBhvr>
                                        <p:cTn id="83" dur="500"/>
                                        <p:tgtEl>
                                          <p:spTgt spid="1297"/>
                                        </p:tgtEl>
                                      </p:cBhvr>
                                    </p:animEffect>
                                  </p:childTnLst>
                                </p:cTn>
                              </p:par>
                            </p:childTnLst>
                          </p:cTn>
                        </p:par>
                        <p:par>
                          <p:cTn id="84" fill="hold">
                            <p:stCondLst>
                              <p:cond delay="11000"/>
                            </p:stCondLst>
                            <p:childTnLst>
                              <p:par>
                                <p:cTn id="85" presetID="9" presetClass="entr" presetSubtype="0" fill="hold" grpId="19" nodeType="afterEffect">
                                  <p:stCondLst>
                                    <p:cond delay="0"/>
                                  </p:stCondLst>
                                  <p:iterate type="el">
                                    <p:tmAbs val="0"/>
                                  </p:iterate>
                                  <p:childTnLst>
                                    <p:set>
                                      <p:cBhvr>
                                        <p:cTn id="86" dur="indefinite" fill="hold"/>
                                        <p:tgtEl>
                                          <p:spTgt spid="1298"/>
                                        </p:tgtEl>
                                        <p:attrNameLst>
                                          <p:attrName>style.visibility</p:attrName>
                                        </p:attrNameLst>
                                      </p:cBhvr>
                                      <p:to>
                                        <p:strVal val="visible"/>
                                      </p:to>
                                    </p:set>
                                    <p:animEffect transition="in" filter="dissolve">
                                      <p:cBhvr>
                                        <p:cTn id="87" dur="500"/>
                                        <p:tgtEl>
                                          <p:spTgt spid="1298"/>
                                        </p:tgtEl>
                                      </p:cBhvr>
                                    </p:animEffect>
                                  </p:childTnLst>
                                </p:cTn>
                              </p:par>
                            </p:childTnLst>
                          </p:cTn>
                        </p:par>
                        <p:par>
                          <p:cTn id="88" fill="hold">
                            <p:stCondLst>
                              <p:cond delay="11500"/>
                            </p:stCondLst>
                            <p:childTnLst>
                              <p:par>
                                <p:cTn id="89" presetID="9" presetClass="entr" presetSubtype="0" fill="hold" grpId="20" nodeType="afterEffect">
                                  <p:stCondLst>
                                    <p:cond delay="0"/>
                                  </p:stCondLst>
                                  <p:iterate type="el">
                                    <p:tmAbs val="0"/>
                                  </p:iterate>
                                  <p:childTnLst>
                                    <p:set>
                                      <p:cBhvr>
                                        <p:cTn id="90" dur="indefinite" fill="hold"/>
                                        <p:tgtEl>
                                          <p:spTgt spid="1299"/>
                                        </p:tgtEl>
                                        <p:attrNameLst>
                                          <p:attrName>style.visibility</p:attrName>
                                        </p:attrNameLst>
                                      </p:cBhvr>
                                      <p:to>
                                        <p:strVal val="visible"/>
                                      </p:to>
                                    </p:set>
                                    <p:animEffect transition="in" filter="dissolve">
                                      <p:cBhvr>
                                        <p:cTn id="91" dur="500"/>
                                        <p:tgtEl>
                                          <p:spTgt spid="12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spid="1269" grpId="1" animBg="1" advAuto="0"/>
      <p:bldP spid="1288" grpId="10" animBg="1" advAuto="0"/>
      <p:bldP spid="1287" grpId="9" animBg="1" advAuto="0"/>
      <p:bldP spid="1296" grpId="17" animBg="1" advAuto="0"/>
      <p:bldP spid="1272" grpId="3" animBg="1" advAuto="0"/>
      <p:bldP spid="1282" grpId="8" animBg="1" advAuto="0"/>
      <p:bldP spid="1294" grpId="15" animBg="1" advAuto="0"/>
      <p:bldP spid="1292" grpId="13" animBg="1" advAuto="0"/>
      <p:bldP spid="1277" grpId="7" animBg="1" advAuto="0"/>
      <p:bldP spid="1295" grpId="16" animBg="1" advAuto="0"/>
      <p:bldP spid="1291" grpId="12" animBg="1" advAuto="0"/>
      <p:bldP spid="1299" grpId="20" animBg="1" advAuto="0"/>
      <p:bldP spid="1270" grpId="2" bldLvl="0" animBg="1" advAuto="0"/>
      <p:bldP spid="1298" grpId="19" animBg="1" advAuto="0"/>
      <p:bldP spid="1271" grpId="5" animBg="1" advAuto="0"/>
      <p:bldP spid="1300" grpId="6" animBg="1" advAuto="0"/>
      <p:bldP spid="1297" grpId="18" animBg="1" advAuto="0"/>
      <p:bldP spid="1289" grpId="4" animBg="1" advAuto="0"/>
      <p:bldP spid="1293" grpId="14" animBg="1" advAuto="0"/>
      <p:bldP spid="1290" grpId="11"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2" name="文本框 9"/>
          <p:cNvSpPr txBox="1"/>
          <p:nvPr/>
        </p:nvSpPr>
        <p:spPr>
          <a:xfrm>
            <a:off x="1006609" y="189321"/>
            <a:ext cx="1803629" cy="386081"/>
          </a:xfrm>
          <a:prstGeom prst="rect">
            <a:avLst/>
          </a:prstGeom>
          <a:ln w="12700">
            <a:miter lim="400000"/>
          </a:ln>
        </p:spPr>
        <p:txBody>
          <a:bodyPr lIns="34290" tIns="34290" rIns="34290" bIns="34290">
            <a:spAutoFit/>
          </a:bodyPr>
          <a:lstStyle/>
          <a:p>
            <a:pPr lvl="1" indent="0">
              <a:defRPr>
                <a:solidFill>
                  <a:srgbClr val="595959"/>
                </a:solidFill>
                <a:latin typeface="微软雅黑"/>
                <a:ea typeface="微软雅黑"/>
                <a:cs typeface="微软雅黑"/>
                <a:sym typeface="微软雅黑"/>
              </a:defRPr>
            </a:pPr>
            <a:r>
              <a:t>总结与展望</a:t>
            </a:r>
          </a:p>
        </p:txBody>
      </p:sp>
      <p:sp>
        <p:nvSpPr>
          <p:cNvPr id="1303" name="直接连接符 55"/>
          <p:cNvSpPr/>
          <p:nvPr/>
        </p:nvSpPr>
        <p:spPr>
          <a:xfrm>
            <a:off x="841002" y="505763"/>
            <a:ext cx="8571842" cy="1"/>
          </a:xfrm>
          <a:prstGeom prst="line">
            <a:avLst/>
          </a:prstGeom>
          <a:ln>
            <a:solidFill>
              <a:srgbClr val="808080"/>
            </a:solidFill>
            <a:prstDash val="dash"/>
          </a:ln>
        </p:spPr>
        <p:txBody>
          <a:bodyPr lIns="45719" rIns="45719"/>
          <a:lstStyle/>
          <a:p/>
        </p:txBody>
      </p:sp>
      <p:sp>
        <p:nvSpPr>
          <p:cNvPr id="1304" name="文本框 1"/>
          <p:cNvSpPr txBox="1"/>
          <p:nvPr/>
        </p:nvSpPr>
        <p:spPr>
          <a:xfrm>
            <a:off x="335280" y="855980"/>
            <a:ext cx="11521440" cy="3044825"/>
          </a:xfrm>
          <a:prstGeom prst="rect">
            <a:avLst/>
          </a:prstGeom>
          <a:ln w="12700">
            <a:miter lim="400000"/>
          </a:ln>
        </p:spPr>
        <p:txBody>
          <a:bodyPr wrap="square" lIns="45719" rIns="45719">
            <a:spAutoFit/>
          </a:bodyPr>
          <a:lstStyle/>
          <a:p>
            <a:pPr algn="just">
              <a:lnSpc>
                <a:spcPct val="120000"/>
              </a:lnSpc>
              <a:defRPr sz="2000" b="1">
                <a:solidFill>
                  <a:srgbClr val="46CEAE"/>
                </a:solidFill>
                <a:latin typeface="微软雅黑"/>
                <a:ea typeface="微软雅黑"/>
                <a:cs typeface="微软雅黑"/>
                <a:sym typeface="微软雅黑"/>
              </a:defRPr>
            </a:pPr>
            <a:r>
              <a:t>总结：</a:t>
            </a:r>
            <a:r>
              <a:rPr sz="1400" b="0">
                <a:solidFill>
                  <a:srgbClr val="808080"/>
                </a:solidFill>
              </a:rPr>
              <a:t>本文立足于市场分析以及实际项目需求，实现了智能商用油烟机系统，其中的主要工作和技术实现包括：</a:t>
            </a:r>
            <a:endParaRPr sz="1400" b="0">
              <a:solidFill>
                <a:srgbClr val="808080"/>
              </a:solidFill>
            </a:endParaRPr>
          </a:p>
          <a:p>
            <a:pPr algn="just">
              <a:lnSpc>
                <a:spcPct val="120000"/>
              </a:lnSpc>
              <a:defRPr sz="2000" b="1">
                <a:solidFill>
                  <a:srgbClr val="46CEAE"/>
                </a:solidFill>
                <a:latin typeface="微软雅黑"/>
                <a:ea typeface="微软雅黑"/>
                <a:cs typeface="微软雅黑"/>
                <a:sym typeface="微软雅黑"/>
              </a:defRPr>
            </a:pPr>
            <a:r>
              <a:rPr sz="1400" b="0">
                <a:solidFill>
                  <a:srgbClr val="808080"/>
                </a:solidFill>
              </a:rPr>
              <a:t>1）分析目前商用油烟机智能控制技术上的缺点，结合RS485、Modbus、GPRS技术，将油烟机设备入网，监控设备实时数据，并将数据存储在云端。设计多个客户端应用，并提供多项实用的功能模块，保证智能系统的高可用性。</a:t>
            </a:r>
            <a:endParaRPr sz="1400" b="0">
              <a:solidFill>
                <a:srgbClr val="808080"/>
              </a:solidFill>
            </a:endParaRPr>
          </a:p>
          <a:p>
            <a:pPr algn="just">
              <a:lnSpc>
                <a:spcPct val="120000"/>
              </a:lnSpc>
              <a:defRPr sz="2000" b="1">
                <a:solidFill>
                  <a:srgbClr val="46CEAE"/>
                </a:solidFill>
                <a:latin typeface="微软雅黑"/>
                <a:ea typeface="微软雅黑"/>
                <a:cs typeface="微软雅黑"/>
                <a:sym typeface="微软雅黑"/>
              </a:defRPr>
            </a:pPr>
            <a:r>
              <a:rPr sz="1400" b="0">
                <a:solidFill>
                  <a:srgbClr val="808080"/>
                </a:solidFill>
              </a:rPr>
              <a:t>2）针对商用油烟机风机保持满功率运行成本较高的问题，设计基于模糊控制器和PID控制器的模糊PID技术，实现油烟风机的无级变频调速控制，提高了智能控制系统的实用性，有效降低了风机能耗。</a:t>
            </a:r>
            <a:endParaRPr sz="1400" b="0">
              <a:solidFill>
                <a:srgbClr val="808080"/>
              </a:solidFill>
            </a:endParaRPr>
          </a:p>
          <a:p>
            <a:pPr algn="just">
              <a:lnSpc>
                <a:spcPct val="120000"/>
              </a:lnSpc>
              <a:defRPr sz="2000" b="1">
                <a:solidFill>
                  <a:srgbClr val="46CEAE"/>
                </a:solidFill>
                <a:latin typeface="微软雅黑"/>
                <a:ea typeface="微软雅黑"/>
                <a:cs typeface="微软雅黑"/>
                <a:sym typeface="微软雅黑"/>
              </a:defRPr>
            </a:pPr>
            <a:r>
              <a:rPr sz="1400" b="0">
                <a:solidFill>
                  <a:srgbClr val="808080"/>
                </a:solidFill>
              </a:rPr>
              <a:t>3）实现动态死区调度机制对智能网关上报的数据进行限流处理，降低单位时间数据通信闭环链路中的数据流量以及网络带宽占用率，减少云平台的负载压力，提高数据通信闭环链路的鲁棒性。</a:t>
            </a:r>
            <a:endParaRPr sz="1400" b="0">
              <a:solidFill>
                <a:srgbClr val="808080"/>
              </a:solidFill>
            </a:endParaRPr>
          </a:p>
          <a:p>
            <a:pPr algn="just">
              <a:lnSpc>
                <a:spcPct val="120000"/>
              </a:lnSpc>
              <a:defRPr sz="2000" b="1">
                <a:solidFill>
                  <a:srgbClr val="46CEAE"/>
                </a:solidFill>
                <a:latin typeface="微软雅黑"/>
                <a:ea typeface="微软雅黑"/>
                <a:cs typeface="微软雅黑"/>
                <a:sym typeface="微软雅黑"/>
              </a:defRPr>
            </a:pPr>
            <a:r>
              <a:rPr sz="1400" b="0">
                <a:solidFill>
                  <a:srgbClr val="808080"/>
                </a:solidFill>
              </a:rPr>
              <a:t>4）在云服务负载均衡的基础上，设计基于令牌桶算法的动态调度限流机制，并与无任何网络流量控制机制、负载均衡机制进行性能测试和响应延迟测试对比，说明了该机制降低了云服务器近10%的资源使用率，降低了部分模块40%的响应时间，对智能系统的提升作用明显。</a:t>
            </a:r>
            <a:endParaRPr sz="1400" b="0">
              <a:solidFill>
                <a:srgbClr val="808080"/>
              </a:solidFill>
            </a:endParaRPr>
          </a:p>
          <a:p>
            <a:pPr algn="just">
              <a:lnSpc>
                <a:spcPct val="120000"/>
              </a:lnSpc>
              <a:defRPr sz="2000" b="1">
                <a:solidFill>
                  <a:srgbClr val="46CEAE"/>
                </a:solidFill>
                <a:latin typeface="微软雅黑"/>
                <a:ea typeface="微软雅黑"/>
                <a:cs typeface="微软雅黑"/>
                <a:sym typeface="微软雅黑"/>
              </a:defRPr>
            </a:pPr>
            <a:r>
              <a:rPr sz="1400" b="0">
                <a:solidFill>
                  <a:srgbClr val="808080"/>
                </a:solidFill>
              </a:rPr>
              <a:t>5）对商用油烟机智能系统进行综合性测试，包括功能测试、请求响应时延测试、数据量测试。功能测试主要对Web端、APP端、智能网关以及业务云平台进行功能模块测试，并模拟了多客户端并发请求测试，验证了智能系统的高负载能力。</a:t>
            </a:r>
            <a:endParaRPr sz="1400" b="0">
              <a:solidFill>
                <a:srgbClr val="808080"/>
              </a:solidFill>
            </a:endParaRPr>
          </a:p>
        </p:txBody>
      </p:sp>
      <p:sp>
        <p:nvSpPr>
          <p:cNvPr id="1305" name="TextBox 16"/>
          <p:cNvSpPr txBox="1"/>
          <p:nvPr/>
        </p:nvSpPr>
        <p:spPr>
          <a:xfrm>
            <a:off x="10655710" y="7812196"/>
            <a:ext cx="789941" cy="408941"/>
          </a:xfrm>
          <a:prstGeom prst="rect">
            <a:avLst/>
          </a:prstGeom>
          <a:ln w="12700">
            <a:miter lim="400000"/>
          </a:ln>
        </p:spPr>
        <p:txBody>
          <a:bodyPr wrap="none" lIns="45719" rIns="45719">
            <a:spAutoFit/>
          </a:bodyPr>
          <a:lstStyle>
            <a:lvl1pPr>
              <a:defRPr>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延时符</a:t>
            </a:r>
            <a:endParaRPr>
              <a:latin typeface="+mj-lt"/>
              <a:ea typeface="+mj-ea"/>
              <a:cs typeface="+mj-cs"/>
              <a:sym typeface="Helvetica"/>
            </a:endParaRPr>
          </a:p>
        </p:txBody>
      </p:sp>
      <p:sp>
        <p:nvSpPr>
          <p:cNvPr id="1306" name="六边形 14"/>
          <p:cNvSpPr/>
          <p:nvPr/>
        </p:nvSpPr>
        <p:spPr>
          <a:xfrm>
            <a:off x="241895" y="125397"/>
            <a:ext cx="481346" cy="41495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25400">
            <a:solidFill>
              <a:srgbClr val="46CEAE"/>
            </a:solidFill>
          </a:ln>
        </p:spPr>
        <p:txBody>
          <a:bodyPr lIns="45719" rIns="45719" anchor="ctr"/>
          <a:lstStyle/>
          <a:p>
            <a:pPr algn="ctr">
              <a:defRPr>
                <a:solidFill>
                  <a:srgbClr val="FFFFFF"/>
                </a:solidFill>
              </a:defRPr>
            </a:pPr>
          </a:p>
        </p:txBody>
      </p:sp>
      <p:sp>
        <p:nvSpPr>
          <p:cNvPr id="1307" name="矩形 15"/>
          <p:cNvSpPr/>
          <p:nvPr/>
        </p:nvSpPr>
        <p:spPr>
          <a:xfrm>
            <a:off x="9412843" y="188638"/>
            <a:ext cx="933217" cy="334418"/>
          </a:xfrm>
          <a:prstGeom prst="rect">
            <a:avLst/>
          </a:prstGeom>
          <a:solidFill>
            <a:srgbClr val="46CEAE"/>
          </a:solidFill>
          <a:ln w="12700">
            <a:miter lim="400000"/>
          </a:ln>
        </p:spPr>
        <p:txBody>
          <a:bodyPr lIns="45719" rIns="45719" anchor="ctr"/>
          <a:lstStyle/>
          <a:p>
            <a:pPr algn="ctr">
              <a:defRPr sz="1400">
                <a:solidFill>
                  <a:srgbClr val="FFFFFF"/>
                </a:solidFill>
              </a:defRPr>
            </a:pPr>
          </a:p>
        </p:txBody>
      </p:sp>
      <p:sp>
        <p:nvSpPr>
          <p:cNvPr id="1308" name="矩形 17"/>
          <p:cNvSpPr/>
          <p:nvPr/>
        </p:nvSpPr>
        <p:spPr>
          <a:xfrm>
            <a:off x="10347503" y="187548"/>
            <a:ext cx="1582733" cy="334419"/>
          </a:xfrm>
          <a:prstGeom prst="rect">
            <a:avLst/>
          </a:prstGeom>
          <a:solidFill>
            <a:srgbClr val="46CEAE">
              <a:alpha val="58824"/>
            </a:srgbClr>
          </a:solidFill>
          <a:ln w="12700">
            <a:miter lim="400000"/>
          </a:ln>
        </p:spPr>
        <p:txBody>
          <a:bodyPr lIns="45719" rIns="45719" anchor="ctr"/>
          <a:lstStyle/>
          <a:p>
            <a:pPr algn="ctr">
              <a:defRPr sz="1600">
                <a:solidFill>
                  <a:srgbClr val="FFFFFF"/>
                </a:solidFill>
              </a:defRPr>
            </a:pPr>
          </a:p>
        </p:txBody>
      </p:sp>
      <p:sp>
        <p:nvSpPr>
          <p:cNvPr id="1309" name="六边形 18"/>
          <p:cNvSpPr/>
          <p:nvPr/>
        </p:nvSpPr>
        <p:spPr>
          <a:xfrm>
            <a:off x="624979" y="392471"/>
            <a:ext cx="261791" cy="22568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12700">
            <a:solidFill>
              <a:srgbClr val="FFFFFF"/>
            </a:solidFill>
          </a:ln>
        </p:spPr>
        <p:txBody>
          <a:bodyPr lIns="45719" rIns="45719" anchor="ctr"/>
          <a:lstStyle/>
          <a:p>
            <a:pPr algn="ctr">
              <a:defRPr>
                <a:solidFill>
                  <a:srgbClr val="FFFFFF"/>
                </a:solidFill>
              </a:defRPr>
            </a:pPr>
          </a:p>
        </p:txBody>
      </p:sp>
      <p:sp>
        <p:nvSpPr>
          <p:cNvPr id="1310" name="文本框 9"/>
          <p:cNvSpPr txBox="1"/>
          <p:nvPr/>
        </p:nvSpPr>
        <p:spPr>
          <a:xfrm>
            <a:off x="9447133" y="221071"/>
            <a:ext cx="864637" cy="322581"/>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t>第一章</a:t>
            </a:r>
          </a:p>
        </p:txBody>
      </p:sp>
      <p:sp>
        <p:nvSpPr>
          <p:cNvPr id="1311" name="文本框 9"/>
          <p:cNvSpPr txBox="1"/>
          <p:nvPr/>
        </p:nvSpPr>
        <p:spPr>
          <a:xfrm>
            <a:off x="10372920" y="213500"/>
            <a:ext cx="1515597" cy="322581"/>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t>论文导读</a:t>
            </a:r>
          </a:p>
        </p:txBody>
      </p:sp>
      <p:sp>
        <p:nvSpPr>
          <p:cNvPr id="1312" name="Freeform 126"/>
          <p:cNvSpPr/>
          <p:nvPr/>
        </p:nvSpPr>
        <p:spPr>
          <a:xfrm>
            <a:off x="366158" y="217753"/>
            <a:ext cx="232820" cy="291329"/>
          </a:xfrm>
          <a:custGeom>
            <a:avLst/>
            <a:gdLst/>
            <a:ahLst/>
            <a:cxnLst>
              <a:cxn ang="0">
                <a:pos x="wd2" y="hd2"/>
              </a:cxn>
              <a:cxn ang="5400000">
                <a:pos x="wd2" y="hd2"/>
              </a:cxn>
              <a:cxn ang="10800000">
                <a:pos x="wd2" y="hd2"/>
              </a:cxn>
              <a:cxn ang="16200000">
                <a:pos x="wd2" y="hd2"/>
              </a:cxn>
            </a:cxnLst>
            <a:rect l="0" t="0" r="r" b="b"/>
            <a:pathLst>
              <a:path w="21600" h="21600" extrusionOk="0">
                <a:moveTo>
                  <a:pt x="1067" y="5774"/>
                </a:moveTo>
                <a:cubicBezTo>
                  <a:pt x="12800" y="5774"/>
                  <a:pt x="12800" y="5774"/>
                  <a:pt x="12800" y="5774"/>
                </a:cubicBezTo>
                <a:cubicBezTo>
                  <a:pt x="12800" y="10265"/>
                  <a:pt x="12800" y="10265"/>
                  <a:pt x="12800" y="10265"/>
                </a:cubicBezTo>
                <a:cubicBezTo>
                  <a:pt x="1067" y="10265"/>
                  <a:pt x="1067" y="10265"/>
                  <a:pt x="1067" y="10265"/>
                </a:cubicBezTo>
                <a:cubicBezTo>
                  <a:pt x="533" y="10265"/>
                  <a:pt x="0" y="9838"/>
                  <a:pt x="0" y="9410"/>
                </a:cubicBezTo>
                <a:cubicBezTo>
                  <a:pt x="0" y="6630"/>
                  <a:pt x="0" y="6630"/>
                  <a:pt x="0" y="6630"/>
                </a:cubicBezTo>
                <a:cubicBezTo>
                  <a:pt x="0" y="6202"/>
                  <a:pt x="533" y="5774"/>
                  <a:pt x="1067" y="5774"/>
                </a:cubicBezTo>
                <a:close/>
                <a:moveTo>
                  <a:pt x="15467" y="19248"/>
                </a:moveTo>
                <a:cubicBezTo>
                  <a:pt x="21600" y="19248"/>
                  <a:pt x="21600" y="19248"/>
                  <a:pt x="21600" y="19248"/>
                </a:cubicBezTo>
                <a:cubicBezTo>
                  <a:pt x="21600" y="20958"/>
                  <a:pt x="21600" y="20958"/>
                  <a:pt x="21600" y="20958"/>
                </a:cubicBezTo>
                <a:cubicBezTo>
                  <a:pt x="15467" y="20958"/>
                  <a:pt x="15467" y="20958"/>
                  <a:pt x="15467" y="20958"/>
                </a:cubicBezTo>
                <a:cubicBezTo>
                  <a:pt x="15467" y="19248"/>
                  <a:pt x="15467" y="19248"/>
                  <a:pt x="15467" y="19248"/>
                </a:cubicBezTo>
                <a:close/>
                <a:moveTo>
                  <a:pt x="14133" y="20958"/>
                </a:moveTo>
                <a:cubicBezTo>
                  <a:pt x="14133" y="21600"/>
                  <a:pt x="14133" y="21600"/>
                  <a:pt x="14133" y="21600"/>
                </a:cubicBezTo>
                <a:cubicBezTo>
                  <a:pt x="7733" y="21600"/>
                  <a:pt x="7733" y="21600"/>
                  <a:pt x="7733" y="21600"/>
                </a:cubicBezTo>
                <a:cubicBezTo>
                  <a:pt x="7733" y="20958"/>
                  <a:pt x="7733" y="20958"/>
                  <a:pt x="7733" y="20958"/>
                </a:cubicBezTo>
                <a:cubicBezTo>
                  <a:pt x="0" y="20958"/>
                  <a:pt x="0" y="20958"/>
                  <a:pt x="0" y="20958"/>
                </a:cubicBezTo>
                <a:cubicBezTo>
                  <a:pt x="0" y="19248"/>
                  <a:pt x="0" y="19248"/>
                  <a:pt x="0" y="19248"/>
                </a:cubicBezTo>
                <a:cubicBezTo>
                  <a:pt x="7733" y="19248"/>
                  <a:pt x="7733" y="19248"/>
                  <a:pt x="7733" y="19248"/>
                </a:cubicBezTo>
                <a:cubicBezTo>
                  <a:pt x="7733" y="18606"/>
                  <a:pt x="7733" y="18606"/>
                  <a:pt x="7733" y="18606"/>
                </a:cubicBezTo>
                <a:cubicBezTo>
                  <a:pt x="10133" y="18606"/>
                  <a:pt x="10133" y="18606"/>
                  <a:pt x="10133" y="18606"/>
                </a:cubicBezTo>
                <a:cubicBezTo>
                  <a:pt x="10133" y="16253"/>
                  <a:pt x="10133" y="16253"/>
                  <a:pt x="10133" y="16253"/>
                </a:cubicBezTo>
                <a:cubicBezTo>
                  <a:pt x="1067" y="16253"/>
                  <a:pt x="1067" y="16253"/>
                  <a:pt x="1067" y="16253"/>
                </a:cubicBezTo>
                <a:cubicBezTo>
                  <a:pt x="533" y="16253"/>
                  <a:pt x="0" y="15826"/>
                  <a:pt x="0" y="15398"/>
                </a:cubicBezTo>
                <a:cubicBezTo>
                  <a:pt x="0" y="12404"/>
                  <a:pt x="0" y="12404"/>
                  <a:pt x="0" y="12404"/>
                </a:cubicBezTo>
                <a:cubicBezTo>
                  <a:pt x="0" y="11976"/>
                  <a:pt x="533" y="11549"/>
                  <a:pt x="1067" y="11549"/>
                </a:cubicBezTo>
                <a:cubicBezTo>
                  <a:pt x="12800" y="11549"/>
                  <a:pt x="12800" y="11549"/>
                  <a:pt x="12800" y="11549"/>
                </a:cubicBezTo>
                <a:cubicBezTo>
                  <a:pt x="12800" y="16253"/>
                  <a:pt x="12800" y="16253"/>
                  <a:pt x="12800" y="16253"/>
                </a:cubicBezTo>
                <a:cubicBezTo>
                  <a:pt x="11733" y="16253"/>
                  <a:pt x="11733" y="16253"/>
                  <a:pt x="11733" y="16253"/>
                </a:cubicBezTo>
                <a:cubicBezTo>
                  <a:pt x="11733" y="18606"/>
                  <a:pt x="11733" y="18606"/>
                  <a:pt x="11733" y="18606"/>
                </a:cubicBezTo>
                <a:cubicBezTo>
                  <a:pt x="14133" y="18606"/>
                  <a:pt x="14133" y="18606"/>
                  <a:pt x="14133" y="18606"/>
                </a:cubicBezTo>
                <a:cubicBezTo>
                  <a:pt x="14133" y="19248"/>
                  <a:pt x="14133" y="19248"/>
                  <a:pt x="14133" y="19248"/>
                </a:cubicBezTo>
                <a:cubicBezTo>
                  <a:pt x="14133" y="20958"/>
                  <a:pt x="14133" y="20958"/>
                  <a:pt x="14133" y="20958"/>
                </a:cubicBezTo>
                <a:close/>
                <a:moveTo>
                  <a:pt x="1067" y="0"/>
                </a:moveTo>
                <a:cubicBezTo>
                  <a:pt x="12800" y="0"/>
                  <a:pt x="12800" y="0"/>
                  <a:pt x="12800" y="0"/>
                </a:cubicBezTo>
                <a:cubicBezTo>
                  <a:pt x="12800" y="4491"/>
                  <a:pt x="12800" y="4491"/>
                  <a:pt x="12800" y="4491"/>
                </a:cubicBezTo>
                <a:cubicBezTo>
                  <a:pt x="1067" y="4491"/>
                  <a:pt x="1067" y="4491"/>
                  <a:pt x="1067" y="4491"/>
                </a:cubicBezTo>
                <a:cubicBezTo>
                  <a:pt x="533" y="4491"/>
                  <a:pt x="0" y="4063"/>
                  <a:pt x="0" y="3636"/>
                </a:cubicBezTo>
                <a:cubicBezTo>
                  <a:pt x="0" y="855"/>
                  <a:pt x="0" y="855"/>
                  <a:pt x="0" y="855"/>
                </a:cubicBezTo>
                <a:cubicBezTo>
                  <a:pt x="0" y="428"/>
                  <a:pt x="533" y="0"/>
                  <a:pt x="1067" y="0"/>
                </a:cubicBezTo>
                <a:close/>
                <a:moveTo>
                  <a:pt x="14133" y="11549"/>
                </a:moveTo>
                <a:cubicBezTo>
                  <a:pt x="14133" y="16253"/>
                  <a:pt x="14133" y="16253"/>
                  <a:pt x="14133" y="16253"/>
                </a:cubicBezTo>
                <a:cubicBezTo>
                  <a:pt x="20533" y="16253"/>
                  <a:pt x="20533" y="16253"/>
                  <a:pt x="20533" y="16253"/>
                </a:cubicBezTo>
                <a:cubicBezTo>
                  <a:pt x="21067" y="16253"/>
                  <a:pt x="21600" y="15826"/>
                  <a:pt x="21600" y="15398"/>
                </a:cubicBezTo>
                <a:cubicBezTo>
                  <a:pt x="21600" y="12404"/>
                  <a:pt x="21600" y="12404"/>
                  <a:pt x="21600" y="12404"/>
                </a:cubicBezTo>
                <a:cubicBezTo>
                  <a:pt x="21600" y="11976"/>
                  <a:pt x="21067" y="11549"/>
                  <a:pt x="20533" y="11549"/>
                </a:cubicBezTo>
                <a:cubicBezTo>
                  <a:pt x="14133" y="11549"/>
                  <a:pt x="14133" y="11549"/>
                  <a:pt x="14133" y="11549"/>
                </a:cubicBezTo>
                <a:close/>
                <a:moveTo>
                  <a:pt x="15733" y="1711"/>
                </a:moveTo>
                <a:cubicBezTo>
                  <a:pt x="18400" y="1711"/>
                  <a:pt x="18400" y="1711"/>
                  <a:pt x="18400" y="1711"/>
                </a:cubicBezTo>
                <a:cubicBezTo>
                  <a:pt x="18400" y="2780"/>
                  <a:pt x="18400" y="2780"/>
                  <a:pt x="18400" y="2780"/>
                </a:cubicBezTo>
                <a:cubicBezTo>
                  <a:pt x="15733" y="2780"/>
                  <a:pt x="15733" y="2780"/>
                  <a:pt x="15733" y="2780"/>
                </a:cubicBezTo>
                <a:cubicBezTo>
                  <a:pt x="15733" y="1711"/>
                  <a:pt x="15733" y="1711"/>
                  <a:pt x="15733" y="1711"/>
                </a:cubicBezTo>
                <a:close/>
                <a:moveTo>
                  <a:pt x="15733" y="13473"/>
                </a:moveTo>
                <a:cubicBezTo>
                  <a:pt x="18400" y="13473"/>
                  <a:pt x="18400" y="13473"/>
                  <a:pt x="18400" y="13473"/>
                </a:cubicBezTo>
                <a:cubicBezTo>
                  <a:pt x="18400" y="14329"/>
                  <a:pt x="18400" y="14329"/>
                  <a:pt x="18400" y="14329"/>
                </a:cubicBezTo>
                <a:cubicBezTo>
                  <a:pt x="15733" y="14329"/>
                  <a:pt x="15733" y="14329"/>
                  <a:pt x="15733" y="14329"/>
                </a:cubicBezTo>
                <a:cubicBezTo>
                  <a:pt x="15733" y="13473"/>
                  <a:pt x="15733" y="13473"/>
                  <a:pt x="15733" y="13473"/>
                </a:cubicBezTo>
                <a:close/>
                <a:moveTo>
                  <a:pt x="15733" y="7485"/>
                </a:moveTo>
                <a:cubicBezTo>
                  <a:pt x="18400" y="7485"/>
                  <a:pt x="18400" y="7485"/>
                  <a:pt x="18400" y="7485"/>
                </a:cubicBezTo>
                <a:cubicBezTo>
                  <a:pt x="18400" y="8554"/>
                  <a:pt x="18400" y="8554"/>
                  <a:pt x="18400" y="8554"/>
                </a:cubicBezTo>
                <a:cubicBezTo>
                  <a:pt x="15733" y="8554"/>
                  <a:pt x="15733" y="8554"/>
                  <a:pt x="15733" y="8554"/>
                </a:cubicBezTo>
                <a:cubicBezTo>
                  <a:pt x="15733" y="7485"/>
                  <a:pt x="15733" y="7485"/>
                  <a:pt x="15733" y="7485"/>
                </a:cubicBezTo>
                <a:close/>
                <a:moveTo>
                  <a:pt x="14133" y="0"/>
                </a:moveTo>
                <a:cubicBezTo>
                  <a:pt x="14133" y="4491"/>
                  <a:pt x="14133" y="4491"/>
                  <a:pt x="14133" y="4491"/>
                </a:cubicBezTo>
                <a:cubicBezTo>
                  <a:pt x="20533" y="4491"/>
                  <a:pt x="20533" y="4491"/>
                  <a:pt x="20533" y="4491"/>
                </a:cubicBezTo>
                <a:cubicBezTo>
                  <a:pt x="21067" y="4491"/>
                  <a:pt x="21600" y="4063"/>
                  <a:pt x="21600" y="3636"/>
                </a:cubicBezTo>
                <a:cubicBezTo>
                  <a:pt x="21600" y="855"/>
                  <a:pt x="21600" y="855"/>
                  <a:pt x="21600" y="855"/>
                </a:cubicBezTo>
                <a:cubicBezTo>
                  <a:pt x="21600" y="428"/>
                  <a:pt x="21067" y="0"/>
                  <a:pt x="20533" y="0"/>
                </a:cubicBezTo>
                <a:cubicBezTo>
                  <a:pt x="14133" y="0"/>
                  <a:pt x="14133" y="0"/>
                  <a:pt x="14133" y="0"/>
                </a:cubicBezTo>
                <a:close/>
                <a:moveTo>
                  <a:pt x="14133" y="5774"/>
                </a:moveTo>
                <a:cubicBezTo>
                  <a:pt x="14133" y="10265"/>
                  <a:pt x="14133" y="10265"/>
                  <a:pt x="14133" y="10265"/>
                </a:cubicBezTo>
                <a:cubicBezTo>
                  <a:pt x="20533" y="10265"/>
                  <a:pt x="20533" y="10265"/>
                  <a:pt x="20533" y="10265"/>
                </a:cubicBezTo>
                <a:cubicBezTo>
                  <a:pt x="21067" y="10265"/>
                  <a:pt x="21600" y="9838"/>
                  <a:pt x="21600" y="9410"/>
                </a:cubicBezTo>
                <a:cubicBezTo>
                  <a:pt x="21600" y="6630"/>
                  <a:pt x="21600" y="6630"/>
                  <a:pt x="21600" y="6630"/>
                </a:cubicBezTo>
                <a:cubicBezTo>
                  <a:pt x="21600" y="6202"/>
                  <a:pt x="21067" y="5774"/>
                  <a:pt x="20533" y="5774"/>
                </a:cubicBezTo>
                <a:lnTo>
                  <a:pt x="14133" y="5774"/>
                </a:lnTo>
                <a:close/>
              </a:path>
            </a:pathLst>
          </a:custGeom>
          <a:solidFill>
            <a:srgbClr val="FFFFFF"/>
          </a:solidFill>
          <a:ln w="12700">
            <a:miter lim="400000"/>
          </a:ln>
        </p:spPr>
        <p:txBody>
          <a:bodyPr lIns="45719" rIns="45719"/>
          <a:lstStyle/>
          <a:p>
            <a:pPr>
              <a:defRPr>
                <a:solidFill>
                  <a:srgbClr val="595959"/>
                </a:solidFill>
                <a:latin typeface="Arial" panose="020B0604020202090204"/>
                <a:ea typeface="Arial" panose="020B0604020202090204"/>
                <a:cs typeface="Arial" panose="020B0604020202090204"/>
                <a:sym typeface="Arial" panose="020B0604020202090204"/>
              </a:defRPr>
            </a:pPr>
          </a:p>
        </p:txBody>
      </p:sp>
      <p:sp>
        <p:nvSpPr>
          <p:cNvPr id="2" name="文本框 1"/>
          <p:cNvSpPr txBox="1"/>
          <p:nvPr/>
        </p:nvSpPr>
        <p:spPr>
          <a:xfrm>
            <a:off x="335280" y="4066540"/>
            <a:ext cx="11521440" cy="2576830"/>
          </a:xfrm>
          <a:prstGeom prst="rect">
            <a:avLst/>
          </a:prstGeom>
          <a:ln w="12700">
            <a:miter lim="400000"/>
          </a:ln>
        </p:spPr>
        <p:txBody>
          <a:bodyPr wrap="square" lIns="45719" rIns="45719">
            <a:spAutoFit/>
          </a:bodyPr>
          <a:p>
            <a:pPr>
              <a:lnSpc>
                <a:spcPct val="120000"/>
              </a:lnSpc>
              <a:spcBef>
                <a:spcPts val="800"/>
              </a:spcBef>
              <a:defRPr sz="2000" b="1">
                <a:solidFill>
                  <a:srgbClr val="46CEAE"/>
                </a:solidFill>
                <a:latin typeface="微软雅黑"/>
                <a:ea typeface="微软雅黑"/>
                <a:cs typeface="微软雅黑"/>
                <a:sym typeface="微软雅黑"/>
              </a:defRPr>
            </a:pPr>
            <a:r>
              <a:rPr lang="zh-CN">
                <a:sym typeface="+mn-ea"/>
              </a:rPr>
              <a:t>展望</a:t>
            </a:r>
            <a:r>
              <a:rPr>
                <a:sym typeface="+mn-ea"/>
              </a:rPr>
              <a:t>：</a:t>
            </a:r>
            <a:r>
              <a:rPr sz="1400" b="0">
                <a:solidFill>
                  <a:srgbClr val="808080"/>
                </a:solidFill>
                <a:sym typeface="+mn-ea"/>
              </a:rPr>
              <a:t>商用油烟机的智能系统在功能完整性、应用需求上达到了最初的设计目标，实现了传统厨电设备的智能化升级。但是由于开发周期较短，商用油烟机设备以及系统较复杂，个人在设备端存在经验上的不足，系统还有较大的改进空间：</a:t>
            </a:r>
            <a:endParaRPr sz="1400" b="0">
              <a:solidFill>
                <a:srgbClr val="808080"/>
              </a:solidFill>
            </a:endParaRPr>
          </a:p>
          <a:p>
            <a:pPr>
              <a:lnSpc>
                <a:spcPct val="120000"/>
              </a:lnSpc>
              <a:spcBef>
                <a:spcPts val="800"/>
              </a:spcBef>
              <a:defRPr sz="2000" b="1">
                <a:solidFill>
                  <a:srgbClr val="46CEAE"/>
                </a:solidFill>
                <a:latin typeface="微软雅黑"/>
                <a:ea typeface="微软雅黑"/>
                <a:cs typeface="微软雅黑"/>
                <a:sym typeface="微软雅黑"/>
              </a:defRPr>
            </a:pPr>
            <a:r>
              <a:rPr sz="1400" b="0">
                <a:solidFill>
                  <a:srgbClr val="808080"/>
                </a:solidFill>
                <a:sym typeface="+mn-ea"/>
              </a:rPr>
              <a:t>1）当前智能系统是只适用于商用油烟机设备的技术设计，扩展性还不够高，无法将其快速搭建到其他厨电设备上。后期可以对智能网关接口扩展、云平台微服务架构升级，将智能系统打造为厨电行业的通用运维平台。</a:t>
            </a:r>
            <a:endParaRPr sz="1400" b="0">
              <a:solidFill>
                <a:srgbClr val="808080"/>
              </a:solidFill>
            </a:endParaRPr>
          </a:p>
          <a:p>
            <a:pPr>
              <a:lnSpc>
                <a:spcPct val="120000"/>
              </a:lnSpc>
              <a:spcBef>
                <a:spcPts val="800"/>
              </a:spcBef>
              <a:defRPr sz="2000" b="1">
                <a:solidFill>
                  <a:srgbClr val="46CEAE"/>
                </a:solidFill>
                <a:latin typeface="微软雅黑"/>
                <a:ea typeface="微软雅黑"/>
                <a:cs typeface="微软雅黑"/>
                <a:sym typeface="微软雅黑"/>
              </a:defRPr>
            </a:pPr>
            <a:r>
              <a:rPr sz="1400" b="0">
                <a:solidFill>
                  <a:srgbClr val="808080"/>
                </a:solidFill>
                <a:sym typeface="+mn-ea"/>
              </a:rPr>
              <a:t>2）个人对于模糊PID技术的使用经验还不足，在参数设置上参考了许多专家的经验。在后面需要对油烟风机性能有更深入了解，可以设计更适合油烟风机的PID参数。</a:t>
            </a:r>
            <a:endParaRPr sz="1400" b="0">
              <a:solidFill>
                <a:srgbClr val="808080"/>
              </a:solidFill>
            </a:endParaRPr>
          </a:p>
          <a:p>
            <a:pPr>
              <a:lnSpc>
                <a:spcPct val="120000"/>
              </a:lnSpc>
              <a:spcBef>
                <a:spcPts val="800"/>
              </a:spcBef>
              <a:defRPr sz="2000" b="1">
                <a:solidFill>
                  <a:srgbClr val="46CEAE"/>
                </a:solidFill>
                <a:latin typeface="微软雅黑"/>
                <a:ea typeface="微软雅黑"/>
                <a:cs typeface="微软雅黑"/>
                <a:sym typeface="微软雅黑"/>
              </a:defRPr>
            </a:pPr>
            <a:r>
              <a:rPr sz="1400" b="0">
                <a:solidFill>
                  <a:srgbClr val="808080"/>
                </a:solidFill>
                <a:sym typeface="+mn-ea"/>
              </a:rPr>
              <a:t>3）在网络流量控制上只实现了数据量、网络请求层面的优化，没有对GPRS网络进行深入研究，在物理层、数据链路层进行研究优化，在后期可以有更深入的研究。</a:t>
            </a:r>
            <a:endParaRPr sz="1400" b="0">
              <a:solidFill>
                <a:srgbClr val="808080"/>
              </a:solidFill>
            </a:endParaRPr>
          </a:p>
        </p:txBody>
      </p:sp>
    </p:spTree>
  </p:cSld>
  <p:clrMapOvr>
    <a:masterClrMapping/>
  </p:clrMapOvr>
  <mc:AlternateContent xmlns:mc="http://schemas.openxmlformats.org/markup-compatibility/2006">
    <mc:Choice xmlns:p14="http://schemas.microsoft.com/office/powerpoint/2010/main" Requires="p14">
      <p:transition spd="slow" p14:dur="1200" advClick="0" advTm="3000">
        <p14:flip dir="r"/>
      </p:transition>
    </mc:Choice>
    <mc:Fallback>
      <p:transition spd="slow" advClick="0" advTm="3000">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1" nodeType="afterEffect">
                                  <p:stCondLst>
                                    <p:cond delay="0"/>
                                  </p:stCondLst>
                                  <p:iterate type="el">
                                    <p:tmAbs val="0"/>
                                  </p:iterate>
                                  <p:childTnLst>
                                    <p:set>
                                      <p:cBhvr>
                                        <p:cTn id="6" dur="indefinite" fill="hold"/>
                                        <p:tgtEl>
                                          <p:spTgt spid="1304"/>
                                        </p:tgtEl>
                                        <p:attrNameLst>
                                          <p:attrName>style.visibility</p:attrName>
                                        </p:attrNameLst>
                                      </p:cBhvr>
                                      <p:to>
                                        <p:strVal val="visible"/>
                                      </p:to>
                                    </p:set>
                                    <p:anim calcmode="lin" valueType="num">
                                      <p:cBhvr>
                                        <p:cTn id="7" dur="500" fill="hold"/>
                                        <p:tgtEl>
                                          <p:spTgt spid="1304"/>
                                        </p:tgtEl>
                                        <p:attrNameLst>
                                          <p:attrName>ppt_w</p:attrName>
                                        </p:attrNameLst>
                                      </p:cBhvr>
                                      <p:tavLst>
                                        <p:tav tm="0">
                                          <p:val>
                                            <p:fltVal val="0"/>
                                          </p:val>
                                        </p:tav>
                                        <p:tav tm="100000">
                                          <p:val>
                                            <p:strVal val="#ppt_w"/>
                                          </p:val>
                                        </p:tav>
                                      </p:tavLst>
                                    </p:anim>
                                    <p:anim calcmode="lin" valueType="num">
                                      <p:cBhvr>
                                        <p:cTn id="8" dur="500" fill="hold"/>
                                        <p:tgtEl>
                                          <p:spTgt spid="130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9" presetClass="entr" presetSubtype="0" fill="hold" grpId="2" nodeType="afterEffect">
                                  <p:stCondLst>
                                    <p:cond delay="0"/>
                                  </p:stCondLst>
                                  <p:iterate type="el">
                                    <p:tmAbs val="0"/>
                                  </p:iterate>
                                  <p:childTnLst>
                                    <p:set>
                                      <p:cBhvr>
                                        <p:cTn id="11" dur="indefinite" fill="hold"/>
                                        <p:tgtEl>
                                          <p:spTgt spid="1305"/>
                                        </p:tgtEl>
                                        <p:attrNameLst>
                                          <p:attrName>style.visibility</p:attrName>
                                        </p:attrNameLst>
                                      </p:cBhvr>
                                      <p:to>
                                        <p:strVal val="visible"/>
                                      </p:to>
                                    </p:set>
                                    <p:animEffect transition="in" filter="dissolve">
                                      <p:cBhvr>
                                        <p:cTn id="12" dur="1250"/>
                                        <p:tgtEl>
                                          <p:spTgt spid="1305"/>
                                        </p:tgtEl>
                                      </p:cBhvr>
                                    </p:animEffect>
                                  </p:childTnLst>
                                </p:cTn>
                              </p:par>
                            </p:childTnLst>
                          </p:cTn>
                        </p:par>
                        <p:par>
                          <p:cTn id="13" fill="hold">
                            <p:stCondLst>
                              <p:cond delay="1750"/>
                            </p:stCondLst>
                            <p:childTnLst>
                              <p:par>
                                <p:cTn id="14" presetID="23" presetClass="entr" presetSubtype="16" fill="hold" grpId="1" nodeType="afterEffect">
                                  <p:stCondLst>
                                    <p:cond delay="0"/>
                                  </p:stCondLst>
                                  <p:iterate type="el">
                                    <p:tmAbs val="0"/>
                                  </p:iterate>
                                  <p:childTnLst>
                                    <p:set>
                                      <p:cBhvr>
                                        <p:cTn id="15" dur="indefinite" fill="hold"/>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spid="1305" grpId="2" animBg="1" advAuto="0"/>
      <p:bldP spid="1304" grpId="1" animBg="1" advAuto="0"/>
      <p:bldP spid="2" grpId="1"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 name="文本框 9"/>
          <p:cNvSpPr txBox="1"/>
          <p:nvPr/>
        </p:nvSpPr>
        <p:spPr>
          <a:xfrm>
            <a:off x="1006609" y="189321"/>
            <a:ext cx="1803629" cy="345440"/>
          </a:xfrm>
          <a:prstGeom prst="rect">
            <a:avLst/>
          </a:prstGeom>
          <a:ln w="12700">
            <a:miter lim="400000"/>
          </a:ln>
        </p:spPr>
        <p:txBody>
          <a:bodyPr lIns="34290" tIns="34290" rIns="34290" bIns="34290">
            <a:spAutoFit/>
          </a:bodyPr>
          <a:lstStyle/>
          <a:p>
            <a:pPr lvl="1" indent="0">
              <a:defRPr>
                <a:solidFill>
                  <a:srgbClr val="595959"/>
                </a:solidFill>
                <a:latin typeface="微软雅黑"/>
                <a:ea typeface="微软雅黑"/>
                <a:cs typeface="微软雅黑"/>
                <a:sym typeface="微软雅黑"/>
              </a:defRPr>
            </a:pPr>
            <a:r>
              <a:t>摘要</a:t>
            </a:r>
          </a:p>
        </p:txBody>
      </p:sp>
      <p:sp>
        <p:nvSpPr>
          <p:cNvPr id="216" name="直接连接符 55"/>
          <p:cNvSpPr/>
          <p:nvPr/>
        </p:nvSpPr>
        <p:spPr>
          <a:xfrm>
            <a:off x="841002" y="505763"/>
            <a:ext cx="8571842" cy="1"/>
          </a:xfrm>
          <a:prstGeom prst="line">
            <a:avLst/>
          </a:prstGeom>
          <a:ln>
            <a:solidFill>
              <a:srgbClr val="808080"/>
            </a:solidFill>
            <a:prstDash val="dash"/>
          </a:ln>
        </p:spPr>
        <p:txBody>
          <a:bodyPr lIns="45719" rIns="45719"/>
          <a:lstStyle/>
          <a:p/>
        </p:txBody>
      </p:sp>
      <p:sp>
        <p:nvSpPr>
          <p:cNvPr id="218" name="文本框 25"/>
          <p:cNvSpPr txBox="1"/>
          <p:nvPr/>
        </p:nvSpPr>
        <p:spPr>
          <a:xfrm>
            <a:off x="1462759" y="3047575"/>
            <a:ext cx="9266769" cy="2261235"/>
          </a:xfrm>
          <a:prstGeom prst="rect">
            <a:avLst/>
          </a:prstGeom>
          <a:ln w="12700">
            <a:miter lim="400000"/>
          </a:ln>
        </p:spPr>
        <p:txBody>
          <a:bodyPr lIns="45719" rIns="45719">
            <a:spAutoFit/>
          </a:bodyPr>
          <a:lstStyle/>
          <a:p>
            <a:pPr algn="just">
              <a:lnSpc>
                <a:spcPct val="120000"/>
              </a:lnSpc>
              <a:spcBef>
                <a:spcPts val="800"/>
              </a:spcBef>
              <a:defRPr sz="2000" b="1">
                <a:solidFill>
                  <a:srgbClr val="46CEAE"/>
                </a:solidFill>
                <a:latin typeface="微软雅黑"/>
                <a:ea typeface="微软雅黑"/>
                <a:cs typeface="微软雅黑"/>
                <a:sym typeface="微软雅黑"/>
              </a:defRPr>
            </a:pPr>
            <a:r>
              <a:rPr sz="1400" b="0">
                <a:solidFill>
                  <a:srgbClr val="808080"/>
                </a:solidFill>
              </a:rPr>
              <a:t>针对目前油烟机智能控制上存在的操作不灵敏、固定档位控制等缺陷，本文基于模糊PID控制器设计了无级调速机制，该机制通过燃气灶油烟浓度实时地调整风机功率以减少电能浪费。模糊控制技术有效降低了PID控制器的超调量约20%，缩短了调整时间近180秒。通过对风机模拟测试及参数分析，模糊PID控制器下油烟风机功率与燃气灶工作数量呈正相关，燃气灶半工作状态下，可以减少接近60%电能损耗。</a:t>
            </a:r>
            <a:endParaRPr sz="1400" b="0">
              <a:solidFill>
                <a:srgbClr val="808080"/>
              </a:solidFill>
            </a:endParaRPr>
          </a:p>
          <a:p>
            <a:pPr algn="just">
              <a:lnSpc>
                <a:spcPct val="120000"/>
              </a:lnSpc>
              <a:spcBef>
                <a:spcPts val="800"/>
              </a:spcBef>
              <a:defRPr sz="2000" b="1">
                <a:solidFill>
                  <a:srgbClr val="46CEAE"/>
                </a:solidFill>
                <a:latin typeface="微软雅黑"/>
                <a:ea typeface="微软雅黑"/>
                <a:cs typeface="微软雅黑"/>
                <a:sym typeface="微软雅黑"/>
              </a:defRPr>
            </a:pPr>
            <a:r>
              <a:rPr sz="1400" b="0">
                <a:solidFill>
                  <a:srgbClr val="808080"/>
                </a:solidFill>
              </a:rPr>
              <a:t>本文针对系统中传感器多，并发数据流量大的问题，实现了基于动态调度算法的多网络限流机制，分别在智能网关中实现动态死区调度机制，在云平台实现基于令牌桶算法的动态调度限流机制。多层网络限流机制的设计减少了系统通信闭环链路中70%的数据流量，近40%的网络请求响应延迟。同时提升了系统的并发负载能力，与只设计负载均衡机制的云平台对比，资源使用率降低了10%。</a:t>
            </a:r>
            <a:endParaRPr sz="1400" b="0">
              <a:solidFill>
                <a:srgbClr val="808080"/>
              </a:solidFill>
            </a:endParaRPr>
          </a:p>
        </p:txBody>
      </p:sp>
      <p:sp>
        <p:nvSpPr>
          <p:cNvPr id="220" name="TextBox 16"/>
          <p:cNvSpPr txBox="1"/>
          <p:nvPr/>
        </p:nvSpPr>
        <p:spPr>
          <a:xfrm>
            <a:off x="10655710" y="7812196"/>
            <a:ext cx="789941" cy="408941"/>
          </a:xfrm>
          <a:prstGeom prst="rect">
            <a:avLst/>
          </a:prstGeom>
          <a:ln w="12700">
            <a:miter lim="400000"/>
          </a:ln>
        </p:spPr>
        <p:txBody>
          <a:bodyPr wrap="none" lIns="45719" rIns="45719">
            <a:spAutoFit/>
          </a:bodyPr>
          <a:lstStyle>
            <a:lvl1pPr>
              <a:defRPr>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延时符</a:t>
            </a:r>
            <a:endParaRPr>
              <a:latin typeface="+mj-lt"/>
              <a:ea typeface="+mj-ea"/>
              <a:cs typeface="+mj-cs"/>
              <a:sym typeface="Helvetica"/>
            </a:endParaRPr>
          </a:p>
        </p:txBody>
      </p:sp>
      <p:sp>
        <p:nvSpPr>
          <p:cNvPr id="221" name="六边形 14"/>
          <p:cNvSpPr/>
          <p:nvPr/>
        </p:nvSpPr>
        <p:spPr>
          <a:xfrm>
            <a:off x="241895" y="125397"/>
            <a:ext cx="481346" cy="41495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25400">
            <a:solidFill>
              <a:srgbClr val="46CEAE"/>
            </a:solidFill>
          </a:ln>
        </p:spPr>
        <p:txBody>
          <a:bodyPr lIns="45719" rIns="45719" anchor="ctr"/>
          <a:lstStyle/>
          <a:p>
            <a:pPr algn="ctr">
              <a:defRPr>
                <a:solidFill>
                  <a:srgbClr val="FFFFFF"/>
                </a:solidFill>
              </a:defRPr>
            </a:pPr>
          </a:p>
        </p:txBody>
      </p:sp>
      <p:sp>
        <p:nvSpPr>
          <p:cNvPr id="222" name="矩形 15"/>
          <p:cNvSpPr/>
          <p:nvPr/>
        </p:nvSpPr>
        <p:spPr>
          <a:xfrm>
            <a:off x="9412843" y="188638"/>
            <a:ext cx="933217" cy="334418"/>
          </a:xfrm>
          <a:prstGeom prst="rect">
            <a:avLst/>
          </a:prstGeom>
          <a:solidFill>
            <a:srgbClr val="46CEAE"/>
          </a:solidFill>
          <a:ln w="12700">
            <a:miter lim="400000"/>
          </a:ln>
        </p:spPr>
        <p:txBody>
          <a:bodyPr lIns="45719" rIns="45719" anchor="ctr"/>
          <a:lstStyle/>
          <a:p>
            <a:pPr algn="ctr">
              <a:defRPr sz="1400">
                <a:solidFill>
                  <a:srgbClr val="FFFFFF"/>
                </a:solidFill>
              </a:defRPr>
            </a:pPr>
          </a:p>
        </p:txBody>
      </p:sp>
      <p:sp>
        <p:nvSpPr>
          <p:cNvPr id="223" name="矩形 17"/>
          <p:cNvSpPr/>
          <p:nvPr/>
        </p:nvSpPr>
        <p:spPr>
          <a:xfrm>
            <a:off x="10347503" y="187548"/>
            <a:ext cx="1582733" cy="334419"/>
          </a:xfrm>
          <a:prstGeom prst="rect">
            <a:avLst/>
          </a:prstGeom>
          <a:solidFill>
            <a:srgbClr val="46CEAE">
              <a:alpha val="58824"/>
            </a:srgbClr>
          </a:solidFill>
          <a:ln w="12700">
            <a:miter lim="400000"/>
          </a:ln>
        </p:spPr>
        <p:txBody>
          <a:bodyPr lIns="45719" rIns="45719" anchor="ctr"/>
          <a:lstStyle/>
          <a:p>
            <a:pPr algn="ctr">
              <a:defRPr sz="1600">
                <a:solidFill>
                  <a:srgbClr val="FFFFFF"/>
                </a:solidFill>
              </a:defRPr>
            </a:pPr>
          </a:p>
        </p:txBody>
      </p:sp>
      <p:sp>
        <p:nvSpPr>
          <p:cNvPr id="224" name="六边形 18"/>
          <p:cNvSpPr/>
          <p:nvPr/>
        </p:nvSpPr>
        <p:spPr>
          <a:xfrm>
            <a:off x="624979" y="392471"/>
            <a:ext cx="261791" cy="22568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12700">
            <a:solidFill>
              <a:srgbClr val="FFFFFF"/>
            </a:solidFill>
          </a:ln>
        </p:spPr>
        <p:txBody>
          <a:bodyPr lIns="45719" rIns="45719" anchor="ctr"/>
          <a:lstStyle/>
          <a:p>
            <a:pPr algn="ctr">
              <a:defRPr>
                <a:solidFill>
                  <a:srgbClr val="FFFFFF"/>
                </a:solidFill>
              </a:defRPr>
            </a:pPr>
          </a:p>
        </p:txBody>
      </p:sp>
      <p:sp>
        <p:nvSpPr>
          <p:cNvPr id="225" name="文本框 9"/>
          <p:cNvSpPr txBox="1"/>
          <p:nvPr/>
        </p:nvSpPr>
        <p:spPr>
          <a:xfrm>
            <a:off x="9447133" y="221071"/>
            <a:ext cx="864637" cy="322581"/>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t>第一章</a:t>
            </a:r>
          </a:p>
        </p:txBody>
      </p:sp>
      <p:sp>
        <p:nvSpPr>
          <p:cNvPr id="226" name="文本框 9"/>
          <p:cNvSpPr txBox="1"/>
          <p:nvPr/>
        </p:nvSpPr>
        <p:spPr>
          <a:xfrm>
            <a:off x="10372920" y="213500"/>
            <a:ext cx="1515597" cy="283845"/>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rPr lang="zh-CN"/>
              <a:t>绪论</a:t>
            </a:r>
            <a:endParaRPr lang="zh-CN"/>
          </a:p>
        </p:txBody>
      </p:sp>
      <p:sp>
        <p:nvSpPr>
          <p:cNvPr id="227" name="Freeform 126"/>
          <p:cNvSpPr/>
          <p:nvPr/>
        </p:nvSpPr>
        <p:spPr>
          <a:xfrm>
            <a:off x="366158" y="217753"/>
            <a:ext cx="232820" cy="291329"/>
          </a:xfrm>
          <a:custGeom>
            <a:avLst/>
            <a:gdLst/>
            <a:ahLst/>
            <a:cxnLst>
              <a:cxn ang="0">
                <a:pos x="wd2" y="hd2"/>
              </a:cxn>
              <a:cxn ang="5400000">
                <a:pos x="wd2" y="hd2"/>
              </a:cxn>
              <a:cxn ang="10800000">
                <a:pos x="wd2" y="hd2"/>
              </a:cxn>
              <a:cxn ang="16200000">
                <a:pos x="wd2" y="hd2"/>
              </a:cxn>
            </a:cxnLst>
            <a:rect l="0" t="0" r="r" b="b"/>
            <a:pathLst>
              <a:path w="21600" h="21600" extrusionOk="0">
                <a:moveTo>
                  <a:pt x="1067" y="5774"/>
                </a:moveTo>
                <a:cubicBezTo>
                  <a:pt x="12800" y="5774"/>
                  <a:pt x="12800" y="5774"/>
                  <a:pt x="12800" y="5774"/>
                </a:cubicBezTo>
                <a:cubicBezTo>
                  <a:pt x="12800" y="10265"/>
                  <a:pt x="12800" y="10265"/>
                  <a:pt x="12800" y="10265"/>
                </a:cubicBezTo>
                <a:cubicBezTo>
                  <a:pt x="1067" y="10265"/>
                  <a:pt x="1067" y="10265"/>
                  <a:pt x="1067" y="10265"/>
                </a:cubicBezTo>
                <a:cubicBezTo>
                  <a:pt x="533" y="10265"/>
                  <a:pt x="0" y="9838"/>
                  <a:pt x="0" y="9410"/>
                </a:cubicBezTo>
                <a:cubicBezTo>
                  <a:pt x="0" y="6630"/>
                  <a:pt x="0" y="6630"/>
                  <a:pt x="0" y="6630"/>
                </a:cubicBezTo>
                <a:cubicBezTo>
                  <a:pt x="0" y="6202"/>
                  <a:pt x="533" y="5774"/>
                  <a:pt x="1067" y="5774"/>
                </a:cubicBezTo>
                <a:close/>
                <a:moveTo>
                  <a:pt x="15467" y="19248"/>
                </a:moveTo>
                <a:cubicBezTo>
                  <a:pt x="21600" y="19248"/>
                  <a:pt x="21600" y="19248"/>
                  <a:pt x="21600" y="19248"/>
                </a:cubicBezTo>
                <a:cubicBezTo>
                  <a:pt x="21600" y="20958"/>
                  <a:pt x="21600" y="20958"/>
                  <a:pt x="21600" y="20958"/>
                </a:cubicBezTo>
                <a:cubicBezTo>
                  <a:pt x="15467" y="20958"/>
                  <a:pt x="15467" y="20958"/>
                  <a:pt x="15467" y="20958"/>
                </a:cubicBezTo>
                <a:cubicBezTo>
                  <a:pt x="15467" y="19248"/>
                  <a:pt x="15467" y="19248"/>
                  <a:pt x="15467" y="19248"/>
                </a:cubicBezTo>
                <a:close/>
                <a:moveTo>
                  <a:pt x="14133" y="20958"/>
                </a:moveTo>
                <a:cubicBezTo>
                  <a:pt x="14133" y="21600"/>
                  <a:pt x="14133" y="21600"/>
                  <a:pt x="14133" y="21600"/>
                </a:cubicBezTo>
                <a:cubicBezTo>
                  <a:pt x="7733" y="21600"/>
                  <a:pt x="7733" y="21600"/>
                  <a:pt x="7733" y="21600"/>
                </a:cubicBezTo>
                <a:cubicBezTo>
                  <a:pt x="7733" y="20958"/>
                  <a:pt x="7733" y="20958"/>
                  <a:pt x="7733" y="20958"/>
                </a:cubicBezTo>
                <a:cubicBezTo>
                  <a:pt x="0" y="20958"/>
                  <a:pt x="0" y="20958"/>
                  <a:pt x="0" y="20958"/>
                </a:cubicBezTo>
                <a:cubicBezTo>
                  <a:pt x="0" y="19248"/>
                  <a:pt x="0" y="19248"/>
                  <a:pt x="0" y="19248"/>
                </a:cubicBezTo>
                <a:cubicBezTo>
                  <a:pt x="7733" y="19248"/>
                  <a:pt x="7733" y="19248"/>
                  <a:pt x="7733" y="19248"/>
                </a:cubicBezTo>
                <a:cubicBezTo>
                  <a:pt x="7733" y="18606"/>
                  <a:pt x="7733" y="18606"/>
                  <a:pt x="7733" y="18606"/>
                </a:cubicBezTo>
                <a:cubicBezTo>
                  <a:pt x="10133" y="18606"/>
                  <a:pt x="10133" y="18606"/>
                  <a:pt x="10133" y="18606"/>
                </a:cubicBezTo>
                <a:cubicBezTo>
                  <a:pt x="10133" y="16253"/>
                  <a:pt x="10133" y="16253"/>
                  <a:pt x="10133" y="16253"/>
                </a:cubicBezTo>
                <a:cubicBezTo>
                  <a:pt x="1067" y="16253"/>
                  <a:pt x="1067" y="16253"/>
                  <a:pt x="1067" y="16253"/>
                </a:cubicBezTo>
                <a:cubicBezTo>
                  <a:pt x="533" y="16253"/>
                  <a:pt x="0" y="15826"/>
                  <a:pt x="0" y="15398"/>
                </a:cubicBezTo>
                <a:cubicBezTo>
                  <a:pt x="0" y="12404"/>
                  <a:pt x="0" y="12404"/>
                  <a:pt x="0" y="12404"/>
                </a:cubicBezTo>
                <a:cubicBezTo>
                  <a:pt x="0" y="11976"/>
                  <a:pt x="533" y="11549"/>
                  <a:pt x="1067" y="11549"/>
                </a:cubicBezTo>
                <a:cubicBezTo>
                  <a:pt x="12800" y="11549"/>
                  <a:pt x="12800" y="11549"/>
                  <a:pt x="12800" y="11549"/>
                </a:cubicBezTo>
                <a:cubicBezTo>
                  <a:pt x="12800" y="16253"/>
                  <a:pt x="12800" y="16253"/>
                  <a:pt x="12800" y="16253"/>
                </a:cubicBezTo>
                <a:cubicBezTo>
                  <a:pt x="11733" y="16253"/>
                  <a:pt x="11733" y="16253"/>
                  <a:pt x="11733" y="16253"/>
                </a:cubicBezTo>
                <a:cubicBezTo>
                  <a:pt x="11733" y="18606"/>
                  <a:pt x="11733" y="18606"/>
                  <a:pt x="11733" y="18606"/>
                </a:cubicBezTo>
                <a:cubicBezTo>
                  <a:pt x="14133" y="18606"/>
                  <a:pt x="14133" y="18606"/>
                  <a:pt x="14133" y="18606"/>
                </a:cubicBezTo>
                <a:cubicBezTo>
                  <a:pt x="14133" y="19248"/>
                  <a:pt x="14133" y="19248"/>
                  <a:pt x="14133" y="19248"/>
                </a:cubicBezTo>
                <a:cubicBezTo>
                  <a:pt x="14133" y="20958"/>
                  <a:pt x="14133" y="20958"/>
                  <a:pt x="14133" y="20958"/>
                </a:cubicBezTo>
                <a:close/>
                <a:moveTo>
                  <a:pt x="1067" y="0"/>
                </a:moveTo>
                <a:cubicBezTo>
                  <a:pt x="12800" y="0"/>
                  <a:pt x="12800" y="0"/>
                  <a:pt x="12800" y="0"/>
                </a:cubicBezTo>
                <a:cubicBezTo>
                  <a:pt x="12800" y="4491"/>
                  <a:pt x="12800" y="4491"/>
                  <a:pt x="12800" y="4491"/>
                </a:cubicBezTo>
                <a:cubicBezTo>
                  <a:pt x="1067" y="4491"/>
                  <a:pt x="1067" y="4491"/>
                  <a:pt x="1067" y="4491"/>
                </a:cubicBezTo>
                <a:cubicBezTo>
                  <a:pt x="533" y="4491"/>
                  <a:pt x="0" y="4063"/>
                  <a:pt x="0" y="3636"/>
                </a:cubicBezTo>
                <a:cubicBezTo>
                  <a:pt x="0" y="855"/>
                  <a:pt x="0" y="855"/>
                  <a:pt x="0" y="855"/>
                </a:cubicBezTo>
                <a:cubicBezTo>
                  <a:pt x="0" y="428"/>
                  <a:pt x="533" y="0"/>
                  <a:pt x="1067" y="0"/>
                </a:cubicBezTo>
                <a:close/>
                <a:moveTo>
                  <a:pt x="14133" y="11549"/>
                </a:moveTo>
                <a:cubicBezTo>
                  <a:pt x="14133" y="16253"/>
                  <a:pt x="14133" y="16253"/>
                  <a:pt x="14133" y="16253"/>
                </a:cubicBezTo>
                <a:cubicBezTo>
                  <a:pt x="20533" y="16253"/>
                  <a:pt x="20533" y="16253"/>
                  <a:pt x="20533" y="16253"/>
                </a:cubicBezTo>
                <a:cubicBezTo>
                  <a:pt x="21067" y="16253"/>
                  <a:pt x="21600" y="15826"/>
                  <a:pt x="21600" y="15398"/>
                </a:cubicBezTo>
                <a:cubicBezTo>
                  <a:pt x="21600" y="12404"/>
                  <a:pt x="21600" y="12404"/>
                  <a:pt x="21600" y="12404"/>
                </a:cubicBezTo>
                <a:cubicBezTo>
                  <a:pt x="21600" y="11976"/>
                  <a:pt x="21067" y="11549"/>
                  <a:pt x="20533" y="11549"/>
                </a:cubicBezTo>
                <a:cubicBezTo>
                  <a:pt x="14133" y="11549"/>
                  <a:pt x="14133" y="11549"/>
                  <a:pt x="14133" y="11549"/>
                </a:cubicBezTo>
                <a:close/>
                <a:moveTo>
                  <a:pt x="15733" y="1711"/>
                </a:moveTo>
                <a:cubicBezTo>
                  <a:pt x="18400" y="1711"/>
                  <a:pt x="18400" y="1711"/>
                  <a:pt x="18400" y="1711"/>
                </a:cubicBezTo>
                <a:cubicBezTo>
                  <a:pt x="18400" y="2780"/>
                  <a:pt x="18400" y="2780"/>
                  <a:pt x="18400" y="2780"/>
                </a:cubicBezTo>
                <a:cubicBezTo>
                  <a:pt x="15733" y="2780"/>
                  <a:pt x="15733" y="2780"/>
                  <a:pt x="15733" y="2780"/>
                </a:cubicBezTo>
                <a:cubicBezTo>
                  <a:pt x="15733" y="1711"/>
                  <a:pt x="15733" y="1711"/>
                  <a:pt x="15733" y="1711"/>
                </a:cubicBezTo>
                <a:close/>
                <a:moveTo>
                  <a:pt x="15733" y="13473"/>
                </a:moveTo>
                <a:cubicBezTo>
                  <a:pt x="18400" y="13473"/>
                  <a:pt x="18400" y="13473"/>
                  <a:pt x="18400" y="13473"/>
                </a:cubicBezTo>
                <a:cubicBezTo>
                  <a:pt x="18400" y="14329"/>
                  <a:pt x="18400" y="14329"/>
                  <a:pt x="18400" y="14329"/>
                </a:cubicBezTo>
                <a:cubicBezTo>
                  <a:pt x="15733" y="14329"/>
                  <a:pt x="15733" y="14329"/>
                  <a:pt x="15733" y="14329"/>
                </a:cubicBezTo>
                <a:cubicBezTo>
                  <a:pt x="15733" y="13473"/>
                  <a:pt x="15733" y="13473"/>
                  <a:pt x="15733" y="13473"/>
                </a:cubicBezTo>
                <a:close/>
                <a:moveTo>
                  <a:pt x="15733" y="7485"/>
                </a:moveTo>
                <a:cubicBezTo>
                  <a:pt x="18400" y="7485"/>
                  <a:pt x="18400" y="7485"/>
                  <a:pt x="18400" y="7485"/>
                </a:cubicBezTo>
                <a:cubicBezTo>
                  <a:pt x="18400" y="8554"/>
                  <a:pt x="18400" y="8554"/>
                  <a:pt x="18400" y="8554"/>
                </a:cubicBezTo>
                <a:cubicBezTo>
                  <a:pt x="15733" y="8554"/>
                  <a:pt x="15733" y="8554"/>
                  <a:pt x="15733" y="8554"/>
                </a:cubicBezTo>
                <a:cubicBezTo>
                  <a:pt x="15733" y="7485"/>
                  <a:pt x="15733" y="7485"/>
                  <a:pt x="15733" y="7485"/>
                </a:cubicBezTo>
                <a:close/>
                <a:moveTo>
                  <a:pt x="14133" y="0"/>
                </a:moveTo>
                <a:cubicBezTo>
                  <a:pt x="14133" y="4491"/>
                  <a:pt x="14133" y="4491"/>
                  <a:pt x="14133" y="4491"/>
                </a:cubicBezTo>
                <a:cubicBezTo>
                  <a:pt x="20533" y="4491"/>
                  <a:pt x="20533" y="4491"/>
                  <a:pt x="20533" y="4491"/>
                </a:cubicBezTo>
                <a:cubicBezTo>
                  <a:pt x="21067" y="4491"/>
                  <a:pt x="21600" y="4063"/>
                  <a:pt x="21600" y="3636"/>
                </a:cubicBezTo>
                <a:cubicBezTo>
                  <a:pt x="21600" y="855"/>
                  <a:pt x="21600" y="855"/>
                  <a:pt x="21600" y="855"/>
                </a:cubicBezTo>
                <a:cubicBezTo>
                  <a:pt x="21600" y="428"/>
                  <a:pt x="21067" y="0"/>
                  <a:pt x="20533" y="0"/>
                </a:cubicBezTo>
                <a:cubicBezTo>
                  <a:pt x="14133" y="0"/>
                  <a:pt x="14133" y="0"/>
                  <a:pt x="14133" y="0"/>
                </a:cubicBezTo>
                <a:close/>
                <a:moveTo>
                  <a:pt x="14133" y="5774"/>
                </a:moveTo>
                <a:cubicBezTo>
                  <a:pt x="14133" y="10265"/>
                  <a:pt x="14133" y="10265"/>
                  <a:pt x="14133" y="10265"/>
                </a:cubicBezTo>
                <a:cubicBezTo>
                  <a:pt x="20533" y="10265"/>
                  <a:pt x="20533" y="10265"/>
                  <a:pt x="20533" y="10265"/>
                </a:cubicBezTo>
                <a:cubicBezTo>
                  <a:pt x="21067" y="10265"/>
                  <a:pt x="21600" y="9838"/>
                  <a:pt x="21600" y="9410"/>
                </a:cubicBezTo>
                <a:cubicBezTo>
                  <a:pt x="21600" y="6630"/>
                  <a:pt x="21600" y="6630"/>
                  <a:pt x="21600" y="6630"/>
                </a:cubicBezTo>
                <a:cubicBezTo>
                  <a:pt x="21600" y="6202"/>
                  <a:pt x="21067" y="5774"/>
                  <a:pt x="20533" y="5774"/>
                </a:cubicBezTo>
                <a:lnTo>
                  <a:pt x="14133" y="5774"/>
                </a:lnTo>
                <a:close/>
              </a:path>
            </a:pathLst>
          </a:custGeom>
          <a:solidFill>
            <a:srgbClr val="FFFFFF"/>
          </a:solidFill>
          <a:ln w="12700">
            <a:miter lim="400000"/>
          </a:ln>
        </p:spPr>
        <p:txBody>
          <a:bodyPr lIns="45719" rIns="45719"/>
          <a:lstStyle/>
          <a:p>
            <a:pPr>
              <a:defRPr>
                <a:solidFill>
                  <a:srgbClr val="595959"/>
                </a:solidFill>
                <a:latin typeface="Arial" panose="020B0604020202090204"/>
                <a:ea typeface="Arial" panose="020B0604020202090204"/>
                <a:cs typeface="Arial" panose="020B0604020202090204"/>
                <a:sym typeface="Arial" panose="020B0604020202090204"/>
              </a:defRPr>
            </a:pPr>
          </a:p>
        </p:txBody>
      </p:sp>
      <p:grpSp>
        <p:nvGrpSpPr>
          <p:cNvPr id="2" name="组合 1"/>
          <p:cNvGrpSpPr/>
          <p:nvPr/>
        </p:nvGrpSpPr>
        <p:grpSpPr>
          <a:xfrm>
            <a:off x="3795322" y="1484784"/>
            <a:ext cx="2557424" cy="907751"/>
            <a:chOff x="3666731" y="1984470"/>
            <a:chExt cx="2636520" cy="1447800"/>
          </a:xfrm>
        </p:grpSpPr>
        <p:sp>
          <p:nvSpPr>
            <p:cNvPr id="3" name="任意多边形 2"/>
            <p:cNvSpPr/>
            <p:nvPr/>
          </p:nvSpPr>
          <p:spPr>
            <a:xfrm>
              <a:off x="3666731"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rgbClr val="46C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b="1">
                <a:solidFill>
                  <a:schemeClr val="tx2">
                    <a:lumMod val="75000"/>
                  </a:schemeClr>
                </a:solidFill>
                <a:latin typeface="Arial" panose="020B0604020202090204" pitchFamily="34" charset="0"/>
                <a:ea typeface="微软雅黑" charset="-122"/>
                <a:cs typeface="Arial" panose="020B0604020202090204" pitchFamily="34" charset="0"/>
              </a:endParaRPr>
            </a:p>
          </p:txBody>
        </p:sp>
        <p:sp>
          <p:nvSpPr>
            <p:cNvPr id="4" name="文本框 35"/>
            <p:cNvSpPr txBox="1"/>
            <p:nvPr/>
          </p:nvSpPr>
          <p:spPr>
            <a:xfrm>
              <a:off x="3971726" y="2341238"/>
              <a:ext cx="2230360" cy="734266"/>
            </a:xfrm>
            <a:prstGeom prst="rect">
              <a:avLst/>
            </a:prstGeom>
            <a:noFill/>
          </p:spPr>
          <p:txBody>
            <a:bodyPr wrap="square" rtlCol="0" anchor="ctr">
              <a:spAutoFit/>
            </a:bodyPr>
            <a:lstStyle/>
            <a:p>
              <a:pPr algn="ctr">
                <a:lnSpc>
                  <a:spcPct val="120000"/>
                </a:lnSpc>
              </a:pPr>
              <a:r>
                <a:rPr lang="zh-CN" altLang="en-US" sz="2000" b="1" dirty="0">
                  <a:solidFill>
                    <a:schemeClr val="bg1">
                      <a:lumMod val="95000"/>
                    </a:schemeClr>
                  </a:solidFill>
                  <a:latin typeface="Arial" panose="020B0604020202090204" pitchFamily="34" charset="0"/>
                  <a:ea typeface="微软雅黑" charset="-122"/>
                  <a:cs typeface="Arial" panose="020B0604020202090204" pitchFamily="34" charset="0"/>
                  <a:sym typeface="+mn-ea"/>
                </a:rPr>
                <a:t>智能系统</a:t>
              </a:r>
              <a:endParaRPr lang="zh-CN" altLang="en-US" sz="2000" b="1" dirty="0">
                <a:solidFill>
                  <a:schemeClr val="bg1">
                    <a:lumMod val="95000"/>
                  </a:schemeClr>
                </a:solidFill>
                <a:latin typeface="Arial" panose="020B0604020202090204" pitchFamily="34" charset="0"/>
                <a:ea typeface="微软雅黑" charset="-122"/>
                <a:cs typeface="Arial" panose="020B0604020202090204" pitchFamily="34" charset="0"/>
              </a:endParaRPr>
            </a:p>
          </p:txBody>
        </p:sp>
      </p:grpSp>
      <p:grpSp>
        <p:nvGrpSpPr>
          <p:cNvPr id="5" name="组合 4"/>
          <p:cNvGrpSpPr/>
          <p:nvPr/>
        </p:nvGrpSpPr>
        <p:grpSpPr>
          <a:xfrm>
            <a:off x="1657801" y="1484784"/>
            <a:ext cx="2557424" cy="907751"/>
            <a:chOff x="1436370" y="1984470"/>
            <a:chExt cx="2636520" cy="1447800"/>
          </a:xfrm>
        </p:grpSpPr>
        <p:sp>
          <p:nvSpPr>
            <p:cNvPr id="6" name="任意多边形 5"/>
            <p:cNvSpPr/>
            <p:nvPr/>
          </p:nvSpPr>
          <p:spPr>
            <a:xfrm>
              <a:off x="1436370"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rgbClr val="46C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b="1">
                <a:solidFill>
                  <a:schemeClr val="tx2">
                    <a:lumMod val="75000"/>
                  </a:schemeClr>
                </a:solidFill>
                <a:latin typeface="Arial" panose="020B0604020202090204" pitchFamily="34" charset="0"/>
                <a:ea typeface="微软雅黑" charset="-122"/>
                <a:cs typeface="Arial" panose="020B0604020202090204" pitchFamily="34" charset="0"/>
              </a:endParaRPr>
            </a:p>
          </p:txBody>
        </p:sp>
        <p:sp>
          <p:nvSpPr>
            <p:cNvPr id="7" name="文本框 43"/>
            <p:cNvSpPr txBox="1"/>
            <p:nvPr/>
          </p:nvSpPr>
          <p:spPr>
            <a:xfrm>
              <a:off x="1703317" y="2341236"/>
              <a:ext cx="2293960" cy="734267"/>
            </a:xfrm>
            <a:prstGeom prst="rect">
              <a:avLst/>
            </a:prstGeom>
            <a:noFill/>
          </p:spPr>
          <p:txBody>
            <a:bodyPr wrap="square" rtlCol="0" anchor="ctr">
              <a:spAutoFit/>
            </a:bodyPr>
            <a:lstStyle/>
            <a:p>
              <a:pPr algn="ctr">
                <a:lnSpc>
                  <a:spcPct val="120000"/>
                </a:lnSpc>
              </a:pPr>
              <a:r>
                <a:rPr lang="zh-CN" altLang="en-US" sz="2000" b="1" dirty="0">
                  <a:solidFill>
                    <a:schemeClr val="bg1">
                      <a:lumMod val="95000"/>
                    </a:schemeClr>
                  </a:solidFill>
                  <a:latin typeface="Arial" panose="020B0604020202090204" pitchFamily="34" charset="0"/>
                  <a:ea typeface="微软雅黑" charset="-122"/>
                  <a:cs typeface="Arial" panose="020B0604020202090204" pitchFamily="34" charset="0"/>
                  <a:sym typeface="+mn-ea"/>
                </a:rPr>
                <a:t>关键字</a:t>
              </a:r>
              <a:endParaRPr lang="zh-CN" altLang="en-US" sz="2000" b="1" dirty="0">
                <a:solidFill>
                  <a:schemeClr val="bg1">
                    <a:lumMod val="95000"/>
                  </a:schemeClr>
                </a:solidFill>
                <a:latin typeface="Arial" panose="020B0604020202090204" pitchFamily="34" charset="0"/>
                <a:ea typeface="微软雅黑" charset="-122"/>
                <a:cs typeface="Arial" panose="020B0604020202090204" pitchFamily="34" charset="0"/>
                <a:sym typeface="+mn-ea"/>
              </a:endParaRPr>
            </a:p>
          </p:txBody>
        </p:sp>
      </p:grpSp>
      <p:grpSp>
        <p:nvGrpSpPr>
          <p:cNvPr id="8" name="组合 7"/>
          <p:cNvGrpSpPr/>
          <p:nvPr/>
        </p:nvGrpSpPr>
        <p:grpSpPr>
          <a:xfrm>
            <a:off x="8070363" y="1484784"/>
            <a:ext cx="2557424" cy="907751"/>
            <a:chOff x="8127453" y="1984470"/>
            <a:chExt cx="2636520" cy="1447800"/>
          </a:xfrm>
        </p:grpSpPr>
        <p:sp>
          <p:nvSpPr>
            <p:cNvPr id="9" name="任意多边形 8"/>
            <p:cNvSpPr/>
            <p:nvPr/>
          </p:nvSpPr>
          <p:spPr>
            <a:xfrm>
              <a:off x="8127453"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rgbClr val="46C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b="1">
                <a:solidFill>
                  <a:schemeClr val="tx2">
                    <a:lumMod val="75000"/>
                  </a:schemeClr>
                </a:solidFill>
                <a:latin typeface="Arial" panose="020B0604020202090204" pitchFamily="34" charset="0"/>
                <a:ea typeface="微软雅黑" charset="-122"/>
                <a:cs typeface="Arial" panose="020B0604020202090204" pitchFamily="34" charset="0"/>
              </a:endParaRPr>
            </a:p>
          </p:txBody>
        </p:sp>
        <p:sp>
          <p:nvSpPr>
            <p:cNvPr id="10" name="文本框 46"/>
            <p:cNvSpPr txBox="1"/>
            <p:nvPr/>
          </p:nvSpPr>
          <p:spPr>
            <a:xfrm>
              <a:off x="8439016" y="2341238"/>
              <a:ext cx="2230360" cy="734266"/>
            </a:xfrm>
            <a:prstGeom prst="rect">
              <a:avLst/>
            </a:prstGeom>
            <a:noFill/>
          </p:spPr>
          <p:txBody>
            <a:bodyPr wrap="square" rtlCol="0" anchor="ctr">
              <a:spAutoFit/>
            </a:bodyPr>
            <a:lstStyle/>
            <a:p>
              <a:pPr algn="ctr">
                <a:lnSpc>
                  <a:spcPct val="120000"/>
                </a:lnSpc>
              </a:pPr>
              <a:r>
                <a:rPr lang="zh-CN" altLang="en-US" sz="2000" b="1" dirty="0">
                  <a:solidFill>
                    <a:schemeClr val="bg1">
                      <a:lumMod val="95000"/>
                    </a:schemeClr>
                  </a:solidFill>
                  <a:latin typeface="Arial" panose="020B0604020202090204" pitchFamily="34" charset="0"/>
                  <a:ea typeface="微软雅黑" charset="-122"/>
                  <a:cs typeface="Arial" panose="020B0604020202090204" pitchFamily="34" charset="0"/>
                  <a:sym typeface="+mn-ea"/>
                </a:rPr>
                <a:t>网络流量控制</a:t>
              </a:r>
              <a:endParaRPr lang="zh-CN" altLang="en-US" sz="2000" b="1" baseline="-3000" dirty="0">
                <a:solidFill>
                  <a:schemeClr val="bg1">
                    <a:lumMod val="95000"/>
                  </a:schemeClr>
                </a:solidFill>
                <a:latin typeface="Arial" panose="020B0604020202090204" pitchFamily="34" charset="0"/>
                <a:ea typeface="微软雅黑" charset="-122"/>
                <a:cs typeface="Arial" panose="020B0604020202090204" pitchFamily="34" charset="0"/>
              </a:endParaRPr>
            </a:p>
          </p:txBody>
        </p:sp>
      </p:grpSp>
      <p:grpSp>
        <p:nvGrpSpPr>
          <p:cNvPr id="11" name="组合 10"/>
          <p:cNvGrpSpPr/>
          <p:nvPr/>
        </p:nvGrpSpPr>
        <p:grpSpPr>
          <a:xfrm>
            <a:off x="5934112" y="1484784"/>
            <a:ext cx="2557424" cy="907751"/>
            <a:chOff x="5897092" y="1984470"/>
            <a:chExt cx="2636520" cy="1447800"/>
          </a:xfrm>
        </p:grpSpPr>
        <p:sp>
          <p:nvSpPr>
            <p:cNvPr id="12" name="任意多边形 11"/>
            <p:cNvSpPr/>
            <p:nvPr/>
          </p:nvSpPr>
          <p:spPr>
            <a:xfrm>
              <a:off x="5897092"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rgbClr val="46C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b="1">
                <a:solidFill>
                  <a:schemeClr val="tx2">
                    <a:lumMod val="75000"/>
                  </a:schemeClr>
                </a:solidFill>
                <a:latin typeface="Arial" panose="020B0604020202090204" pitchFamily="34" charset="0"/>
                <a:ea typeface="微软雅黑" charset="-122"/>
                <a:cs typeface="Arial" panose="020B0604020202090204" pitchFamily="34" charset="0"/>
              </a:endParaRPr>
            </a:p>
          </p:txBody>
        </p:sp>
        <p:sp>
          <p:nvSpPr>
            <p:cNvPr id="25" name="文本框 49"/>
            <p:cNvSpPr txBox="1"/>
            <p:nvPr/>
          </p:nvSpPr>
          <p:spPr>
            <a:xfrm>
              <a:off x="6227711" y="2390361"/>
              <a:ext cx="2205655" cy="636027"/>
            </a:xfrm>
            <a:prstGeom prst="rect">
              <a:avLst/>
            </a:prstGeom>
            <a:noFill/>
          </p:spPr>
          <p:txBody>
            <a:bodyPr wrap="square" rtlCol="0" anchor="ctr">
              <a:spAutoFit/>
            </a:bodyPr>
            <a:lstStyle/>
            <a:p>
              <a:pPr algn="ctr"/>
              <a:r>
                <a:rPr lang="zh-CN" altLang="en-US" sz="2000" b="1" dirty="0">
                  <a:solidFill>
                    <a:schemeClr val="bg1">
                      <a:lumMod val="95000"/>
                    </a:schemeClr>
                  </a:solidFill>
                  <a:latin typeface="Arial" panose="020B0604020202090204" pitchFamily="34" charset="0"/>
                  <a:ea typeface="微软雅黑" charset="-122"/>
                  <a:cs typeface="Arial" panose="020B0604020202090204" pitchFamily="34" charset="0"/>
                  <a:sym typeface="+mn-ea"/>
                </a:rPr>
                <a:t>无级变频控制</a:t>
              </a:r>
              <a:endParaRPr lang="zh-CN" altLang="en-US" sz="2000" b="1" dirty="0">
                <a:solidFill>
                  <a:schemeClr val="bg1">
                    <a:lumMod val="95000"/>
                  </a:schemeClr>
                </a:solidFill>
                <a:latin typeface="Arial" panose="020B0604020202090204" pitchFamily="34" charset="0"/>
                <a:ea typeface="微软雅黑" charset="-122"/>
                <a:cs typeface="Arial" panose="020B060402020209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200" advClick="0" advTm="3000">
        <p14:flip dir="r"/>
      </p:transition>
    </mc:Choice>
    <mc:Fallback>
      <p:transition spd="slow" advClick="0" advTm="3000">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400" fill="hold"/>
                                        <p:tgtEl>
                                          <p:spTgt spid="5"/>
                                        </p:tgtEl>
                                        <p:attrNameLst>
                                          <p:attrName>ppt_x</p:attrName>
                                        </p:attrNameLst>
                                      </p:cBhvr>
                                      <p:tavLst>
                                        <p:tav tm="0">
                                          <p:val>
                                            <p:strVal val="0-#ppt_w/2"/>
                                          </p:val>
                                        </p:tav>
                                        <p:tav tm="100000">
                                          <p:val>
                                            <p:strVal val="#ppt_x"/>
                                          </p:val>
                                        </p:tav>
                                      </p:tavLst>
                                    </p:anim>
                                    <p:anim calcmode="lin" valueType="num">
                                      <p:cBhvr additive="base">
                                        <p:cTn id="8" dur="4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400"/>
                                        <p:tgtEl>
                                          <p:spTgt spid="2"/>
                                        </p:tgtEl>
                                        <p:attrNameLst>
                                          <p:attrName>ppt_x</p:attrName>
                                        </p:attrNameLst>
                                      </p:cBhvr>
                                      <p:tavLst>
                                        <p:tav tm="0">
                                          <p:val>
                                            <p:strVal val="#ppt_x-#ppt_w*1.125000"/>
                                          </p:val>
                                        </p:tav>
                                        <p:tav tm="100000">
                                          <p:val>
                                            <p:strVal val="#ppt_x"/>
                                          </p:val>
                                        </p:tav>
                                      </p:tavLst>
                                    </p:anim>
                                    <p:animEffect transition="in" filter="wipe(right)">
                                      <p:cBhvr>
                                        <p:cTn id="13" dur="400"/>
                                        <p:tgtEl>
                                          <p:spTgt spid="2"/>
                                        </p:tgtEl>
                                      </p:cBhvr>
                                    </p:animEffect>
                                  </p:childTnLst>
                                </p:cTn>
                              </p:par>
                            </p:childTnLst>
                          </p:cTn>
                        </p:par>
                        <p:par>
                          <p:cTn id="14" fill="hold">
                            <p:stCondLst>
                              <p:cond delay="1000"/>
                            </p:stCondLst>
                            <p:childTnLst>
                              <p:par>
                                <p:cTn id="15" presetID="12" presetClass="entr" presetSubtype="8"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400"/>
                                        <p:tgtEl>
                                          <p:spTgt spid="11"/>
                                        </p:tgtEl>
                                        <p:attrNameLst>
                                          <p:attrName>ppt_x</p:attrName>
                                        </p:attrNameLst>
                                      </p:cBhvr>
                                      <p:tavLst>
                                        <p:tav tm="0">
                                          <p:val>
                                            <p:strVal val="#ppt_x-#ppt_w*1.125000"/>
                                          </p:val>
                                        </p:tav>
                                        <p:tav tm="100000">
                                          <p:val>
                                            <p:strVal val="#ppt_x"/>
                                          </p:val>
                                        </p:tav>
                                      </p:tavLst>
                                    </p:anim>
                                    <p:animEffect transition="in" filter="wipe(right)">
                                      <p:cBhvr>
                                        <p:cTn id="18" dur="400"/>
                                        <p:tgtEl>
                                          <p:spTgt spid="11"/>
                                        </p:tgtEl>
                                      </p:cBhvr>
                                    </p:animEffect>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400"/>
                                        <p:tgtEl>
                                          <p:spTgt spid="8"/>
                                        </p:tgtEl>
                                        <p:attrNameLst>
                                          <p:attrName>ppt_x</p:attrName>
                                        </p:attrNameLst>
                                      </p:cBhvr>
                                      <p:tavLst>
                                        <p:tav tm="0">
                                          <p:val>
                                            <p:strVal val="#ppt_x-#ppt_w*1.125000"/>
                                          </p:val>
                                        </p:tav>
                                        <p:tav tm="100000">
                                          <p:val>
                                            <p:strVal val="#ppt_x"/>
                                          </p:val>
                                        </p:tav>
                                      </p:tavLst>
                                    </p:anim>
                                    <p:animEffect transition="in" filter="wipe(right)">
                                      <p:cBhvr>
                                        <p:cTn id="23" dur="4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7" name="文本框 9"/>
          <p:cNvSpPr txBox="1"/>
          <p:nvPr/>
        </p:nvSpPr>
        <p:spPr>
          <a:xfrm>
            <a:off x="1019309" y="188639"/>
            <a:ext cx="1803629" cy="386082"/>
          </a:xfrm>
          <a:prstGeom prst="rect">
            <a:avLst/>
          </a:prstGeom>
          <a:ln w="12700">
            <a:miter lim="400000"/>
          </a:ln>
        </p:spPr>
        <p:txBody>
          <a:bodyPr lIns="34290" tIns="34290" rIns="34290" bIns="34290">
            <a:spAutoFit/>
          </a:bodyPr>
          <a:lstStyle/>
          <a:p>
            <a:pPr lvl="1" indent="0">
              <a:defRPr>
                <a:solidFill>
                  <a:srgbClr val="595959"/>
                </a:solidFill>
                <a:latin typeface="微软雅黑"/>
                <a:ea typeface="微软雅黑"/>
                <a:cs typeface="微软雅黑"/>
                <a:sym typeface="微软雅黑"/>
              </a:defRPr>
            </a:pPr>
            <a:r>
              <a:t>结束语</a:t>
            </a:r>
          </a:p>
        </p:txBody>
      </p:sp>
      <p:sp>
        <p:nvSpPr>
          <p:cNvPr id="1368" name="六边形 54"/>
          <p:cNvSpPr/>
          <p:nvPr/>
        </p:nvSpPr>
        <p:spPr>
          <a:xfrm>
            <a:off x="241895" y="125397"/>
            <a:ext cx="481346" cy="41495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25400">
            <a:solidFill>
              <a:srgbClr val="46CEAE"/>
            </a:solidFill>
          </a:ln>
        </p:spPr>
        <p:txBody>
          <a:bodyPr lIns="45719" rIns="45719" anchor="ctr"/>
          <a:lstStyle/>
          <a:p>
            <a:pPr algn="ctr">
              <a:defRPr>
                <a:solidFill>
                  <a:srgbClr val="FFFFFF"/>
                </a:solidFill>
              </a:defRPr>
            </a:pPr>
          </a:p>
        </p:txBody>
      </p:sp>
      <p:sp>
        <p:nvSpPr>
          <p:cNvPr id="1369" name="直接连接符 55"/>
          <p:cNvSpPr/>
          <p:nvPr/>
        </p:nvSpPr>
        <p:spPr>
          <a:xfrm>
            <a:off x="841002" y="505763"/>
            <a:ext cx="8571842" cy="1"/>
          </a:xfrm>
          <a:prstGeom prst="line">
            <a:avLst/>
          </a:prstGeom>
          <a:ln>
            <a:solidFill>
              <a:srgbClr val="808080"/>
            </a:solidFill>
            <a:prstDash val="dash"/>
          </a:ln>
        </p:spPr>
        <p:txBody>
          <a:bodyPr lIns="45719" rIns="45719"/>
          <a:lstStyle/>
          <a:p/>
        </p:txBody>
      </p:sp>
      <p:sp>
        <p:nvSpPr>
          <p:cNvPr id="1370" name="矩形 56"/>
          <p:cNvSpPr/>
          <p:nvPr/>
        </p:nvSpPr>
        <p:spPr>
          <a:xfrm>
            <a:off x="9412843" y="188638"/>
            <a:ext cx="933217" cy="334418"/>
          </a:xfrm>
          <a:prstGeom prst="rect">
            <a:avLst/>
          </a:prstGeom>
          <a:solidFill>
            <a:srgbClr val="46CEAE"/>
          </a:solidFill>
          <a:ln w="12700">
            <a:miter lim="400000"/>
          </a:ln>
        </p:spPr>
        <p:txBody>
          <a:bodyPr lIns="45719" rIns="45719" anchor="ctr"/>
          <a:lstStyle/>
          <a:p>
            <a:pPr algn="ctr">
              <a:defRPr sz="1400">
                <a:solidFill>
                  <a:srgbClr val="FFFFFF"/>
                </a:solidFill>
              </a:defRPr>
            </a:pPr>
          </a:p>
        </p:txBody>
      </p:sp>
      <p:sp>
        <p:nvSpPr>
          <p:cNvPr id="1371" name="矩形 57"/>
          <p:cNvSpPr/>
          <p:nvPr/>
        </p:nvSpPr>
        <p:spPr>
          <a:xfrm>
            <a:off x="10347503" y="187548"/>
            <a:ext cx="1582733" cy="334419"/>
          </a:xfrm>
          <a:prstGeom prst="rect">
            <a:avLst/>
          </a:prstGeom>
          <a:solidFill>
            <a:srgbClr val="46CEAE">
              <a:alpha val="60000"/>
            </a:srgbClr>
          </a:solidFill>
          <a:ln w="12700">
            <a:miter lim="400000"/>
          </a:ln>
        </p:spPr>
        <p:txBody>
          <a:bodyPr lIns="45719" rIns="45719" anchor="ctr"/>
          <a:lstStyle/>
          <a:p>
            <a:pPr algn="ctr">
              <a:defRPr sz="1600">
                <a:solidFill>
                  <a:srgbClr val="FFFFFF"/>
                </a:solidFill>
              </a:defRPr>
            </a:pPr>
          </a:p>
        </p:txBody>
      </p:sp>
      <p:sp>
        <p:nvSpPr>
          <p:cNvPr id="1372" name="六边形 59"/>
          <p:cNvSpPr/>
          <p:nvPr/>
        </p:nvSpPr>
        <p:spPr>
          <a:xfrm>
            <a:off x="624979" y="392471"/>
            <a:ext cx="261791" cy="22568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12700">
            <a:solidFill>
              <a:srgbClr val="FFFFFF"/>
            </a:solidFill>
          </a:ln>
        </p:spPr>
        <p:txBody>
          <a:bodyPr lIns="45719" rIns="45719" anchor="ctr"/>
          <a:lstStyle/>
          <a:p>
            <a:pPr algn="ctr">
              <a:defRPr>
                <a:solidFill>
                  <a:srgbClr val="FFFFFF"/>
                </a:solidFill>
              </a:defRPr>
            </a:pPr>
          </a:p>
        </p:txBody>
      </p:sp>
      <p:sp>
        <p:nvSpPr>
          <p:cNvPr id="1373" name="文本框 9"/>
          <p:cNvSpPr txBox="1"/>
          <p:nvPr/>
        </p:nvSpPr>
        <p:spPr>
          <a:xfrm>
            <a:off x="9447133" y="221071"/>
            <a:ext cx="864637" cy="322581"/>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t>第五章</a:t>
            </a:r>
          </a:p>
        </p:txBody>
      </p:sp>
      <p:sp>
        <p:nvSpPr>
          <p:cNvPr id="1374" name="文本框 9"/>
          <p:cNvSpPr txBox="1"/>
          <p:nvPr/>
        </p:nvSpPr>
        <p:spPr>
          <a:xfrm>
            <a:off x="10372920" y="213500"/>
            <a:ext cx="1515597" cy="322581"/>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t>论文总结</a:t>
            </a:r>
          </a:p>
        </p:txBody>
      </p:sp>
      <p:sp>
        <p:nvSpPr>
          <p:cNvPr id="1375" name="Freeform 206"/>
          <p:cNvSpPr/>
          <p:nvPr/>
        </p:nvSpPr>
        <p:spPr>
          <a:xfrm>
            <a:off x="388489" y="185461"/>
            <a:ext cx="236491" cy="285868"/>
          </a:xfrm>
          <a:custGeom>
            <a:avLst/>
            <a:gdLst/>
            <a:ahLst/>
            <a:cxnLst>
              <a:cxn ang="0">
                <a:pos x="wd2" y="hd2"/>
              </a:cxn>
              <a:cxn ang="5400000">
                <a:pos x="wd2" y="hd2"/>
              </a:cxn>
              <a:cxn ang="10800000">
                <a:pos x="wd2" y="hd2"/>
              </a:cxn>
              <a:cxn ang="16200000">
                <a:pos x="wd2" y="hd2"/>
              </a:cxn>
            </a:cxnLst>
            <a:rect l="0" t="0" r="r" b="b"/>
            <a:pathLst>
              <a:path w="21600" h="21600" extrusionOk="0">
                <a:moveTo>
                  <a:pt x="842" y="20439"/>
                </a:moveTo>
                <a:cubicBezTo>
                  <a:pt x="561" y="20206"/>
                  <a:pt x="281" y="19974"/>
                  <a:pt x="0" y="19742"/>
                </a:cubicBezTo>
                <a:cubicBezTo>
                  <a:pt x="0" y="16723"/>
                  <a:pt x="0" y="13471"/>
                  <a:pt x="0" y="10452"/>
                </a:cubicBezTo>
                <a:cubicBezTo>
                  <a:pt x="3366" y="9290"/>
                  <a:pt x="5891" y="7432"/>
                  <a:pt x="8416" y="4645"/>
                </a:cubicBezTo>
                <a:cubicBezTo>
                  <a:pt x="10660" y="6039"/>
                  <a:pt x="10660" y="6039"/>
                  <a:pt x="10660" y="6039"/>
                </a:cubicBezTo>
                <a:cubicBezTo>
                  <a:pt x="10660" y="6039"/>
                  <a:pt x="10660" y="6039"/>
                  <a:pt x="10660" y="6039"/>
                </a:cubicBezTo>
                <a:cubicBezTo>
                  <a:pt x="10660" y="6271"/>
                  <a:pt x="10660" y="6271"/>
                  <a:pt x="10660" y="6271"/>
                </a:cubicBezTo>
                <a:cubicBezTo>
                  <a:pt x="10940" y="6271"/>
                  <a:pt x="10940" y="6271"/>
                  <a:pt x="10940" y="6271"/>
                </a:cubicBezTo>
                <a:cubicBezTo>
                  <a:pt x="10940" y="6271"/>
                  <a:pt x="10940" y="6271"/>
                  <a:pt x="10940" y="6271"/>
                </a:cubicBezTo>
                <a:cubicBezTo>
                  <a:pt x="10940" y="6271"/>
                  <a:pt x="10940" y="6271"/>
                  <a:pt x="10940" y="6271"/>
                </a:cubicBezTo>
                <a:cubicBezTo>
                  <a:pt x="10940" y="6271"/>
                  <a:pt x="10940" y="6271"/>
                  <a:pt x="10940" y="6271"/>
                </a:cubicBezTo>
                <a:cubicBezTo>
                  <a:pt x="11221" y="6271"/>
                  <a:pt x="11221" y="6271"/>
                  <a:pt x="11221" y="6271"/>
                </a:cubicBezTo>
                <a:cubicBezTo>
                  <a:pt x="11221" y="6271"/>
                  <a:pt x="11221" y="6271"/>
                  <a:pt x="11221" y="6271"/>
                </a:cubicBezTo>
                <a:cubicBezTo>
                  <a:pt x="11221" y="6503"/>
                  <a:pt x="11221" y="6503"/>
                  <a:pt x="11221" y="6503"/>
                </a:cubicBezTo>
                <a:cubicBezTo>
                  <a:pt x="11221" y="6503"/>
                  <a:pt x="11221" y="6503"/>
                  <a:pt x="11221" y="6503"/>
                </a:cubicBezTo>
                <a:cubicBezTo>
                  <a:pt x="11221" y="6503"/>
                  <a:pt x="11221" y="6503"/>
                  <a:pt x="11221" y="6503"/>
                </a:cubicBezTo>
                <a:cubicBezTo>
                  <a:pt x="11501" y="6503"/>
                  <a:pt x="11501" y="6503"/>
                  <a:pt x="11501" y="6503"/>
                </a:cubicBezTo>
                <a:cubicBezTo>
                  <a:pt x="11501" y="6503"/>
                  <a:pt x="11501" y="6503"/>
                  <a:pt x="11501" y="6503"/>
                </a:cubicBezTo>
                <a:cubicBezTo>
                  <a:pt x="11501" y="6503"/>
                  <a:pt x="11501" y="6503"/>
                  <a:pt x="11501" y="6503"/>
                </a:cubicBezTo>
                <a:cubicBezTo>
                  <a:pt x="11501" y="6735"/>
                  <a:pt x="11501" y="6735"/>
                  <a:pt x="11501" y="6735"/>
                </a:cubicBezTo>
                <a:cubicBezTo>
                  <a:pt x="11782" y="6735"/>
                  <a:pt x="11782" y="6735"/>
                  <a:pt x="11782" y="6735"/>
                </a:cubicBezTo>
                <a:cubicBezTo>
                  <a:pt x="11782" y="6735"/>
                  <a:pt x="11782" y="6735"/>
                  <a:pt x="11782" y="6735"/>
                </a:cubicBezTo>
                <a:cubicBezTo>
                  <a:pt x="11782" y="6735"/>
                  <a:pt x="11782" y="6735"/>
                  <a:pt x="11782" y="6735"/>
                </a:cubicBezTo>
                <a:cubicBezTo>
                  <a:pt x="11782" y="6735"/>
                  <a:pt x="11782" y="6735"/>
                  <a:pt x="11782" y="6735"/>
                </a:cubicBezTo>
                <a:cubicBezTo>
                  <a:pt x="11782" y="6735"/>
                  <a:pt x="11782" y="6735"/>
                  <a:pt x="11782" y="6735"/>
                </a:cubicBezTo>
                <a:cubicBezTo>
                  <a:pt x="12062" y="6735"/>
                  <a:pt x="12062" y="6735"/>
                  <a:pt x="12062" y="6735"/>
                </a:cubicBezTo>
                <a:cubicBezTo>
                  <a:pt x="12062" y="6968"/>
                  <a:pt x="12062" y="6968"/>
                  <a:pt x="12062" y="6968"/>
                </a:cubicBezTo>
                <a:cubicBezTo>
                  <a:pt x="12062" y="6968"/>
                  <a:pt x="12062" y="6968"/>
                  <a:pt x="12062" y="6968"/>
                </a:cubicBezTo>
                <a:cubicBezTo>
                  <a:pt x="12062" y="6968"/>
                  <a:pt x="12062" y="6968"/>
                  <a:pt x="12062" y="6968"/>
                </a:cubicBezTo>
                <a:cubicBezTo>
                  <a:pt x="12062" y="6968"/>
                  <a:pt x="12062" y="6968"/>
                  <a:pt x="12062" y="6968"/>
                </a:cubicBezTo>
                <a:cubicBezTo>
                  <a:pt x="12343" y="6968"/>
                  <a:pt x="12343" y="6968"/>
                  <a:pt x="12343" y="6968"/>
                </a:cubicBezTo>
                <a:cubicBezTo>
                  <a:pt x="13465" y="7665"/>
                  <a:pt x="13465" y="7665"/>
                  <a:pt x="13465" y="7665"/>
                </a:cubicBezTo>
                <a:cubicBezTo>
                  <a:pt x="13465" y="7665"/>
                  <a:pt x="13465" y="7665"/>
                  <a:pt x="13465" y="7665"/>
                </a:cubicBezTo>
                <a:cubicBezTo>
                  <a:pt x="13465" y="7665"/>
                  <a:pt x="13465" y="7665"/>
                  <a:pt x="13465" y="7665"/>
                </a:cubicBezTo>
                <a:cubicBezTo>
                  <a:pt x="13465" y="7897"/>
                  <a:pt x="13465" y="7897"/>
                  <a:pt x="13465" y="7897"/>
                </a:cubicBezTo>
                <a:cubicBezTo>
                  <a:pt x="13745" y="7897"/>
                  <a:pt x="13745" y="7897"/>
                  <a:pt x="13745" y="7897"/>
                </a:cubicBezTo>
                <a:cubicBezTo>
                  <a:pt x="13745" y="7897"/>
                  <a:pt x="13745" y="7897"/>
                  <a:pt x="13745" y="7897"/>
                </a:cubicBezTo>
                <a:cubicBezTo>
                  <a:pt x="13745" y="7897"/>
                  <a:pt x="13745" y="7897"/>
                  <a:pt x="13745" y="7897"/>
                </a:cubicBezTo>
                <a:cubicBezTo>
                  <a:pt x="13745" y="7897"/>
                  <a:pt x="13745" y="7897"/>
                  <a:pt x="13745" y="7897"/>
                </a:cubicBezTo>
                <a:cubicBezTo>
                  <a:pt x="14026" y="7897"/>
                  <a:pt x="14026" y="7897"/>
                  <a:pt x="14026" y="7897"/>
                </a:cubicBezTo>
                <a:cubicBezTo>
                  <a:pt x="14026" y="8129"/>
                  <a:pt x="14026" y="8129"/>
                  <a:pt x="14026" y="8129"/>
                </a:cubicBezTo>
                <a:cubicBezTo>
                  <a:pt x="14026" y="8129"/>
                  <a:pt x="14026" y="8129"/>
                  <a:pt x="14026" y="8129"/>
                </a:cubicBezTo>
                <a:cubicBezTo>
                  <a:pt x="14026" y="8129"/>
                  <a:pt x="14026" y="8129"/>
                  <a:pt x="14026" y="8129"/>
                </a:cubicBezTo>
                <a:cubicBezTo>
                  <a:pt x="14026" y="8129"/>
                  <a:pt x="14026" y="8129"/>
                  <a:pt x="14026" y="8129"/>
                </a:cubicBezTo>
                <a:cubicBezTo>
                  <a:pt x="14306" y="8129"/>
                  <a:pt x="14306" y="8129"/>
                  <a:pt x="14306" y="8129"/>
                </a:cubicBezTo>
                <a:cubicBezTo>
                  <a:pt x="14306" y="8129"/>
                  <a:pt x="14306" y="8129"/>
                  <a:pt x="14306" y="8129"/>
                </a:cubicBezTo>
                <a:cubicBezTo>
                  <a:pt x="14306" y="8129"/>
                  <a:pt x="14306" y="8129"/>
                  <a:pt x="14306" y="8129"/>
                </a:cubicBezTo>
                <a:cubicBezTo>
                  <a:pt x="14306" y="8361"/>
                  <a:pt x="14306" y="8361"/>
                  <a:pt x="14306" y="8361"/>
                </a:cubicBezTo>
                <a:cubicBezTo>
                  <a:pt x="14587" y="8361"/>
                  <a:pt x="14587" y="8361"/>
                  <a:pt x="14587" y="8361"/>
                </a:cubicBezTo>
                <a:cubicBezTo>
                  <a:pt x="14587" y="8361"/>
                  <a:pt x="14587" y="8361"/>
                  <a:pt x="14587" y="8361"/>
                </a:cubicBezTo>
                <a:cubicBezTo>
                  <a:pt x="14587" y="8361"/>
                  <a:pt x="14587" y="8361"/>
                  <a:pt x="14587" y="8361"/>
                </a:cubicBezTo>
                <a:cubicBezTo>
                  <a:pt x="14587" y="8361"/>
                  <a:pt x="14587" y="8361"/>
                  <a:pt x="14587" y="8361"/>
                </a:cubicBezTo>
                <a:cubicBezTo>
                  <a:pt x="14587" y="8361"/>
                  <a:pt x="14587" y="8361"/>
                  <a:pt x="14587" y="8361"/>
                </a:cubicBezTo>
                <a:cubicBezTo>
                  <a:pt x="14868" y="8594"/>
                  <a:pt x="14868" y="8594"/>
                  <a:pt x="14868" y="8594"/>
                </a:cubicBezTo>
                <a:cubicBezTo>
                  <a:pt x="14868" y="8594"/>
                  <a:pt x="14868" y="8594"/>
                  <a:pt x="14868" y="8594"/>
                </a:cubicBezTo>
                <a:cubicBezTo>
                  <a:pt x="14868" y="8594"/>
                  <a:pt x="14868" y="8594"/>
                  <a:pt x="14868" y="8594"/>
                </a:cubicBezTo>
                <a:cubicBezTo>
                  <a:pt x="17392" y="9987"/>
                  <a:pt x="17392" y="9987"/>
                  <a:pt x="17392" y="9987"/>
                </a:cubicBezTo>
                <a:cubicBezTo>
                  <a:pt x="14868" y="12774"/>
                  <a:pt x="13745" y="15561"/>
                  <a:pt x="13465" y="18348"/>
                </a:cubicBezTo>
                <a:cubicBezTo>
                  <a:pt x="10099" y="19510"/>
                  <a:pt x="6452" y="20439"/>
                  <a:pt x="3086" y="21600"/>
                </a:cubicBezTo>
                <a:cubicBezTo>
                  <a:pt x="2525" y="21368"/>
                  <a:pt x="2244" y="21135"/>
                  <a:pt x="1964" y="21135"/>
                </a:cubicBezTo>
                <a:cubicBezTo>
                  <a:pt x="6452" y="15794"/>
                  <a:pt x="6452" y="15794"/>
                  <a:pt x="6452" y="15794"/>
                </a:cubicBezTo>
                <a:cubicBezTo>
                  <a:pt x="7574" y="16026"/>
                  <a:pt x="8977" y="15794"/>
                  <a:pt x="9818" y="14865"/>
                </a:cubicBezTo>
                <a:cubicBezTo>
                  <a:pt x="10660" y="13935"/>
                  <a:pt x="10379" y="12542"/>
                  <a:pt x="8977" y="11845"/>
                </a:cubicBezTo>
                <a:cubicBezTo>
                  <a:pt x="7855" y="10916"/>
                  <a:pt x="6171" y="11381"/>
                  <a:pt x="5330" y="12310"/>
                </a:cubicBezTo>
                <a:cubicBezTo>
                  <a:pt x="4488" y="13239"/>
                  <a:pt x="4488" y="14400"/>
                  <a:pt x="5330" y="15097"/>
                </a:cubicBezTo>
                <a:cubicBezTo>
                  <a:pt x="842" y="20439"/>
                  <a:pt x="842" y="20439"/>
                  <a:pt x="842" y="20439"/>
                </a:cubicBezTo>
                <a:close/>
                <a:moveTo>
                  <a:pt x="7574" y="21600"/>
                </a:moveTo>
                <a:cubicBezTo>
                  <a:pt x="20478" y="21600"/>
                  <a:pt x="20478" y="21600"/>
                  <a:pt x="20478" y="21600"/>
                </a:cubicBezTo>
                <a:cubicBezTo>
                  <a:pt x="20478" y="19277"/>
                  <a:pt x="20478" y="19277"/>
                  <a:pt x="20478" y="19277"/>
                </a:cubicBezTo>
                <a:cubicBezTo>
                  <a:pt x="15148" y="19277"/>
                  <a:pt x="15148" y="19277"/>
                  <a:pt x="15148" y="19277"/>
                </a:cubicBezTo>
                <a:cubicBezTo>
                  <a:pt x="7574" y="21600"/>
                  <a:pt x="7574" y="21600"/>
                  <a:pt x="7574" y="21600"/>
                </a:cubicBezTo>
                <a:close/>
                <a:moveTo>
                  <a:pt x="19356" y="9755"/>
                </a:moveTo>
                <a:cubicBezTo>
                  <a:pt x="21600" y="7200"/>
                  <a:pt x="21600" y="7200"/>
                  <a:pt x="21600" y="7200"/>
                </a:cubicBezTo>
                <a:cubicBezTo>
                  <a:pt x="9538" y="0"/>
                  <a:pt x="9538" y="0"/>
                  <a:pt x="9538" y="0"/>
                </a:cubicBezTo>
                <a:cubicBezTo>
                  <a:pt x="7294" y="2787"/>
                  <a:pt x="7294" y="2787"/>
                  <a:pt x="7294" y="2787"/>
                </a:cubicBezTo>
                <a:lnTo>
                  <a:pt x="19356" y="9755"/>
                </a:lnTo>
                <a:close/>
              </a:path>
            </a:pathLst>
          </a:custGeom>
          <a:solidFill>
            <a:srgbClr val="FFFFFF"/>
          </a:solidFill>
          <a:ln w="12700">
            <a:miter lim="400000"/>
          </a:ln>
        </p:spPr>
        <p:txBody>
          <a:bodyPr lIns="45719" rIns="45719"/>
          <a:lstStyle/>
          <a:p>
            <a:pPr>
              <a:defRPr>
                <a:solidFill>
                  <a:srgbClr val="595959"/>
                </a:solidFill>
                <a:latin typeface="Arial" panose="020B0604020202090204"/>
                <a:ea typeface="Arial" panose="020B0604020202090204"/>
                <a:cs typeface="Arial" panose="020B0604020202090204"/>
                <a:sym typeface="Arial" panose="020B0604020202090204"/>
              </a:defRPr>
            </a:pPr>
          </a:p>
        </p:txBody>
      </p:sp>
      <p:sp>
        <p:nvSpPr>
          <p:cNvPr id="1376" name="矩形 12"/>
          <p:cNvSpPr/>
          <p:nvPr/>
        </p:nvSpPr>
        <p:spPr>
          <a:xfrm>
            <a:off x="2288015" y="3789040"/>
            <a:ext cx="9907160" cy="1728193"/>
          </a:xfrm>
          <a:prstGeom prst="rect">
            <a:avLst/>
          </a:prstGeom>
          <a:solidFill>
            <a:srgbClr val="808080">
              <a:alpha val="12157"/>
            </a:srgbClr>
          </a:solidFill>
          <a:ln w="12700">
            <a:miter lim="400000"/>
          </a:ln>
        </p:spPr>
        <p:txBody>
          <a:bodyPr lIns="45719" rIns="45719" anchor="ctr"/>
          <a:lstStyle/>
          <a:p>
            <a:pPr algn="ctr">
              <a:defRPr>
                <a:solidFill>
                  <a:srgbClr val="FFFFFF"/>
                </a:solidFill>
              </a:defRPr>
            </a:pPr>
          </a:p>
        </p:txBody>
      </p:sp>
      <p:sp>
        <p:nvSpPr>
          <p:cNvPr id="1377" name="矩形 13"/>
          <p:cNvSpPr/>
          <p:nvPr/>
        </p:nvSpPr>
        <p:spPr>
          <a:xfrm>
            <a:off x="2288015" y="1628799"/>
            <a:ext cx="9907160" cy="1728193"/>
          </a:xfrm>
          <a:prstGeom prst="rect">
            <a:avLst/>
          </a:prstGeom>
          <a:solidFill>
            <a:srgbClr val="808080">
              <a:alpha val="12157"/>
            </a:srgbClr>
          </a:solidFill>
          <a:ln w="12700">
            <a:miter lim="400000"/>
          </a:ln>
        </p:spPr>
        <p:txBody>
          <a:bodyPr lIns="45719" rIns="45719" anchor="ctr"/>
          <a:lstStyle/>
          <a:p>
            <a:pPr algn="ctr">
              <a:defRPr>
                <a:solidFill>
                  <a:srgbClr val="FFFFFF"/>
                </a:solidFill>
              </a:defRPr>
            </a:pPr>
          </a:p>
        </p:txBody>
      </p:sp>
      <p:sp>
        <p:nvSpPr>
          <p:cNvPr id="1378" name="Rectangle 4"/>
          <p:cNvSpPr txBox="1"/>
          <p:nvPr/>
        </p:nvSpPr>
        <p:spPr>
          <a:xfrm>
            <a:off x="3551018" y="1058464"/>
            <a:ext cx="5144097" cy="510541"/>
          </a:xfrm>
          <a:prstGeom prst="rect">
            <a:avLst/>
          </a:prstGeom>
          <a:ln w="12700">
            <a:miter lim="400000"/>
          </a:ln>
        </p:spPr>
        <p:txBody>
          <a:bodyPr lIns="45719" rIns="45719" anchor="ctr">
            <a:spAutoFit/>
          </a:bodyPr>
          <a:lstStyle>
            <a:lvl1pPr algn="ctr">
              <a:defRPr sz="2400">
                <a:solidFill>
                  <a:srgbClr val="46CEAE"/>
                </a:solidFill>
                <a:latin typeface="微软雅黑"/>
                <a:ea typeface="微软雅黑"/>
                <a:cs typeface="微软雅黑"/>
                <a:sym typeface="微软雅黑"/>
              </a:defRPr>
            </a:lvl1pPr>
          </a:lstStyle>
          <a:p>
            <a:r>
              <a:t>特别鸣谢</a:t>
            </a:r>
          </a:p>
        </p:txBody>
      </p:sp>
      <p:sp>
        <p:nvSpPr>
          <p:cNvPr id="1379" name="矩形 15"/>
          <p:cNvSpPr txBox="1"/>
          <p:nvPr/>
        </p:nvSpPr>
        <p:spPr>
          <a:xfrm>
            <a:off x="5115259" y="1692407"/>
            <a:ext cx="5761149" cy="1640833"/>
          </a:xfrm>
          <a:prstGeom prst="rect">
            <a:avLst/>
          </a:prstGeom>
          <a:ln w="12700">
            <a:miter lim="400000"/>
          </a:ln>
        </p:spPr>
        <p:txBody>
          <a:bodyPr lIns="45715" tIns="45715" rIns="45715" bIns="45715">
            <a:spAutoFit/>
          </a:bodyPr>
          <a:lstStyle/>
          <a:p>
            <a:pPr>
              <a:lnSpc>
                <a:spcPct val="150000"/>
              </a:lnSpc>
              <a:defRPr sz="2000" b="1">
                <a:solidFill>
                  <a:srgbClr val="808080"/>
                </a:solidFill>
                <a:latin typeface="微软雅黑"/>
                <a:ea typeface="微软雅黑"/>
                <a:cs typeface="微软雅黑"/>
                <a:sym typeface="微软雅黑"/>
              </a:defRPr>
            </a:pPr>
            <a:r>
              <a:t>本次</a:t>
            </a:r>
            <a:r>
              <a:rPr sz="1400" b="0"/>
              <a:t>论文是在我的指导老师 </a:t>
            </a:r>
            <a:r>
              <a:rPr sz="1400"/>
              <a:t>李某某</a:t>
            </a:r>
            <a:r>
              <a:rPr sz="1400" b="0"/>
              <a:t>老师的亲切关怀与细心的指导下完成的。从最初课题的选择到最终论文的完成，李老师始终都给予了细心的指导和不懈的支持，并且在耐心的指导论文之余，老师不断的开拓我的视野，启发我的思考，让我体会到了独立完成项目的乐趣。</a:t>
            </a:r>
            <a:endParaRPr sz="1400" b="0"/>
          </a:p>
        </p:txBody>
      </p:sp>
      <p:sp>
        <p:nvSpPr>
          <p:cNvPr id="1380" name="矩形 16"/>
          <p:cNvSpPr/>
          <p:nvPr/>
        </p:nvSpPr>
        <p:spPr>
          <a:xfrm>
            <a:off x="2288014" y="3861048"/>
            <a:ext cx="2518612" cy="1592576"/>
          </a:xfrm>
          <a:prstGeom prst="rect">
            <a:avLst/>
          </a:prstGeom>
          <a:blipFill>
            <a:blip r:embed="rId1"/>
            <a:stretch>
              <a:fillRect/>
            </a:stretch>
          </a:blipFill>
          <a:ln w="12700">
            <a:miter lim="400000"/>
          </a:ln>
        </p:spPr>
        <p:txBody>
          <a:bodyPr lIns="45719" rIns="45719" anchor="ctr"/>
          <a:lstStyle/>
          <a:p>
            <a:pPr algn="ctr">
              <a:defRPr>
                <a:solidFill>
                  <a:srgbClr val="FFFFFF"/>
                </a:solidFill>
              </a:defRPr>
            </a:pPr>
          </a:p>
        </p:txBody>
      </p:sp>
      <p:sp>
        <p:nvSpPr>
          <p:cNvPr id="1381" name="矩形 17"/>
          <p:cNvSpPr/>
          <p:nvPr/>
        </p:nvSpPr>
        <p:spPr>
          <a:xfrm>
            <a:off x="2288014" y="1692407"/>
            <a:ext cx="2518612" cy="1592577"/>
          </a:xfrm>
          <a:prstGeom prst="rect">
            <a:avLst/>
          </a:prstGeom>
          <a:blipFill>
            <a:blip r:embed="rId2"/>
            <a:stretch>
              <a:fillRect/>
            </a:stretch>
          </a:blipFill>
          <a:ln w="12700">
            <a:miter lim="400000"/>
          </a:ln>
        </p:spPr>
        <p:txBody>
          <a:bodyPr lIns="45719" rIns="45719" anchor="ctr"/>
          <a:lstStyle/>
          <a:p>
            <a:pPr algn="ctr">
              <a:defRPr>
                <a:solidFill>
                  <a:srgbClr val="FFFFFF"/>
                </a:solidFill>
              </a:defRPr>
            </a:pPr>
          </a:p>
        </p:txBody>
      </p:sp>
      <p:sp>
        <p:nvSpPr>
          <p:cNvPr id="1382" name="矩形 18"/>
          <p:cNvSpPr txBox="1"/>
          <p:nvPr/>
        </p:nvSpPr>
        <p:spPr>
          <a:xfrm>
            <a:off x="5115258" y="3861048"/>
            <a:ext cx="5576953" cy="1640833"/>
          </a:xfrm>
          <a:prstGeom prst="rect">
            <a:avLst/>
          </a:prstGeom>
          <a:ln w="12700">
            <a:miter lim="400000"/>
          </a:ln>
        </p:spPr>
        <p:txBody>
          <a:bodyPr lIns="45715" tIns="45715" rIns="45715" bIns="45715">
            <a:spAutoFit/>
          </a:bodyPr>
          <a:lstStyle/>
          <a:p>
            <a:pPr>
              <a:lnSpc>
                <a:spcPct val="150000"/>
              </a:lnSpc>
              <a:defRPr sz="2000" b="1">
                <a:solidFill>
                  <a:srgbClr val="808080"/>
                </a:solidFill>
                <a:latin typeface="微软雅黑"/>
                <a:ea typeface="微软雅黑"/>
                <a:cs typeface="微软雅黑"/>
                <a:sym typeface="微软雅黑"/>
              </a:defRPr>
            </a:pPr>
            <a:r>
              <a:t>本文</a:t>
            </a:r>
            <a:r>
              <a:rPr sz="1400" b="0"/>
              <a:t>能够得以顺利的完成，也与项目团队中其他同学的帮助是分不开的。虽然他们没有直接参与我的论文写作，但是无论在开题时，还是在研究过程中，他们都给我提供了很多意见，一系列可行性的建议。他们是……等，也向他们表示我深深地感谢！</a:t>
            </a:r>
            <a:endParaRPr sz="1400" b="0"/>
          </a:p>
        </p:txBody>
      </p:sp>
      <p:sp>
        <p:nvSpPr>
          <p:cNvPr id="1383" name="弧形 22"/>
          <p:cNvSpPr/>
          <p:nvPr/>
        </p:nvSpPr>
        <p:spPr>
          <a:xfrm>
            <a:off x="5304542" y="1127410"/>
            <a:ext cx="72966" cy="352050"/>
          </a:xfrm>
          <a:custGeom>
            <a:avLst/>
            <a:gdLst/>
            <a:ahLst/>
            <a:cxnLst>
              <a:cxn ang="0">
                <a:pos x="wd2" y="hd2"/>
              </a:cxn>
              <a:cxn ang="5400000">
                <a:pos x="wd2" y="hd2"/>
              </a:cxn>
              <a:cxn ang="10800000">
                <a:pos x="wd2" y="hd2"/>
              </a:cxn>
              <a:cxn ang="16200000">
                <a:pos x="wd2" y="hd2"/>
              </a:cxn>
            </a:cxnLst>
            <a:rect l="0" t="0" r="r" b="b"/>
            <a:pathLst>
              <a:path w="16178" h="21600" extrusionOk="0">
                <a:moveTo>
                  <a:pt x="0" y="0"/>
                </a:moveTo>
                <a:cubicBezTo>
                  <a:pt x="21345" y="5964"/>
                  <a:pt x="21600" y="15550"/>
                  <a:pt x="575" y="21600"/>
                </a:cubicBezTo>
              </a:path>
            </a:pathLst>
          </a:custGeom>
          <a:ln>
            <a:solidFill>
              <a:srgbClr val="46CEAE"/>
            </a:solidFill>
            <a:headEnd type="oval"/>
            <a:tailEnd type="oval"/>
          </a:ln>
        </p:spPr>
        <p:txBody>
          <a:bodyPr lIns="45719" rIns="45719" anchor="ctr"/>
          <a:lstStyle/>
          <a:p>
            <a:pPr algn="ctr"/>
          </a:p>
        </p:txBody>
      </p:sp>
      <p:sp>
        <p:nvSpPr>
          <p:cNvPr id="1384" name="TextBox 23"/>
          <p:cNvSpPr txBox="1"/>
          <p:nvPr/>
        </p:nvSpPr>
        <p:spPr>
          <a:xfrm>
            <a:off x="10655710" y="7812196"/>
            <a:ext cx="789941" cy="408941"/>
          </a:xfrm>
          <a:prstGeom prst="rect">
            <a:avLst/>
          </a:prstGeom>
          <a:ln w="12700">
            <a:miter lim="400000"/>
          </a:ln>
        </p:spPr>
        <p:txBody>
          <a:bodyPr wrap="none" lIns="45719" rIns="45719">
            <a:spAutoFit/>
          </a:bodyPr>
          <a:lstStyle>
            <a:lvl1pPr>
              <a:defRPr>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延时符</a:t>
            </a:r>
            <a:endParaRPr>
              <a:latin typeface="+mj-lt"/>
              <a:ea typeface="+mj-ea"/>
              <a:cs typeface="+mj-cs"/>
              <a:sym typeface="Helvetica"/>
            </a:endParaRPr>
          </a:p>
        </p:txBody>
      </p:sp>
    </p:spTree>
  </p:cSld>
  <p:clrMapOvr>
    <a:masterClrMapping/>
  </p:clrMapOvr>
  <mc:AlternateContent xmlns:mc="http://schemas.openxmlformats.org/markup-compatibility/2006">
    <mc:Choice xmlns:p14="http://schemas.microsoft.com/office/powerpoint/2010/main" Requires="p14">
      <p:transition spd="slow" p14:dur="1200" advClick="0" advTm="3000">
        <p14:flip dir="r"/>
      </p:transition>
    </mc:Choice>
    <mc:Fallback>
      <p:transition spd="slow" advClick="0" advTm="3000">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500"/>
                                  </p:stCondLst>
                                  <p:iterate type="el">
                                    <p:tmAbs val="0"/>
                                  </p:iterate>
                                  <p:childTnLst>
                                    <p:set>
                                      <p:cBhvr>
                                        <p:cTn id="6" dur="indefinite" fill="hold"/>
                                        <p:tgtEl>
                                          <p:spTgt spid="1377"/>
                                        </p:tgtEl>
                                        <p:attrNameLst>
                                          <p:attrName>style.visibility</p:attrName>
                                        </p:attrNameLst>
                                      </p:cBhvr>
                                      <p:to>
                                        <p:strVal val="visible"/>
                                      </p:to>
                                    </p:set>
                                    <p:anim calcmode="lin" valueType="num">
                                      <p:cBhvr>
                                        <p:cTn id="7" dur="500" fill="hold"/>
                                        <p:tgtEl>
                                          <p:spTgt spid="1377"/>
                                        </p:tgtEl>
                                        <p:attrNameLst>
                                          <p:attrName>ppt_x</p:attrName>
                                        </p:attrNameLst>
                                      </p:cBhvr>
                                      <p:tavLst>
                                        <p:tav tm="0">
                                          <p:val>
                                            <p:strVal val="0-#ppt_w/2"/>
                                          </p:val>
                                        </p:tav>
                                        <p:tav tm="100000">
                                          <p:val>
                                            <p:strVal val="#ppt_x"/>
                                          </p:val>
                                        </p:tav>
                                      </p:tavLst>
                                    </p:anim>
                                    <p:anim calcmode="lin" valueType="num">
                                      <p:cBhvr>
                                        <p:cTn id="8" dur="500" fill="hold"/>
                                        <p:tgtEl>
                                          <p:spTgt spid="1377"/>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8" fill="hold" grpId="2" nodeType="afterEffect">
                                  <p:stCondLst>
                                    <p:cond delay="500"/>
                                  </p:stCondLst>
                                  <p:iterate type="el">
                                    <p:tmAbs val="0"/>
                                  </p:iterate>
                                  <p:childTnLst>
                                    <p:set>
                                      <p:cBhvr>
                                        <p:cTn id="11" dur="indefinite" fill="hold"/>
                                        <p:tgtEl>
                                          <p:spTgt spid="1376"/>
                                        </p:tgtEl>
                                        <p:attrNameLst>
                                          <p:attrName>style.visibility</p:attrName>
                                        </p:attrNameLst>
                                      </p:cBhvr>
                                      <p:to>
                                        <p:strVal val="visible"/>
                                      </p:to>
                                    </p:set>
                                    <p:anim calcmode="lin" valueType="num">
                                      <p:cBhvr>
                                        <p:cTn id="12" dur="500" fill="hold"/>
                                        <p:tgtEl>
                                          <p:spTgt spid="1376"/>
                                        </p:tgtEl>
                                        <p:attrNameLst>
                                          <p:attrName>ppt_x</p:attrName>
                                        </p:attrNameLst>
                                      </p:cBhvr>
                                      <p:tavLst>
                                        <p:tav tm="0">
                                          <p:val>
                                            <p:strVal val="0-#ppt_w/2"/>
                                          </p:val>
                                        </p:tav>
                                        <p:tav tm="100000">
                                          <p:val>
                                            <p:strVal val="#ppt_x"/>
                                          </p:val>
                                        </p:tav>
                                      </p:tavLst>
                                    </p:anim>
                                    <p:anim calcmode="lin" valueType="num">
                                      <p:cBhvr>
                                        <p:cTn id="13" dur="500" fill="hold"/>
                                        <p:tgtEl>
                                          <p:spTgt spid="1376"/>
                                        </p:tgtEl>
                                        <p:attrNameLst>
                                          <p:attrName>ppt_y</p:attrName>
                                        </p:attrNameLst>
                                      </p:cBhvr>
                                      <p:tavLst>
                                        <p:tav tm="0">
                                          <p:val>
                                            <p:strVal val="#ppt_y"/>
                                          </p:val>
                                        </p:tav>
                                        <p:tav tm="100000">
                                          <p:val>
                                            <p:strVal val="#ppt_y"/>
                                          </p:val>
                                        </p:tav>
                                      </p:tavLst>
                                    </p:anim>
                                  </p:childTnLst>
                                </p:cTn>
                              </p:par>
                            </p:childTnLst>
                          </p:cTn>
                        </p:par>
                        <p:par>
                          <p:cTn id="14" fill="hold">
                            <p:stCondLst>
                              <p:cond delay="2000"/>
                            </p:stCondLst>
                            <p:childTnLst>
                              <p:par>
                                <p:cTn id="15" presetID="22" presetClass="entr" presetSubtype="4" fill="hold" grpId="3" nodeType="afterEffect">
                                  <p:stCondLst>
                                    <p:cond delay="0"/>
                                  </p:stCondLst>
                                  <p:iterate type="el">
                                    <p:tmAbs val="0"/>
                                  </p:iterate>
                                  <p:childTnLst>
                                    <p:set>
                                      <p:cBhvr>
                                        <p:cTn id="16" dur="indefinite" fill="hold"/>
                                        <p:tgtEl>
                                          <p:spTgt spid="1383"/>
                                        </p:tgtEl>
                                        <p:attrNameLst>
                                          <p:attrName>style.visibility</p:attrName>
                                        </p:attrNameLst>
                                      </p:cBhvr>
                                      <p:to>
                                        <p:strVal val="visible"/>
                                      </p:to>
                                    </p:set>
                                    <p:animEffect transition="in" filter="wipe(down)">
                                      <p:cBhvr>
                                        <p:cTn id="17" dur="500"/>
                                        <p:tgtEl>
                                          <p:spTgt spid="1383"/>
                                        </p:tgtEl>
                                      </p:cBhvr>
                                    </p:animEffect>
                                  </p:childTnLst>
                                </p:cTn>
                              </p:par>
                            </p:childTnLst>
                          </p:cTn>
                        </p:par>
                        <p:par>
                          <p:cTn id="18" fill="hold">
                            <p:stCondLst>
                              <p:cond delay="2500"/>
                            </p:stCondLst>
                            <p:childTnLst>
                              <p:par>
                                <p:cTn id="19" presetID="22" presetClass="entr" presetSubtype="8" fill="hold" grpId="4" nodeType="afterEffect">
                                  <p:stCondLst>
                                    <p:cond delay="0"/>
                                  </p:stCondLst>
                                  <p:iterate type="el">
                                    <p:tmAbs val="0"/>
                                  </p:iterate>
                                  <p:childTnLst>
                                    <p:set>
                                      <p:cBhvr>
                                        <p:cTn id="20" dur="indefinite" fill="hold"/>
                                        <p:tgtEl>
                                          <p:spTgt spid="1378"/>
                                        </p:tgtEl>
                                        <p:attrNameLst>
                                          <p:attrName>style.visibility</p:attrName>
                                        </p:attrNameLst>
                                      </p:cBhvr>
                                      <p:to>
                                        <p:strVal val="visible"/>
                                      </p:to>
                                    </p:set>
                                    <p:animEffect transition="in" filter="wipe(left)">
                                      <p:cBhvr>
                                        <p:cTn id="21" dur="500"/>
                                        <p:tgtEl>
                                          <p:spTgt spid="1378"/>
                                        </p:tgtEl>
                                      </p:cBhvr>
                                    </p:animEffect>
                                  </p:childTnLst>
                                </p:cTn>
                              </p:par>
                            </p:childTnLst>
                          </p:cTn>
                        </p:par>
                        <p:par>
                          <p:cTn id="22" fill="hold">
                            <p:stCondLst>
                              <p:cond delay="3000"/>
                            </p:stCondLst>
                            <p:childTnLst>
                              <p:par>
                                <p:cTn id="23" presetID="15" presetClass="entr" presetSubtype="0" fill="hold" grpId="5" nodeType="afterEffect">
                                  <p:stCondLst>
                                    <p:cond delay="0"/>
                                  </p:stCondLst>
                                  <p:iterate type="el">
                                    <p:tmAbs val="0"/>
                                  </p:iterate>
                                  <p:childTnLst>
                                    <p:set>
                                      <p:cBhvr>
                                        <p:cTn id="24" dur="indefinite" fill="hold"/>
                                        <p:tgtEl>
                                          <p:spTgt spid="1381"/>
                                        </p:tgtEl>
                                        <p:attrNameLst>
                                          <p:attrName>style.visibility</p:attrName>
                                        </p:attrNameLst>
                                      </p:cBhvr>
                                      <p:to>
                                        <p:strVal val="visible"/>
                                      </p:to>
                                    </p:set>
                                    <p:anim calcmode="lin" valueType="num">
                                      <p:cBhvr>
                                        <p:cTn id="25" dur="600" fill="hold"/>
                                        <p:tgtEl>
                                          <p:spTgt spid="1381"/>
                                        </p:tgtEl>
                                        <p:attrNameLst>
                                          <p:attrName>ppt_w</p:attrName>
                                        </p:attrNameLst>
                                      </p:cBhvr>
                                      <p:tavLst>
                                        <p:tav tm="0">
                                          <p:val>
                                            <p:fltVal val="0"/>
                                          </p:val>
                                        </p:tav>
                                        <p:tav tm="100000">
                                          <p:val>
                                            <p:strVal val="#ppt_w"/>
                                          </p:val>
                                        </p:tav>
                                      </p:tavLst>
                                    </p:anim>
                                    <p:anim calcmode="lin" valueType="num">
                                      <p:cBhvr>
                                        <p:cTn id="26" dur="600" fill="hold"/>
                                        <p:tgtEl>
                                          <p:spTgt spid="1381"/>
                                        </p:tgtEl>
                                        <p:attrNameLst>
                                          <p:attrName>ppt_h</p:attrName>
                                        </p:attrNameLst>
                                      </p:cBhvr>
                                      <p:tavLst>
                                        <p:tav tm="0">
                                          <p:val>
                                            <p:fltVal val="0"/>
                                          </p:val>
                                        </p:tav>
                                        <p:tav tm="100000">
                                          <p:val>
                                            <p:strVal val="#ppt_h"/>
                                          </p:val>
                                        </p:tav>
                                      </p:tavLst>
                                    </p:anim>
                                    <p:anim calcmode="lin" valueType="num">
                                      <p:cBhvr>
                                        <p:cTn id="27" dur="600" fill="hold"/>
                                        <p:tgtEl>
                                          <p:spTgt spid="1381"/>
                                        </p:tgtEl>
                                        <p:attrNameLst>
                                          <p:attrName>ppt_x</p:attrName>
                                        </p:attrNameLst>
                                      </p:cBhvr>
                                      <p:tavLst>
                                        <p:tav tm="0" fmla="#ppt_x+(cos(-2*pi*(1-$))*-#ppt_x-sin(-2*pi*(1-$))*(1-#ppt_y))*(1-$)">
                                          <p:val>
                                            <p:fltVal val="0"/>
                                          </p:val>
                                        </p:tav>
                                        <p:tav tm="100000">
                                          <p:val>
                                            <p:fltVal val="1"/>
                                          </p:val>
                                        </p:tav>
                                      </p:tavLst>
                                    </p:anim>
                                    <p:anim calcmode="lin" valueType="num">
                                      <p:cBhvr>
                                        <p:cTn id="28" dur="600" fill="hold"/>
                                        <p:tgtEl>
                                          <p:spTgt spid="1381"/>
                                        </p:tgtEl>
                                        <p:attrNameLst>
                                          <p:attrName>ppt_y</p:attrName>
                                        </p:attrNameLst>
                                      </p:cBhvr>
                                      <p:tavLst>
                                        <p:tav tm="0" fmla="#ppt_y+(sin(-2*pi*(1-$))*-#ppt_x+cos(-2*pi*(1-$))*(1-#ppt_y))*(1-$)">
                                          <p:val>
                                            <p:fltVal val="0"/>
                                          </p:val>
                                        </p:tav>
                                        <p:tav tm="100000">
                                          <p:val>
                                            <p:fltVal val="1"/>
                                          </p:val>
                                        </p:tav>
                                      </p:tavLst>
                                    </p:anim>
                                  </p:childTnLst>
                                </p:cTn>
                              </p:par>
                            </p:childTnLst>
                          </p:cTn>
                        </p:par>
                        <p:par>
                          <p:cTn id="29" fill="hold">
                            <p:stCondLst>
                              <p:cond delay="3600"/>
                            </p:stCondLst>
                            <p:childTnLst>
                              <p:par>
                                <p:cTn id="30" presetID="9" presetClass="entr" presetSubtype="0" fill="hold" grpId="6" nodeType="afterEffect">
                                  <p:stCondLst>
                                    <p:cond delay="0"/>
                                  </p:stCondLst>
                                  <p:iterate type="el">
                                    <p:tmAbs val="0"/>
                                  </p:iterate>
                                  <p:childTnLst>
                                    <p:set>
                                      <p:cBhvr>
                                        <p:cTn id="31" dur="indefinite" fill="hold"/>
                                        <p:tgtEl>
                                          <p:spTgt spid="1379"/>
                                        </p:tgtEl>
                                        <p:attrNameLst>
                                          <p:attrName>style.visibility</p:attrName>
                                        </p:attrNameLst>
                                      </p:cBhvr>
                                      <p:to>
                                        <p:strVal val="visible"/>
                                      </p:to>
                                    </p:set>
                                    <p:animEffect transition="in" filter="dissolve">
                                      <p:cBhvr>
                                        <p:cTn id="32" dur="1500"/>
                                        <p:tgtEl>
                                          <p:spTgt spid="1379"/>
                                        </p:tgtEl>
                                      </p:cBhvr>
                                    </p:animEffect>
                                  </p:childTnLst>
                                </p:cTn>
                              </p:par>
                            </p:childTnLst>
                          </p:cTn>
                        </p:par>
                        <p:par>
                          <p:cTn id="33" fill="hold">
                            <p:stCondLst>
                              <p:cond delay="5100"/>
                            </p:stCondLst>
                            <p:childTnLst>
                              <p:par>
                                <p:cTn id="34" presetID="15" presetClass="entr" presetSubtype="0" fill="hold" grpId="7" nodeType="afterEffect">
                                  <p:stCondLst>
                                    <p:cond delay="500"/>
                                  </p:stCondLst>
                                  <p:iterate type="el">
                                    <p:tmAbs val="0"/>
                                  </p:iterate>
                                  <p:childTnLst>
                                    <p:set>
                                      <p:cBhvr>
                                        <p:cTn id="35" dur="indefinite" fill="hold"/>
                                        <p:tgtEl>
                                          <p:spTgt spid="1380"/>
                                        </p:tgtEl>
                                        <p:attrNameLst>
                                          <p:attrName>style.visibility</p:attrName>
                                        </p:attrNameLst>
                                      </p:cBhvr>
                                      <p:to>
                                        <p:strVal val="visible"/>
                                      </p:to>
                                    </p:set>
                                    <p:anim calcmode="lin" valueType="num">
                                      <p:cBhvr>
                                        <p:cTn id="36" dur="750" fill="hold"/>
                                        <p:tgtEl>
                                          <p:spTgt spid="1380"/>
                                        </p:tgtEl>
                                        <p:attrNameLst>
                                          <p:attrName>ppt_w</p:attrName>
                                        </p:attrNameLst>
                                      </p:cBhvr>
                                      <p:tavLst>
                                        <p:tav tm="0">
                                          <p:val>
                                            <p:fltVal val="0"/>
                                          </p:val>
                                        </p:tav>
                                        <p:tav tm="100000">
                                          <p:val>
                                            <p:strVal val="#ppt_w"/>
                                          </p:val>
                                        </p:tav>
                                      </p:tavLst>
                                    </p:anim>
                                    <p:anim calcmode="lin" valueType="num">
                                      <p:cBhvr>
                                        <p:cTn id="37" dur="750" fill="hold"/>
                                        <p:tgtEl>
                                          <p:spTgt spid="1380"/>
                                        </p:tgtEl>
                                        <p:attrNameLst>
                                          <p:attrName>ppt_h</p:attrName>
                                        </p:attrNameLst>
                                      </p:cBhvr>
                                      <p:tavLst>
                                        <p:tav tm="0">
                                          <p:val>
                                            <p:fltVal val="0"/>
                                          </p:val>
                                        </p:tav>
                                        <p:tav tm="100000">
                                          <p:val>
                                            <p:strVal val="#ppt_h"/>
                                          </p:val>
                                        </p:tav>
                                      </p:tavLst>
                                    </p:anim>
                                    <p:anim calcmode="lin" valueType="num">
                                      <p:cBhvr>
                                        <p:cTn id="38" dur="750" fill="hold"/>
                                        <p:tgtEl>
                                          <p:spTgt spid="1380"/>
                                        </p:tgtEl>
                                        <p:attrNameLst>
                                          <p:attrName>ppt_x</p:attrName>
                                        </p:attrNameLst>
                                      </p:cBhvr>
                                      <p:tavLst>
                                        <p:tav tm="0" fmla="#ppt_x+(cos(-2*pi*(1-$))*-#ppt_x-sin(-2*pi*(1-$))*(1-#ppt_y))*(1-$)">
                                          <p:val>
                                            <p:fltVal val="0"/>
                                          </p:val>
                                        </p:tav>
                                        <p:tav tm="100000">
                                          <p:val>
                                            <p:fltVal val="1"/>
                                          </p:val>
                                        </p:tav>
                                      </p:tavLst>
                                    </p:anim>
                                    <p:anim calcmode="lin" valueType="num">
                                      <p:cBhvr>
                                        <p:cTn id="39" dur="750" fill="hold"/>
                                        <p:tgtEl>
                                          <p:spTgt spid="1380"/>
                                        </p:tgtEl>
                                        <p:attrNameLst>
                                          <p:attrName>ppt_y</p:attrName>
                                        </p:attrNameLst>
                                      </p:cBhvr>
                                      <p:tavLst>
                                        <p:tav tm="0" fmla="#ppt_y+(sin(-2*pi*(1-$))*-#ppt_x+cos(-2*pi*(1-$))*(1-#ppt_y))*(1-$)">
                                          <p:val>
                                            <p:fltVal val="0"/>
                                          </p:val>
                                        </p:tav>
                                        <p:tav tm="100000">
                                          <p:val>
                                            <p:fltVal val="1"/>
                                          </p:val>
                                        </p:tav>
                                      </p:tavLst>
                                    </p:anim>
                                  </p:childTnLst>
                                </p:cTn>
                              </p:par>
                            </p:childTnLst>
                          </p:cTn>
                        </p:par>
                        <p:par>
                          <p:cTn id="40" fill="hold">
                            <p:stCondLst>
                              <p:cond delay="6350"/>
                            </p:stCondLst>
                            <p:childTnLst>
                              <p:par>
                                <p:cTn id="41" presetID="9" presetClass="entr" presetSubtype="0" fill="hold" grpId="8" nodeType="afterEffect">
                                  <p:stCondLst>
                                    <p:cond delay="0"/>
                                  </p:stCondLst>
                                  <p:iterate type="el">
                                    <p:tmAbs val="0"/>
                                  </p:iterate>
                                  <p:childTnLst>
                                    <p:set>
                                      <p:cBhvr>
                                        <p:cTn id="42" dur="indefinite" fill="hold"/>
                                        <p:tgtEl>
                                          <p:spTgt spid="1382"/>
                                        </p:tgtEl>
                                        <p:attrNameLst>
                                          <p:attrName>style.visibility</p:attrName>
                                        </p:attrNameLst>
                                      </p:cBhvr>
                                      <p:to>
                                        <p:strVal val="visible"/>
                                      </p:to>
                                    </p:set>
                                    <p:animEffect transition="in" filter="dissolve">
                                      <p:cBhvr>
                                        <p:cTn id="43" dur="1500"/>
                                        <p:tgtEl>
                                          <p:spTgt spid="1382"/>
                                        </p:tgtEl>
                                      </p:cBhvr>
                                    </p:animEffect>
                                  </p:childTnLst>
                                </p:cTn>
                              </p:par>
                            </p:childTnLst>
                          </p:cTn>
                        </p:par>
                        <p:par>
                          <p:cTn id="44" fill="hold">
                            <p:stCondLst>
                              <p:cond delay="7850"/>
                            </p:stCondLst>
                            <p:childTnLst>
                              <p:par>
                                <p:cTn id="45" presetID="9" presetClass="entr" presetSubtype="0" fill="hold" grpId="9" nodeType="afterEffect">
                                  <p:stCondLst>
                                    <p:cond delay="0"/>
                                  </p:stCondLst>
                                  <p:iterate type="el">
                                    <p:tmAbs val="0"/>
                                  </p:iterate>
                                  <p:childTnLst>
                                    <p:set>
                                      <p:cBhvr>
                                        <p:cTn id="46" dur="indefinite" fill="hold"/>
                                        <p:tgtEl>
                                          <p:spTgt spid="1384"/>
                                        </p:tgtEl>
                                        <p:attrNameLst>
                                          <p:attrName>style.visibility</p:attrName>
                                        </p:attrNameLst>
                                      </p:cBhvr>
                                      <p:to>
                                        <p:strVal val="visible"/>
                                      </p:to>
                                    </p:set>
                                    <p:animEffect transition="in" filter="dissolve">
                                      <p:cBhvr>
                                        <p:cTn id="47" dur="1250"/>
                                        <p:tgtEl>
                                          <p:spTgt spid="13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spid="1379" grpId="6" animBg="1" advAuto="0"/>
      <p:bldP spid="1376" grpId="2" animBg="1" advAuto="0"/>
      <p:bldP spid="1377" grpId="1" animBg="1" advAuto="0"/>
      <p:bldP spid="1383" grpId="3" animBg="1" advAuto="0"/>
      <p:bldP spid="1378" grpId="4" animBg="1" advAuto="0"/>
      <p:bldP spid="1380" grpId="7" animBg="1" advAuto="0"/>
      <p:bldP spid="1382" grpId="8" animBg="1" advAuto="0"/>
      <p:bldP spid="1381" grpId="5" animBg="1" advAuto="0"/>
      <p:bldP spid="1384" grpId="9"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6" name="矩形 14"/>
          <p:cNvSpPr/>
          <p:nvPr/>
        </p:nvSpPr>
        <p:spPr>
          <a:xfrm>
            <a:off x="-23093" y="1700808"/>
            <a:ext cx="12241361" cy="3601230"/>
          </a:xfrm>
          <a:prstGeom prst="rect">
            <a:avLst/>
          </a:prstGeom>
          <a:solidFill>
            <a:srgbClr val="202A36">
              <a:alpha val="10980"/>
            </a:srgbClr>
          </a:solidFill>
          <a:ln w="12700">
            <a:miter lim="400000"/>
          </a:ln>
        </p:spPr>
        <p:txBody>
          <a:bodyPr lIns="45719" rIns="45719" anchor="ctr"/>
          <a:lstStyle/>
          <a:p>
            <a:pPr algn="ctr">
              <a:defRPr>
                <a:solidFill>
                  <a:srgbClr val="FFFFFF"/>
                </a:solidFill>
              </a:defRPr>
            </a:pPr>
          </a:p>
        </p:txBody>
      </p:sp>
      <p:sp>
        <p:nvSpPr>
          <p:cNvPr id="1387" name="矩形 12"/>
          <p:cNvSpPr/>
          <p:nvPr/>
        </p:nvSpPr>
        <p:spPr>
          <a:xfrm>
            <a:off x="-23094" y="1917661"/>
            <a:ext cx="12241362" cy="3123661"/>
          </a:xfrm>
          <a:prstGeom prst="rect">
            <a:avLst/>
          </a:prstGeom>
          <a:solidFill>
            <a:srgbClr val="BFBFBF"/>
          </a:solidFill>
          <a:ln w="12700">
            <a:miter lim="400000"/>
          </a:ln>
        </p:spPr>
        <p:txBody>
          <a:bodyPr lIns="45719" rIns="45719" anchor="ctr"/>
          <a:lstStyle/>
          <a:p>
            <a:pPr algn="ctr">
              <a:defRPr>
                <a:solidFill>
                  <a:srgbClr val="FFFFFF"/>
                </a:solidFill>
              </a:defRPr>
            </a:pPr>
          </a:p>
        </p:txBody>
      </p:sp>
      <p:sp>
        <p:nvSpPr>
          <p:cNvPr id="1388" name="矩形 13"/>
          <p:cNvSpPr/>
          <p:nvPr/>
        </p:nvSpPr>
        <p:spPr>
          <a:xfrm>
            <a:off x="1" y="2061677"/>
            <a:ext cx="12218266" cy="2808313"/>
          </a:xfrm>
          <a:prstGeom prst="rect">
            <a:avLst/>
          </a:prstGeom>
          <a:solidFill>
            <a:srgbClr val="D9D9D9"/>
          </a:solidFill>
          <a:ln w="12700">
            <a:miter lim="400000"/>
          </a:ln>
        </p:spPr>
        <p:txBody>
          <a:bodyPr lIns="45719" rIns="45719" anchor="ctr"/>
          <a:lstStyle/>
          <a:p>
            <a:pPr algn="ctr">
              <a:defRPr>
                <a:solidFill>
                  <a:srgbClr val="FFFFFF"/>
                </a:solidFill>
              </a:defRPr>
            </a:pPr>
          </a:p>
        </p:txBody>
      </p:sp>
      <p:sp>
        <p:nvSpPr>
          <p:cNvPr id="1389" name="TextBox 7"/>
          <p:cNvSpPr txBox="1"/>
          <p:nvPr/>
        </p:nvSpPr>
        <p:spPr>
          <a:xfrm>
            <a:off x="3361282" y="3062238"/>
            <a:ext cx="5471977" cy="1168401"/>
          </a:xfrm>
          <a:prstGeom prst="rect">
            <a:avLst/>
          </a:prstGeom>
          <a:ln w="12700">
            <a:miter lim="400000"/>
          </a:ln>
        </p:spPr>
        <p:txBody>
          <a:bodyPr lIns="0" tIns="0" rIns="0" bIns="0">
            <a:spAutoFit/>
          </a:bodyPr>
          <a:lstStyle>
            <a:lvl1pPr algn="ctr">
              <a:defRPr sz="6600" b="1">
                <a:solidFill>
                  <a:srgbClr val="46CEAE"/>
                </a:solidFill>
                <a:latin typeface="微软雅黑"/>
                <a:ea typeface="微软雅黑"/>
                <a:cs typeface="微软雅黑"/>
                <a:sym typeface="微软雅黑"/>
              </a:defRPr>
            </a:lvl1pPr>
          </a:lstStyle>
          <a:p>
            <a:r>
              <a:t>谢谢您的指导</a:t>
            </a:r>
          </a:p>
        </p:txBody>
      </p:sp>
      <p:sp>
        <p:nvSpPr>
          <p:cNvPr id="1390" name="TextBox 7"/>
          <p:cNvSpPr txBox="1"/>
          <p:nvPr/>
        </p:nvSpPr>
        <p:spPr>
          <a:xfrm>
            <a:off x="3505298" y="2785818"/>
            <a:ext cx="5111937" cy="304801"/>
          </a:xfrm>
          <a:prstGeom prst="rect">
            <a:avLst/>
          </a:prstGeom>
          <a:ln w="12700">
            <a:miter lim="400000"/>
          </a:ln>
        </p:spPr>
        <p:txBody>
          <a:bodyPr lIns="0" tIns="0" rIns="0" bIns="0">
            <a:spAutoFit/>
          </a:bodyPr>
          <a:lstStyle>
            <a:lvl1pPr algn="ctr">
              <a:defRPr sz="2000">
                <a:solidFill>
                  <a:srgbClr val="46CEAE"/>
                </a:solidFill>
                <a:latin typeface="方正兰亭黑简体"/>
                <a:ea typeface="方正兰亭黑简体"/>
                <a:cs typeface="方正兰亭黑简体"/>
                <a:sym typeface="方正兰亭黑简体"/>
              </a:defRPr>
            </a:lvl1pPr>
          </a:lstStyle>
          <a:p>
            <a:r>
              <a:t>THANK YOU FOR YOUR GUIDANCE.</a:t>
            </a:r>
          </a:p>
        </p:txBody>
      </p:sp>
      <p:sp>
        <p:nvSpPr>
          <p:cNvPr id="1391" name="矩形 17"/>
          <p:cNvSpPr/>
          <p:nvPr/>
        </p:nvSpPr>
        <p:spPr>
          <a:xfrm>
            <a:off x="0" y="6741368"/>
            <a:ext cx="12195175" cy="116633"/>
          </a:xfrm>
          <a:prstGeom prst="rect">
            <a:avLst/>
          </a:prstGeom>
          <a:solidFill>
            <a:srgbClr val="46CEAE"/>
          </a:solidFill>
          <a:ln w="25400">
            <a:solidFill>
              <a:srgbClr val="46CEAE"/>
            </a:solidFill>
          </a:ln>
        </p:spPr>
        <p:txBody>
          <a:bodyPr lIns="45719" rIns="45719" anchor="ctr"/>
          <a:lstStyle/>
          <a:p>
            <a:pPr algn="ctr">
              <a:defRPr>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slow" p14:dur="1200">
        <p14:flip dir="r"/>
      </p:transition>
    </mc:Choice>
    <mc:Fallback>
      <p:transition spd="slow">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1" nodeType="afterEffect">
                                  <p:stCondLst>
                                    <p:cond delay="1000"/>
                                  </p:stCondLst>
                                  <p:iterate type="el">
                                    <p:tmAbs val="0"/>
                                  </p:iterate>
                                  <p:childTnLst>
                                    <p:set>
                                      <p:cBhvr>
                                        <p:cTn id="6" dur="indefinite" fill="hold"/>
                                        <p:tgtEl>
                                          <p:spTgt spid="1390"/>
                                        </p:tgtEl>
                                        <p:attrNameLst>
                                          <p:attrName>style.visibility</p:attrName>
                                        </p:attrNameLst>
                                      </p:cBhvr>
                                      <p:to>
                                        <p:strVal val="visible"/>
                                      </p:to>
                                    </p:set>
                                    <p:anim calcmode="lin" valueType="num">
                                      <p:cBhvr>
                                        <p:cTn id="7" dur="114" fill="hold"/>
                                        <p:tgtEl>
                                          <p:spTgt spid="1390"/>
                                        </p:tgtEl>
                                        <p:attrNameLst>
                                          <p:attrName>ppt_x</p:attrName>
                                        </p:attrNameLst>
                                      </p:cBhvr>
                                      <p:tavLst>
                                        <p:tav tm="0">
                                          <p:val>
                                            <p:strVal val="#ppt_x"/>
                                          </p:val>
                                        </p:tav>
                                        <p:tav tm="100000">
                                          <p:val>
                                            <p:strVal val="#ppt_x"/>
                                          </p:val>
                                        </p:tav>
                                      </p:tavLst>
                                    </p:anim>
                                    <p:anim calcmode="lin" valueType="num">
                                      <p:cBhvr>
                                        <p:cTn id="8" dur="114" fill="hold"/>
                                        <p:tgtEl>
                                          <p:spTgt spid="1390"/>
                                        </p:tgtEl>
                                        <p:attrNameLst>
                                          <p:attrName>ppt_y</p:attrName>
                                        </p:attrNameLst>
                                      </p:cBhvr>
                                      <p:tavLst>
                                        <p:tav tm="0">
                                          <p:val>
                                            <p:strVal val="0-#ppt_h/2"/>
                                          </p:val>
                                        </p:tav>
                                        <p:tav tm="100000">
                                          <p:val>
                                            <p:strVal val="#ppt_y"/>
                                          </p:val>
                                        </p:tav>
                                      </p:tavLst>
                                    </p:anim>
                                  </p:childTnLst>
                                </p:cTn>
                              </p:par>
                            </p:childTnLst>
                          </p:cTn>
                        </p:par>
                        <p:par>
                          <p:cTn id="9" fill="hold">
                            <p:stCondLst>
                              <p:cond delay="1114"/>
                            </p:stCondLst>
                            <p:childTnLst>
                              <p:par>
                                <p:cTn id="10" presetID="2" presetClass="entr" presetSubtype="12" fill="hold" grpId="2" nodeType="afterEffect">
                                  <p:stCondLst>
                                    <p:cond delay="1500"/>
                                  </p:stCondLst>
                                  <p:iterate type="el">
                                    <p:tmAbs val="0"/>
                                  </p:iterate>
                                  <p:childTnLst>
                                    <p:set>
                                      <p:cBhvr>
                                        <p:cTn id="11" dur="indefinite" fill="hold"/>
                                        <p:tgtEl>
                                          <p:spTgt spid="1389"/>
                                        </p:tgtEl>
                                        <p:attrNameLst>
                                          <p:attrName>style.visibility</p:attrName>
                                        </p:attrNameLst>
                                      </p:cBhvr>
                                      <p:to>
                                        <p:strVal val="visible"/>
                                      </p:to>
                                    </p:set>
                                    <p:anim calcmode="lin" valueType="num">
                                      <p:cBhvr>
                                        <p:cTn id="12" dur="1000" fill="hold"/>
                                        <p:tgtEl>
                                          <p:spTgt spid="1389"/>
                                        </p:tgtEl>
                                        <p:attrNameLst>
                                          <p:attrName>ppt_x</p:attrName>
                                        </p:attrNameLst>
                                      </p:cBhvr>
                                      <p:tavLst>
                                        <p:tav tm="0">
                                          <p:val>
                                            <p:strVal val="0-#ppt_w/2"/>
                                          </p:val>
                                        </p:tav>
                                        <p:tav tm="100000">
                                          <p:val>
                                            <p:strVal val="#ppt_x"/>
                                          </p:val>
                                        </p:tav>
                                      </p:tavLst>
                                    </p:anim>
                                    <p:anim calcmode="lin" valueType="num">
                                      <p:cBhvr>
                                        <p:cTn id="13" dur="1000" fill="hold"/>
                                        <p:tgtEl>
                                          <p:spTgt spid="13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spid="1390" grpId="1" animBg="1" advAuto="0"/>
      <p:bldP spid="1389" grpId="2"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文本框 9"/>
          <p:cNvSpPr txBox="1"/>
          <p:nvPr/>
        </p:nvSpPr>
        <p:spPr>
          <a:xfrm>
            <a:off x="1019309" y="188639"/>
            <a:ext cx="1803629" cy="345440"/>
          </a:xfrm>
          <a:prstGeom prst="rect">
            <a:avLst/>
          </a:prstGeom>
          <a:ln w="12700">
            <a:miter lim="400000"/>
          </a:ln>
        </p:spPr>
        <p:txBody>
          <a:bodyPr lIns="34290" tIns="34290" rIns="34290" bIns="34290">
            <a:spAutoFit/>
          </a:bodyPr>
          <a:lstStyle/>
          <a:p>
            <a:pPr lvl="1" indent="0">
              <a:defRPr>
                <a:solidFill>
                  <a:srgbClr val="595959"/>
                </a:solidFill>
                <a:latin typeface="微软雅黑"/>
                <a:ea typeface="微软雅黑"/>
                <a:cs typeface="微软雅黑"/>
                <a:sym typeface="微软雅黑"/>
              </a:defRPr>
            </a:pPr>
            <a:r>
              <a:rPr lang="zh-CN"/>
              <a:t>选题背景</a:t>
            </a:r>
            <a:endParaRPr lang="zh-CN"/>
          </a:p>
        </p:txBody>
      </p:sp>
      <p:sp>
        <p:nvSpPr>
          <p:cNvPr id="230" name="直接连接符 55"/>
          <p:cNvSpPr/>
          <p:nvPr/>
        </p:nvSpPr>
        <p:spPr>
          <a:xfrm>
            <a:off x="841002" y="505763"/>
            <a:ext cx="8571842" cy="1"/>
          </a:xfrm>
          <a:prstGeom prst="line">
            <a:avLst/>
          </a:prstGeom>
          <a:ln>
            <a:solidFill>
              <a:srgbClr val="808080"/>
            </a:solidFill>
            <a:prstDash val="dash"/>
          </a:ln>
        </p:spPr>
        <p:txBody>
          <a:bodyPr lIns="45719" rIns="45719"/>
          <a:lstStyle/>
          <a:p/>
        </p:txBody>
      </p:sp>
      <p:sp>
        <p:nvSpPr>
          <p:cNvPr id="286" name="TextBox 85"/>
          <p:cNvSpPr txBox="1"/>
          <p:nvPr/>
        </p:nvSpPr>
        <p:spPr>
          <a:xfrm>
            <a:off x="10655710" y="7812196"/>
            <a:ext cx="789941" cy="408941"/>
          </a:xfrm>
          <a:prstGeom prst="rect">
            <a:avLst/>
          </a:prstGeom>
          <a:ln w="12700">
            <a:miter lim="400000"/>
          </a:ln>
        </p:spPr>
        <p:txBody>
          <a:bodyPr wrap="none" lIns="45719" rIns="45719">
            <a:spAutoFit/>
          </a:bodyPr>
          <a:lstStyle>
            <a:lvl1pPr>
              <a:defRPr>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延时符</a:t>
            </a:r>
            <a:endParaRPr>
              <a:latin typeface="+mj-lt"/>
              <a:ea typeface="+mj-ea"/>
              <a:cs typeface="+mj-cs"/>
              <a:sym typeface="Helvetica"/>
            </a:endParaRPr>
          </a:p>
        </p:txBody>
      </p:sp>
      <p:sp>
        <p:nvSpPr>
          <p:cNvPr id="287" name="六边形 66"/>
          <p:cNvSpPr/>
          <p:nvPr/>
        </p:nvSpPr>
        <p:spPr>
          <a:xfrm>
            <a:off x="241895" y="125397"/>
            <a:ext cx="481346" cy="41495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25400">
            <a:solidFill>
              <a:srgbClr val="46CEAE"/>
            </a:solidFill>
          </a:ln>
        </p:spPr>
        <p:txBody>
          <a:bodyPr lIns="45719" rIns="45719" anchor="ctr"/>
          <a:lstStyle/>
          <a:p>
            <a:pPr algn="ctr">
              <a:defRPr>
                <a:solidFill>
                  <a:srgbClr val="FFFFFF"/>
                </a:solidFill>
              </a:defRPr>
            </a:pPr>
          </a:p>
        </p:txBody>
      </p:sp>
      <p:sp>
        <p:nvSpPr>
          <p:cNvPr id="288" name="矩形 67"/>
          <p:cNvSpPr/>
          <p:nvPr/>
        </p:nvSpPr>
        <p:spPr>
          <a:xfrm>
            <a:off x="9412843" y="188638"/>
            <a:ext cx="933217" cy="334418"/>
          </a:xfrm>
          <a:prstGeom prst="rect">
            <a:avLst/>
          </a:prstGeom>
          <a:solidFill>
            <a:srgbClr val="46CEAE"/>
          </a:solidFill>
          <a:ln w="12700">
            <a:miter lim="400000"/>
          </a:ln>
        </p:spPr>
        <p:txBody>
          <a:bodyPr lIns="45719" rIns="45719" anchor="ctr"/>
          <a:lstStyle/>
          <a:p>
            <a:pPr algn="ctr">
              <a:defRPr sz="1400">
                <a:solidFill>
                  <a:srgbClr val="FFFFFF"/>
                </a:solidFill>
              </a:defRPr>
            </a:pPr>
          </a:p>
        </p:txBody>
      </p:sp>
      <p:sp>
        <p:nvSpPr>
          <p:cNvPr id="289" name="矩形 84"/>
          <p:cNvSpPr/>
          <p:nvPr/>
        </p:nvSpPr>
        <p:spPr>
          <a:xfrm>
            <a:off x="10347503" y="187548"/>
            <a:ext cx="1582733" cy="334419"/>
          </a:xfrm>
          <a:prstGeom prst="rect">
            <a:avLst/>
          </a:prstGeom>
          <a:solidFill>
            <a:srgbClr val="46CEAE">
              <a:alpha val="58824"/>
            </a:srgbClr>
          </a:solidFill>
          <a:ln w="12700">
            <a:miter lim="400000"/>
          </a:ln>
        </p:spPr>
        <p:txBody>
          <a:bodyPr lIns="45719" rIns="45719" anchor="ctr"/>
          <a:lstStyle/>
          <a:p>
            <a:pPr algn="ctr">
              <a:defRPr sz="1600">
                <a:solidFill>
                  <a:srgbClr val="FFFFFF"/>
                </a:solidFill>
              </a:defRPr>
            </a:pPr>
          </a:p>
        </p:txBody>
      </p:sp>
      <p:sp>
        <p:nvSpPr>
          <p:cNvPr id="290" name="六边形 86"/>
          <p:cNvSpPr/>
          <p:nvPr/>
        </p:nvSpPr>
        <p:spPr>
          <a:xfrm>
            <a:off x="624979" y="392471"/>
            <a:ext cx="261791" cy="22568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12700">
            <a:solidFill>
              <a:srgbClr val="FFFFFF"/>
            </a:solidFill>
          </a:ln>
        </p:spPr>
        <p:txBody>
          <a:bodyPr lIns="45719" rIns="45719" anchor="ctr"/>
          <a:lstStyle/>
          <a:p>
            <a:pPr algn="ctr">
              <a:defRPr>
                <a:solidFill>
                  <a:srgbClr val="FFFFFF"/>
                </a:solidFill>
              </a:defRPr>
            </a:pPr>
          </a:p>
        </p:txBody>
      </p:sp>
      <p:sp>
        <p:nvSpPr>
          <p:cNvPr id="291" name="文本框 9"/>
          <p:cNvSpPr txBox="1"/>
          <p:nvPr/>
        </p:nvSpPr>
        <p:spPr>
          <a:xfrm>
            <a:off x="9447133" y="221071"/>
            <a:ext cx="864637" cy="322581"/>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t>第一章</a:t>
            </a:r>
          </a:p>
        </p:txBody>
      </p:sp>
      <p:sp>
        <p:nvSpPr>
          <p:cNvPr id="292" name="文本框 9"/>
          <p:cNvSpPr txBox="1"/>
          <p:nvPr/>
        </p:nvSpPr>
        <p:spPr>
          <a:xfrm>
            <a:off x="10372920" y="213500"/>
            <a:ext cx="1515597" cy="283845"/>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rPr lang="zh-CN">
                <a:sym typeface="+mn-ea"/>
              </a:rPr>
              <a:t>绪论</a:t>
            </a:r>
            <a:endParaRPr lang="zh-CN">
              <a:sym typeface="+mn-ea"/>
            </a:endParaRPr>
          </a:p>
        </p:txBody>
      </p:sp>
      <p:sp>
        <p:nvSpPr>
          <p:cNvPr id="293" name="Freeform 126"/>
          <p:cNvSpPr/>
          <p:nvPr/>
        </p:nvSpPr>
        <p:spPr>
          <a:xfrm>
            <a:off x="366158" y="217753"/>
            <a:ext cx="232820" cy="291329"/>
          </a:xfrm>
          <a:custGeom>
            <a:avLst/>
            <a:gdLst/>
            <a:ahLst/>
            <a:cxnLst>
              <a:cxn ang="0">
                <a:pos x="wd2" y="hd2"/>
              </a:cxn>
              <a:cxn ang="5400000">
                <a:pos x="wd2" y="hd2"/>
              </a:cxn>
              <a:cxn ang="10800000">
                <a:pos x="wd2" y="hd2"/>
              </a:cxn>
              <a:cxn ang="16200000">
                <a:pos x="wd2" y="hd2"/>
              </a:cxn>
            </a:cxnLst>
            <a:rect l="0" t="0" r="r" b="b"/>
            <a:pathLst>
              <a:path w="21600" h="21600" extrusionOk="0">
                <a:moveTo>
                  <a:pt x="1067" y="5774"/>
                </a:moveTo>
                <a:cubicBezTo>
                  <a:pt x="12800" y="5774"/>
                  <a:pt x="12800" y="5774"/>
                  <a:pt x="12800" y="5774"/>
                </a:cubicBezTo>
                <a:cubicBezTo>
                  <a:pt x="12800" y="10265"/>
                  <a:pt x="12800" y="10265"/>
                  <a:pt x="12800" y="10265"/>
                </a:cubicBezTo>
                <a:cubicBezTo>
                  <a:pt x="1067" y="10265"/>
                  <a:pt x="1067" y="10265"/>
                  <a:pt x="1067" y="10265"/>
                </a:cubicBezTo>
                <a:cubicBezTo>
                  <a:pt x="533" y="10265"/>
                  <a:pt x="0" y="9838"/>
                  <a:pt x="0" y="9410"/>
                </a:cubicBezTo>
                <a:cubicBezTo>
                  <a:pt x="0" y="6630"/>
                  <a:pt x="0" y="6630"/>
                  <a:pt x="0" y="6630"/>
                </a:cubicBezTo>
                <a:cubicBezTo>
                  <a:pt x="0" y="6202"/>
                  <a:pt x="533" y="5774"/>
                  <a:pt x="1067" y="5774"/>
                </a:cubicBezTo>
                <a:close/>
                <a:moveTo>
                  <a:pt x="15467" y="19248"/>
                </a:moveTo>
                <a:cubicBezTo>
                  <a:pt x="21600" y="19248"/>
                  <a:pt x="21600" y="19248"/>
                  <a:pt x="21600" y="19248"/>
                </a:cubicBezTo>
                <a:cubicBezTo>
                  <a:pt x="21600" y="20958"/>
                  <a:pt x="21600" y="20958"/>
                  <a:pt x="21600" y="20958"/>
                </a:cubicBezTo>
                <a:cubicBezTo>
                  <a:pt x="15467" y="20958"/>
                  <a:pt x="15467" y="20958"/>
                  <a:pt x="15467" y="20958"/>
                </a:cubicBezTo>
                <a:cubicBezTo>
                  <a:pt x="15467" y="19248"/>
                  <a:pt x="15467" y="19248"/>
                  <a:pt x="15467" y="19248"/>
                </a:cubicBezTo>
                <a:close/>
                <a:moveTo>
                  <a:pt x="14133" y="20958"/>
                </a:moveTo>
                <a:cubicBezTo>
                  <a:pt x="14133" y="21600"/>
                  <a:pt x="14133" y="21600"/>
                  <a:pt x="14133" y="21600"/>
                </a:cubicBezTo>
                <a:cubicBezTo>
                  <a:pt x="7733" y="21600"/>
                  <a:pt x="7733" y="21600"/>
                  <a:pt x="7733" y="21600"/>
                </a:cubicBezTo>
                <a:cubicBezTo>
                  <a:pt x="7733" y="20958"/>
                  <a:pt x="7733" y="20958"/>
                  <a:pt x="7733" y="20958"/>
                </a:cubicBezTo>
                <a:cubicBezTo>
                  <a:pt x="0" y="20958"/>
                  <a:pt x="0" y="20958"/>
                  <a:pt x="0" y="20958"/>
                </a:cubicBezTo>
                <a:cubicBezTo>
                  <a:pt x="0" y="19248"/>
                  <a:pt x="0" y="19248"/>
                  <a:pt x="0" y="19248"/>
                </a:cubicBezTo>
                <a:cubicBezTo>
                  <a:pt x="7733" y="19248"/>
                  <a:pt x="7733" y="19248"/>
                  <a:pt x="7733" y="19248"/>
                </a:cubicBezTo>
                <a:cubicBezTo>
                  <a:pt x="7733" y="18606"/>
                  <a:pt x="7733" y="18606"/>
                  <a:pt x="7733" y="18606"/>
                </a:cubicBezTo>
                <a:cubicBezTo>
                  <a:pt x="10133" y="18606"/>
                  <a:pt x="10133" y="18606"/>
                  <a:pt x="10133" y="18606"/>
                </a:cubicBezTo>
                <a:cubicBezTo>
                  <a:pt x="10133" y="16253"/>
                  <a:pt x="10133" y="16253"/>
                  <a:pt x="10133" y="16253"/>
                </a:cubicBezTo>
                <a:cubicBezTo>
                  <a:pt x="1067" y="16253"/>
                  <a:pt x="1067" y="16253"/>
                  <a:pt x="1067" y="16253"/>
                </a:cubicBezTo>
                <a:cubicBezTo>
                  <a:pt x="533" y="16253"/>
                  <a:pt x="0" y="15826"/>
                  <a:pt x="0" y="15398"/>
                </a:cubicBezTo>
                <a:cubicBezTo>
                  <a:pt x="0" y="12404"/>
                  <a:pt x="0" y="12404"/>
                  <a:pt x="0" y="12404"/>
                </a:cubicBezTo>
                <a:cubicBezTo>
                  <a:pt x="0" y="11976"/>
                  <a:pt x="533" y="11549"/>
                  <a:pt x="1067" y="11549"/>
                </a:cubicBezTo>
                <a:cubicBezTo>
                  <a:pt x="12800" y="11549"/>
                  <a:pt x="12800" y="11549"/>
                  <a:pt x="12800" y="11549"/>
                </a:cubicBezTo>
                <a:cubicBezTo>
                  <a:pt x="12800" y="16253"/>
                  <a:pt x="12800" y="16253"/>
                  <a:pt x="12800" y="16253"/>
                </a:cubicBezTo>
                <a:cubicBezTo>
                  <a:pt x="11733" y="16253"/>
                  <a:pt x="11733" y="16253"/>
                  <a:pt x="11733" y="16253"/>
                </a:cubicBezTo>
                <a:cubicBezTo>
                  <a:pt x="11733" y="18606"/>
                  <a:pt x="11733" y="18606"/>
                  <a:pt x="11733" y="18606"/>
                </a:cubicBezTo>
                <a:cubicBezTo>
                  <a:pt x="14133" y="18606"/>
                  <a:pt x="14133" y="18606"/>
                  <a:pt x="14133" y="18606"/>
                </a:cubicBezTo>
                <a:cubicBezTo>
                  <a:pt x="14133" y="19248"/>
                  <a:pt x="14133" y="19248"/>
                  <a:pt x="14133" y="19248"/>
                </a:cubicBezTo>
                <a:cubicBezTo>
                  <a:pt x="14133" y="20958"/>
                  <a:pt x="14133" y="20958"/>
                  <a:pt x="14133" y="20958"/>
                </a:cubicBezTo>
                <a:close/>
                <a:moveTo>
                  <a:pt x="1067" y="0"/>
                </a:moveTo>
                <a:cubicBezTo>
                  <a:pt x="12800" y="0"/>
                  <a:pt x="12800" y="0"/>
                  <a:pt x="12800" y="0"/>
                </a:cubicBezTo>
                <a:cubicBezTo>
                  <a:pt x="12800" y="4491"/>
                  <a:pt x="12800" y="4491"/>
                  <a:pt x="12800" y="4491"/>
                </a:cubicBezTo>
                <a:cubicBezTo>
                  <a:pt x="1067" y="4491"/>
                  <a:pt x="1067" y="4491"/>
                  <a:pt x="1067" y="4491"/>
                </a:cubicBezTo>
                <a:cubicBezTo>
                  <a:pt x="533" y="4491"/>
                  <a:pt x="0" y="4063"/>
                  <a:pt x="0" y="3636"/>
                </a:cubicBezTo>
                <a:cubicBezTo>
                  <a:pt x="0" y="855"/>
                  <a:pt x="0" y="855"/>
                  <a:pt x="0" y="855"/>
                </a:cubicBezTo>
                <a:cubicBezTo>
                  <a:pt x="0" y="428"/>
                  <a:pt x="533" y="0"/>
                  <a:pt x="1067" y="0"/>
                </a:cubicBezTo>
                <a:close/>
                <a:moveTo>
                  <a:pt x="14133" y="11549"/>
                </a:moveTo>
                <a:cubicBezTo>
                  <a:pt x="14133" y="16253"/>
                  <a:pt x="14133" y="16253"/>
                  <a:pt x="14133" y="16253"/>
                </a:cubicBezTo>
                <a:cubicBezTo>
                  <a:pt x="20533" y="16253"/>
                  <a:pt x="20533" y="16253"/>
                  <a:pt x="20533" y="16253"/>
                </a:cubicBezTo>
                <a:cubicBezTo>
                  <a:pt x="21067" y="16253"/>
                  <a:pt x="21600" y="15826"/>
                  <a:pt x="21600" y="15398"/>
                </a:cubicBezTo>
                <a:cubicBezTo>
                  <a:pt x="21600" y="12404"/>
                  <a:pt x="21600" y="12404"/>
                  <a:pt x="21600" y="12404"/>
                </a:cubicBezTo>
                <a:cubicBezTo>
                  <a:pt x="21600" y="11976"/>
                  <a:pt x="21067" y="11549"/>
                  <a:pt x="20533" y="11549"/>
                </a:cubicBezTo>
                <a:cubicBezTo>
                  <a:pt x="14133" y="11549"/>
                  <a:pt x="14133" y="11549"/>
                  <a:pt x="14133" y="11549"/>
                </a:cubicBezTo>
                <a:close/>
                <a:moveTo>
                  <a:pt x="15733" y="1711"/>
                </a:moveTo>
                <a:cubicBezTo>
                  <a:pt x="18400" y="1711"/>
                  <a:pt x="18400" y="1711"/>
                  <a:pt x="18400" y="1711"/>
                </a:cubicBezTo>
                <a:cubicBezTo>
                  <a:pt x="18400" y="2780"/>
                  <a:pt x="18400" y="2780"/>
                  <a:pt x="18400" y="2780"/>
                </a:cubicBezTo>
                <a:cubicBezTo>
                  <a:pt x="15733" y="2780"/>
                  <a:pt x="15733" y="2780"/>
                  <a:pt x="15733" y="2780"/>
                </a:cubicBezTo>
                <a:cubicBezTo>
                  <a:pt x="15733" y="1711"/>
                  <a:pt x="15733" y="1711"/>
                  <a:pt x="15733" y="1711"/>
                </a:cubicBezTo>
                <a:close/>
                <a:moveTo>
                  <a:pt x="15733" y="13473"/>
                </a:moveTo>
                <a:cubicBezTo>
                  <a:pt x="18400" y="13473"/>
                  <a:pt x="18400" y="13473"/>
                  <a:pt x="18400" y="13473"/>
                </a:cubicBezTo>
                <a:cubicBezTo>
                  <a:pt x="18400" y="14329"/>
                  <a:pt x="18400" y="14329"/>
                  <a:pt x="18400" y="14329"/>
                </a:cubicBezTo>
                <a:cubicBezTo>
                  <a:pt x="15733" y="14329"/>
                  <a:pt x="15733" y="14329"/>
                  <a:pt x="15733" y="14329"/>
                </a:cubicBezTo>
                <a:cubicBezTo>
                  <a:pt x="15733" y="13473"/>
                  <a:pt x="15733" y="13473"/>
                  <a:pt x="15733" y="13473"/>
                </a:cubicBezTo>
                <a:close/>
                <a:moveTo>
                  <a:pt x="15733" y="7485"/>
                </a:moveTo>
                <a:cubicBezTo>
                  <a:pt x="18400" y="7485"/>
                  <a:pt x="18400" y="7485"/>
                  <a:pt x="18400" y="7485"/>
                </a:cubicBezTo>
                <a:cubicBezTo>
                  <a:pt x="18400" y="8554"/>
                  <a:pt x="18400" y="8554"/>
                  <a:pt x="18400" y="8554"/>
                </a:cubicBezTo>
                <a:cubicBezTo>
                  <a:pt x="15733" y="8554"/>
                  <a:pt x="15733" y="8554"/>
                  <a:pt x="15733" y="8554"/>
                </a:cubicBezTo>
                <a:cubicBezTo>
                  <a:pt x="15733" y="7485"/>
                  <a:pt x="15733" y="7485"/>
                  <a:pt x="15733" y="7485"/>
                </a:cubicBezTo>
                <a:close/>
                <a:moveTo>
                  <a:pt x="14133" y="0"/>
                </a:moveTo>
                <a:cubicBezTo>
                  <a:pt x="14133" y="4491"/>
                  <a:pt x="14133" y="4491"/>
                  <a:pt x="14133" y="4491"/>
                </a:cubicBezTo>
                <a:cubicBezTo>
                  <a:pt x="20533" y="4491"/>
                  <a:pt x="20533" y="4491"/>
                  <a:pt x="20533" y="4491"/>
                </a:cubicBezTo>
                <a:cubicBezTo>
                  <a:pt x="21067" y="4491"/>
                  <a:pt x="21600" y="4063"/>
                  <a:pt x="21600" y="3636"/>
                </a:cubicBezTo>
                <a:cubicBezTo>
                  <a:pt x="21600" y="855"/>
                  <a:pt x="21600" y="855"/>
                  <a:pt x="21600" y="855"/>
                </a:cubicBezTo>
                <a:cubicBezTo>
                  <a:pt x="21600" y="428"/>
                  <a:pt x="21067" y="0"/>
                  <a:pt x="20533" y="0"/>
                </a:cubicBezTo>
                <a:cubicBezTo>
                  <a:pt x="14133" y="0"/>
                  <a:pt x="14133" y="0"/>
                  <a:pt x="14133" y="0"/>
                </a:cubicBezTo>
                <a:close/>
                <a:moveTo>
                  <a:pt x="14133" y="5774"/>
                </a:moveTo>
                <a:cubicBezTo>
                  <a:pt x="14133" y="10265"/>
                  <a:pt x="14133" y="10265"/>
                  <a:pt x="14133" y="10265"/>
                </a:cubicBezTo>
                <a:cubicBezTo>
                  <a:pt x="20533" y="10265"/>
                  <a:pt x="20533" y="10265"/>
                  <a:pt x="20533" y="10265"/>
                </a:cubicBezTo>
                <a:cubicBezTo>
                  <a:pt x="21067" y="10265"/>
                  <a:pt x="21600" y="9838"/>
                  <a:pt x="21600" y="9410"/>
                </a:cubicBezTo>
                <a:cubicBezTo>
                  <a:pt x="21600" y="6630"/>
                  <a:pt x="21600" y="6630"/>
                  <a:pt x="21600" y="6630"/>
                </a:cubicBezTo>
                <a:cubicBezTo>
                  <a:pt x="21600" y="6202"/>
                  <a:pt x="21067" y="5774"/>
                  <a:pt x="20533" y="5774"/>
                </a:cubicBezTo>
                <a:lnTo>
                  <a:pt x="14133" y="5774"/>
                </a:lnTo>
                <a:close/>
              </a:path>
            </a:pathLst>
          </a:custGeom>
          <a:solidFill>
            <a:srgbClr val="FFFFFF"/>
          </a:solidFill>
          <a:ln w="12700">
            <a:miter lim="400000"/>
          </a:ln>
        </p:spPr>
        <p:txBody>
          <a:bodyPr lIns="45719" rIns="45719"/>
          <a:lstStyle/>
          <a:p>
            <a:pPr>
              <a:defRPr>
                <a:solidFill>
                  <a:srgbClr val="595959"/>
                </a:solidFill>
                <a:latin typeface="Arial" panose="020B0604020202090204"/>
                <a:ea typeface="Arial" panose="020B0604020202090204"/>
                <a:cs typeface="Arial" panose="020B0604020202090204"/>
                <a:sym typeface="Arial" panose="020B0604020202090204"/>
              </a:defRPr>
            </a:pPr>
          </a:p>
        </p:txBody>
      </p:sp>
      <p:grpSp>
        <p:nvGrpSpPr>
          <p:cNvPr id="299" name="组合 67"/>
          <p:cNvGrpSpPr/>
          <p:nvPr/>
        </p:nvGrpSpPr>
        <p:grpSpPr>
          <a:xfrm>
            <a:off x="2198505" y="2030115"/>
            <a:ext cx="663127" cy="663127"/>
            <a:chOff x="0" y="0"/>
            <a:chExt cx="663125" cy="663125"/>
          </a:xfrm>
        </p:grpSpPr>
        <p:sp>
          <p:nvSpPr>
            <p:cNvPr id="297" name="椭圆 84"/>
            <p:cNvSpPr/>
            <p:nvPr/>
          </p:nvSpPr>
          <p:spPr>
            <a:xfrm>
              <a:off x="0" y="0"/>
              <a:ext cx="663126" cy="663126"/>
            </a:xfrm>
            <a:prstGeom prst="ellipse">
              <a:avLst/>
            </a:prstGeom>
            <a:solidFill>
              <a:srgbClr val="46CEAE"/>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sp>
          <p:nvSpPr>
            <p:cNvPr id="298" name="Freeform 126"/>
            <p:cNvSpPr/>
            <p:nvPr/>
          </p:nvSpPr>
          <p:spPr>
            <a:xfrm>
              <a:off x="183057" y="145735"/>
              <a:ext cx="297013" cy="371655"/>
            </a:xfrm>
            <a:custGeom>
              <a:avLst/>
              <a:gdLst/>
              <a:ahLst/>
              <a:cxnLst>
                <a:cxn ang="0">
                  <a:pos x="wd2" y="hd2"/>
                </a:cxn>
                <a:cxn ang="5400000">
                  <a:pos x="wd2" y="hd2"/>
                </a:cxn>
                <a:cxn ang="10800000">
                  <a:pos x="wd2" y="hd2"/>
                </a:cxn>
                <a:cxn ang="16200000">
                  <a:pos x="wd2" y="hd2"/>
                </a:cxn>
              </a:cxnLst>
              <a:rect l="0" t="0" r="r" b="b"/>
              <a:pathLst>
                <a:path w="21600" h="21600" extrusionOk="0">
                  <a:moveTo>
                    <a:pt x="1067" y="5774"/>
                  </a:moveTo>
                  <a:cubicBezTo>
                    <a:pt x="12800" y="5774"/>
                    <a:pt x="12800" y="5774"/>
                    <a:pt x="12800" y="5774"/>
                  </a:cubicBezTo>
                  <a:cubicBezTo>
                    <a:pt x="12800" y="10265"/>
                    <a:pt x="12800" y="10265"/>
                    <a:pt x="12800" y="10265"/>
                  </a:cubicBezTo>
                  <a:cubicBezTo>
                    <a:pt x="1067" y="10265"/>
                    <a:pt x="1067" y="10265"/>
                    <a:pt x="1067" y="10265"/>
                  </a:cubicBezTo>
                  <a:cubicBezTo>
                    <a:pt x="533" y="10265"/>
                    <a:pt x="0" y="9838"/>
                    <a:pt x="0" y="9410"/>
                  </a:cubicBezTo>
                  <a:cubicBezTo>
                    <a:pt x="0" y="6630"/>
                    <a:pt x="0" y="6630"/>
                    <a:pt x="0" y="6630"/>
                  </a:cubicBezTo>
                  <a:cubicBezTo>
                    <a:pt x="0" y="6202"/>
                    <a:pt x="533" y="5774"/>
                    <a:pt x="1067" y="5774"/>
                  </a:cubicBezTo>
                  <a:close/>
                  <a:moveTo>
                    <a:pt x="15467" y="19248"/>
                  </a:moveTo>
                  <a:cubicBezTo>
                    <a:pt x="21600" y="19248"/>
                    <a:pt x="21600" y="19248"/>
                    <a:pt x="21600" y="19248"/>
                  </a:cubicBezTo>
                  <a:cubicBezTo>
                    <a:pt x="21600" y="20958"/>
                    <a:pt x="21600" y="20958"/>
                    <a:pt x="21600" y="20958"/>
                  </a:cubicBezTo>
                  <a:cubicBezTo>
                    <a:pt x="15467" y="20958"/>
                    <a:pt x="15467" y="20958"/>
                    <a:pt x="15467" y="20958"/>
                  </a:cubicBezTo>
                  <a:cubicBezTo>
                    <a:pt x="15467" y="19248"/>
                    <a:pt x="15467" y="19248"/>
                    <a:pt x="15467" y="19248"/>
                  </a:cubicBezTo>
                  <a:close/>
                  <a:moveTo>
                    <a:pt x="14133" y="20958"/>
                  </a:moveTo>
                  <a:cubicBezTo>
                    <a:pt x="14133" y="21600"/>
                    <a:pt x="14133" y="21600"/>
                    <a:pt x="14133" y="21600"/>
                  </a:cubicBezTo>
                  <a:cubicBezTo>
                    <a:pt x="7733" y="21600"/>
                    <a:pt x="7733" y="21600"/>
                    <a:pt x="7733" y="21600"/>
                  </a:cubicBezTo>
                  <a:cubicBezTo>
                    <a:pt x="7733" y="20958"/>
                    <a:pt x="7733" y="20958"/>
                    <a:pt x="7733" y="20958"/>
                  </a:cubicBezTo>
                  <a:cubicBezTo>
                    <a:pt x="0" y="20958"/>
                    <a:pt x="0" y="20958"/>
                    <a:pt x="0" y="20958"/>
                  </a:cubicBezTo>
                  <a:cubicBezTo>
                    <a:pt x="0" y="19248"/>
                    <a:pt x="0" y="19248"/>
                    <a:pt x="0" y="19248"/>
                  </a:cubicBezTo>
                  <a:cubicBezTo>
                    <a:pt x="7733" y="19248"/>
                    <a:pt x="7733" y="19248"/>
                    <a:pt x="7733" y="19248"/>
                  </a:cubicBezTo>
                  <a:cubicBezTo>
                    <a:pt x="7733" y="18606"/>
                    <a:pt x="7733" y="18606"/>
                    <a:pt x="7733" y="18606"/>
                  </a:cubicBezTo>
                  <a:cubicBezTo>
                    <a:pt x="10133" y="18606"/>
                    <a:pt x="10133" y="18606"/>
                    <a:pt x="10133" y="18606"/>
                  </a:cubicBezTo>
                  <a:cubicBezTo>
                    <a:pt x="10133" y="16253"/>
                    <a:pt x="10133" y="16253"/>
                    <a:pt x="10133" y="16253"/>
                  </a:cubicBezTo>
                  <a:cubicBezTo>
                    <a:pt x="1067" y="16253"/>
                    <a:pt x="1067" y="16253"/>
                    <a:pt x="1067" y="16253"/>
                  </a:cubicBezTo>
                  <a:cubicBezTo>
                    <a:pt x="533" y="16253"/>
                    <a:pt x="0" y="15826"/>
                    <a:pt x="0" y="15398"/>
                  </a:cubicBezTo>
                  <a:cubicBezTo>
                    <a:pt x="0" y="12404"/>
                    <a:pt x="0" y="12404"/>
                    <a:pt x="0" y="12404"/>
                  </a:cubicBezTo>
                  <a:cubicBezTo>
                    <a:pt x="0" y="11976"/>
                    <a:pt x="533" y="11549"/>
                    <a:pt x="1067" y="11549"/>
                  </a:cubicBezTo>
                  <a:cubicBezTo>
                    <a:pt x="12800" y="11549"/>
                    <a:pt x="12800" y="11549"/>
                    <a:pt x="12800" y="11549"/>
                  </a:cubicBezTo>
                  <a:cubicBezTo>
                    <a:pt x="12800" y="16253"/>
                    <a:pt x="12800" y="16253"/>
                    <a:pt x="12800" y="16253"/>
                  </a:cubicBezTo>
                  <a:cubicBezTo>
                    <a:pt x="11733" y="16253"/>
                    <a:pt x="11733" y="16253"/>
                    <a:pt x="11733" y="16253"/>
                  </a:cubicBezTo>
                  <a:cubicBezTo>
                    <a:pt x="11733" y="18606"/>
                    <a:pt x="11733" y="18606"/>
                    <a:pt x="11733" y="18606"/>
                  </a:cubicBezTo>
                  <a:cubicBezTo>
                    <a:pt x="14133" y="18606"/>
                    <a:pt x="14133" y="18606"/>
                    <a:pt x="14133" y="18606"/>
                  </a:cubicBezTo>
                  <a:cubicBezTo>
                    <a:pt x="14133" y="19248"/>
                    <a:pt x="14133" y="19248"/>
                    <a:pt x="14133" y="19248"/>
                  </a:cubicBezTo>
                  <a:cubicBezTo>
                    <a:pt x="14133" y="20958"/>
                    <a:pt x="14133" y="20958"/>
                    <a:pt x="14133" y="20958"/>
                  </a:cubicBezTo>
                  <a:close/>
                  <a:moveTo>
                    <a:pt x="1067" y="0"/>
                  </a:moveTo>
                  <a:cubicBezTo>
                    <a:pt x="12800" y="0"/>
                    <a:pt x="12800" y="0"/>
                    <a:pt x="12800" y="0"/>
                  </a:cubicBezTo>
                  <a:cubicBezTo>
                    <a:pt x="12800" y="4491"/>
                    <a:pt x="12800" y="4491"/>
                    <a:pt x="12800" y="4491"/>
                  </a:cubicBezTo>
                  <a:cubicBezTo>
                    <a:pt x="1067" y="4491"/>
                    <a:pt x="1067" y="4491"/>
                    <a:pt x="1067" y="4491"/>
                  </a:cubicBezTo>
                  <a:cubicBezTo>
                    <a:pt x="533" y="4491"/>
                    <a:pt x="0" y="4063"/>
                    <a:pt x="0" y="3636"/>
                  </a:cubicBezTo>
                  <a:cubicBezTo>
                    <a:pt x="0" y="855"/>
                    <a:pt x="0" y="855"/>
                    <a:pt x="0" y="855"/>
                  </a:cubicBezTo>
                  <a:cubicBezTo>
                    <a:pt x="0" y="428"/>
                    <a:pt x="533" y="0"/>
                    <a:pt x="1067" y="0"/>
                  </a:cubicBezTo>
                  <a:close/>
                  <a:moveTo>
                    <a:pt x="14133" y="11549"/>
                  </a:moveTo>
                  <a:cubicBezTo>
                    <a:pt x="14133" y="16253"/>
                    <a:pt x="14133" y="16253"/>
                    <a:pt x="14133" y="16253"/>
                  </a:cubicBezTo>
                  <a:cubicBezTo>
                    <a:pt x="20533" y="16253"/>
                    <a:pt x="20533" y="16253"/>
                    <a:pt x="20533" y="16253"/>
                  </a:cubicBezTo>
                  <a:cubicBezTo>
                    <a:pt x="21067" y="16253"/>
                    <a:pt x="21600" y="15826"/>
                    <a:pt x="21600" y="15398"/>
                  </a:cubicBezTo>
                  <a:cubicBezTo>
                    <a:pt x="21600" y="12404"/>
                    <a:pt x="21600" y="12404"/>
                    <a:pt x="21600" y="12404"/>
                  </a:cubicBezTo>
                  <a:cubicBezTo>
                    <a:pt x="21600" y="11976"/>
                    <a:pt x="21067" y="11549"/>
                    <a:pt x="20533" y="11549"/>
                  </a:cubicBezTo>
                  <a:cubicBezTo>
                    <a:pt x="14133" y="11549"/>
                    <a:pt x="14133" y="11549"/>
                    <a:pt x="14133" y="11549"/>
                  </a:cubicBezTo>
                  <a:close/>
                  <a:moveTo>
                    <a:pt x="15733" y="1711"/>
                  </a:moveTo>
                  <a:cubicBezTo>
                    <a:pt x="18400" y="1711"/>
                    <a:pt x="18400" y="1711"/>
                    <a:pt x="18400" y="1711"/>
                  </a:cubicBezTo>
                  <a:cubicBezTo>
                    <a:pt x="18400" y="2780"/>
                    <a:pt x="18400" y="2780"/>
                    <a:pt x="18400" y="2780"/>
                  </a:cubicBezTo>
                  <a:cubicBezTo>
                    <a:pt x="15733" y="2780"/>
                    <a:pt x="15733" y="2780"/>
                    <a:pt x="15733" y="2780"/>
                  </a:cubicBezTo>
                  <a:cubicBezTo>
                    <a:pt x="15733" y="1711"/>
                    <a:pt x="15733" y="1711"/>
                    <a:pt x="15733" y="1711"/>
                  </a:cubicBezTo>
                  <a:close/>
                  <a:moveTo>
                    <a:pt x="15733" y="13473"/>
                  </a:moveTo>
                  <a:cubicBezTo>
                    <a:pt x="18400" y="13473"/>
                    <a:pt x="18400" y="13473"/>
                    <a:pt x="18400" y="13473"/>
                  </a:cubicBezTo>
                  <a:cubicBezTo>
                    <a:pt x="18400" y="14329"/>
                    <a:pt x="18400" y="14329"/>
                    <a:pt x="18400" y="14329"/>
                  </a:cubicBezTo>
                  <a:cubicBezTo>
                    <a:pt x="15733" y="14329"/>
                    <a:pt x="15733" y="14329"/>
                    <a:pt x="15733" y="14329"/>
                  </a:cubicBezTo>
                  <a:cubicBezTo>
                    <a:pt x="15733" y="13473"/>
                    <a:pt x="15733" y="13473"/>
                    <a:pt x="15733" y="13473"/>
                  </a:cubicBezTo>
                  <a:close/>
                  <a:moveTo>
                    <a:pt x="15733" y="7485"/>
                  </a:moveTo>
                  <a:cubicBezTo>
                    <a:pt x="18400" y="7485"/>
                    <a:pt x="18400" y="7485"/>
                    <a:pt x="18400" y="7485"/>
                  </a:cubicBezTo>
                  <a:cubicBezTo>
                    <a:pt x="18400" y="8554"/>
                    <a:pt x="18400" y="8554"/>
                    <a:pt x="18400" y="8554"/>
                  </a:cubicBezTo>
                  <a:cubicBezTo>
                    <a:pt x="15733" y="8554"/>
                    <a:pt x="15733" y="8554"/>
                    <a:pt x="15733" y="8554"/>
                  </a:cubicBezTo>
                  <a:cubicBezTo>
                    <a:pt x="15733" y="7485"/>
                    <a:pt x="15733" y="7485"/>
                    <a:pt x="15733" y="7485"/>
                  </a:cubicBezTo>
                  <a:close/>
                  <a:moveTo>
                    <a:pt x="14133" y="0"/>
                  </a:moveTo>
                  <a:cubicBezTo>
                    <a:pt x="14133" y="4491"/>
                    <a:pt x="14133" y="4491"/>
                    <a:pt x="14133" y="4491"/>
                  </a:cubicBezTo>
                  <a:cubicBezTo>
                    <a:pt x="20533" y="4491"/>
                    <a:pt x="20533" y="4491"/>
                    <a:pt x="20533" y="4491"/>
                  </a:cubicBezTo>
                  <a:cubicBezTo>
                    <a:pt x="21067" y="4491"/>
                    <a:pt x="21600" y="4063"/>
                    <a:pt x="21600" y="3636"/>
                  </a:cubicBezTo>
                  <a:cubicBezTo>
                    <a:pt x="21600" y="855"/>
                    <a:pt x="21600" y="855"/>
                    <a:pt x="21600" y="855"/>
                  </a:cubicBezTo>
                  <a:cubicBezTo>
                    <a:pt x="21600" y="428"/>
                    <a:pt x="21067" y="0"/>
                    <a:pt x="20533" y="0"/>
                  </a:cubicBezTo>
                  <a:cubicBezTo>
                    <a:pt x="14133" y="0"/>
                    <a:pt x="14133" y="0"/>
                    <a:pt x="14133" y="0"/>
                  </a:cubicBezTo>
                  <a:close/>
                  <a:moveTo>
                    <a:pt x="14133" y="5774"/>
                  </a:moveTo>
                  <a:cubicBezTo>
                    <a:pt x="14133" y="10265"/>
                    <a:pt x="14133" y="10265"/>
                    <a:pt x="14133" y="10265"/>
                  </a:cubicBezTo>
                  <a:cubicBezTo>
                    <a:pt x="20533" y="10265"/>
                    <a:pt x="20533" y="10265"/>
                    <a:pt x="20533" y="10265"/>
                  </a:cubicBezTo>
                  <a:cubicBezTo>
                    <a:pt x="21067" y="10265"/>
                    <a:pt x="21600" y="9838"/>
                    <a:pt x="21600" y="9410"/>
                  </a:cubicBezTo>
                  <a:cubicBezTo>
                    <a:pt x="21600" y="6630"/>
                    <a:pt x="21600" y="6630"/>
                    <a:pt x="21600" y="6630"/>
                  </a:cubicBezTo>
                  <a:cubicBezTo>
                    <a:pt x="21600" y="6202"/>
                    <a:pt x="21067" y="5774"/>
                    <a:pt x="20533" y="5774"/>
                  </a:cubicBezTo>
                  <a:lnTo>
                    <a:pt x="14133" y="5774"/>
                  </a:lnTo>
                  <a:close/>
                </a:path>
              </a:pathLst>
            </a:custGeom>
            <a:solidFill>
              <a:srgbClr val="F2F2F2"/>
            </a:solidFill>
            <a:ln w="12700" cap="flat">
              <a:noFill/>
              <a:miter lim="400000"/>
            </a:ln>
            <a:effectLst/>
          </p:spPr>
          <p:txBody>
            <a:bodyPr wrap="square" lIns="45719" tIns="45719" rIns="45719" bIns="45719" numCol="1" anchor="t">
              <a:noAutofit/>
            </a:bodyPr>
            <a:lstStyle/>
            <a:p>
              <a:pPr>
                <a:defRPr>
                  <a:solidFill>
                    <a:srgbClr val="595959"/>
                  </a:solidFill>
                  <a:latin typeface="Arial" panose="020B0604020202090204"/>
                  <a:ea typeface="Arial" panose="020B0604020202090204"/>
                  <a:cs typeface="Arial" panose="020B0604020202090204"/>
                  <a:sym typeface="Arial" panose="020B0604020202090204"/>
                </a:defRPr>
              </a:pPr>
            </a:p>
          </p:txBody>
        </p:sp>
      </p:grpSp>
      <p:grpSp>
        <p:nvGrpSpPr>
          <p:cNvPr id="302" name="组合 86"/>
          <p:cNvGrpSpPr/>
          <p:nvPr/>
        </p:nvGrpSpPr>
        <p:grpSpPr>
          <a:xfrm>
            <a:off x="3959571" y="2030115"/>
            <a:ext cx="663127" cy="663127"/>
            <a:chOff x="0" y="0"/>
            <a:chExt cx="663125" cy="663125"/>
          </a:xfrm>
        </p:grpSpPr>
        <p:sp>
          <p:nvSpPr>
            <p:cNvPr id="300" name="椭圆 87"/>
            <p:cNvSpPr/>
            <p:nvPr/>
          </p:nvSpPr>
          <p:spPr>
            <a:xfrm>
              <a:off x="0" y="0"/>
              <a:ext cx="663126" cy="663126"/>
            </a:xfrm>
            <a:prstGeom prst="ellipse">
              <a:avLst/>
            </a:prstGeom>
            <a:solidFill>
              <a:srgbClr val="46CEAE"/>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sp>
          <p:nvSpPr>
            <p:cNvPr id="301" name="Freeform 261"/>
            <p:cNvSpPr/>
            <p:nvPr/>
          </p:nvSpPr>
          <p:spPr>
            <a:xfrm>
              <a:off x="163744" y="173505"/>
              <a:ext cx="325876" cy="325876"/>
            </a:xfrm>
            <a:custGeom>
              <a:avLst/>
              <a:gdLst/>
              <a:ahLst/>
              <a:cxnLst>
                <a:cxn ang="0">
                  <a:pos x="wd2" y="hd2"/>
                </a:cxn>
                <a:cxn ang="5400000">
                  <a:pos x="wd2" y="hd2"/>
                </a:cxn>
                <a:cxn ang="10800000">
                  <a:pos x="wd2" y="hd2"/>
                </a:cxn>
                <a:cxn ang="16200000">
                  <a:pos x="wd2" y="hd2"/>
                </a:cxn>
              </a:cxnLst>
              <a:rect l="0" t="0" r="r" b="b"/>
              <a:pathLst>
                <a:path w="21600" h="21600" extrusionOk="0">
                  <a:moveTo>
                    <a:pt x="21098" y="3265"/>
                  </a:moveTo>
                  <a:cubicBezTo>
                    <a:pt x="18586" y="251"/>
                    <a:pt x="18586" y="251"/>
                    <a:pt x="18586" y="251"/>
                  </a:cubicBezTo>
                  <a:cubicBezTo>
                    <a:pt x="18335" y="251"/>
                    <a:pt x="18335" y="251"/>
                    <a:pt x="18084" y="251"/>
                  </a:cubicBezTo>
                  <a:cubicBezTo>
                    <a:pt x="18084" y="251"/>
                    <a:pt x="17833" y="251"/>
                    <a:pt x="17833" y="251"/>
                  </a:cubicBezTo>
                  <a:cubicBezTo>
                    <a:pt x="17581" y="502"/>
                    <a:pt x="17330" y="753"/>
                    <a:pt x="17330" y="1005"/>
                  </a:cubicBezTo>
                  <a:cubicBezTo>
                    <a:pt x="17330" y="2512"/>
                    <a:pt x="17330" y="2512"/>
                    <a:pt x="17330" y="2512"/>
                  </a:cubicBezTo>
                  <a:cubicBezTo>
                    <a:pt x="14819" y="2512"/>
                    <a:pt x="14819" y="2512"/>
                    <a:pt x="14819" y="2512"/>
                  </a:cubicBezTo>
                  <a:cubicBezTo>
                    <a:pt x="14819" y="251"/>
                    <a:pt x="14819" y="251"/>
                    <a:pt x="14819" y="251"/>
                  </a:cubicBezTo>
                  <a:cubicBezTo>
                    <a:pt x="14819" y="251"/>
                    <a:pt x="14819" y="0"/>
                    <a:pt x="14567" y="0"/>
                  </a:cubicBezTo>
                  <a:cubicBezTo>
                    <a:pt x="11553" y="0"/>
                    <a:pt x="11553" y="0"/>
                    <a:pt x="11553" y="0"/>
                  </a:cubicBezTo>
                  <a:cubicBezTo>
                    <a:pt x="11302" y="0"/>
                    <a:pt x="11302" y="251"/>
                    <a:pt x="11302" y="251"/>
                  </a:cubicBezTo>
                  <a:cubicBezTo>
                    <a:pt x="11302" y="2512"/>
                    <a:pt x="11302" y="2512"/>
                    <a:pt x="11302" y="2512"/>
                  </a:cubicBezTo>
                  <a:cubicBezTo>
                    <a:pt x="11051" y="2763"/>
                    <a:pt x="11051" y="3014"/>
                    <a:pt x="11051" y="3265"/>
                  </a:cubicBezTo>
                  <a:cubicBezTo>
                    <a:pt x="11051" y="5274"/>
                    <a:pt x="11051" y="5274"/>
                    <a:pt x="11051" y="5274"/>
                  </a:cubicBezTo>
                  <a:cubicBezTo>
                    <a:pt x="11051" y="5526"/>
                    <a:pt x="11051" y="5777"/>
                    <a:pt x="11302" y="6028"/>
                  </a:cubicBezTo>
                  <a:cubicBezTo>
                    <a:pt x="11302" y="6781"/>
                    <a:pt x="11302" y="6781"/>
                    <a:pt x="11302" y="6781"/>
                  </a:cubicBezTo>
                  <a:cubicBezTo>
                    <a:pt x="9293" y="6781"/>
                    <a:pt x="9293" y="6781"/>
                    <a:pt x="9293" y="6781"/>
                  </a:cubicBezTo>
                  <a:cubicBezTo>
                    <a:pt x="9293" y="5274"/>
                    <a:pt x="9293" y="5274"/>
                    <a:pt x="9293" y="5274"/>
                  </a:cubicBezTo>
                  <a:cubicBezTo>
                    <a:pt x="9293" y="5023"/>
                    <a:pt x="9042" y="4772"/>
                    <a:pt x="8540" y="4521"/>
                  </a:cubicBezTo>
                  <a:cubicBezTo>
                    <a:pt x="8540" y="4521"/>
                    <a:pt x="8288" y="4521"/>
                    <a:pt x="8037" y="4521"/>
                  </a:cubicBezTo>
                  <a:cubicBezTo>
                    <a:pt x="7786" y="4521"/>
                    <a:pt x="7535" y="4521"/>
                    <a:pt x="7284" y="4521"/>
                  </a:cubicBezTo>
                  <a:cubicBezTo>
                    <a:pt x="753" y="7535"/>
                    <a:pt x="753" y="7535"/>
                    <a:pt x="753" y="7535"/>
                  </a:cubicBezTo>
                  <a:cubicBezTo>
                    <a:pt x="251" y="7786"/>
                    <a:pt x="0" y="8288"/>
                    <a:pt x="0" y="8540"/>
                  </a:cubicBezTo>
                  <a:cubicBezTo>
                    <a:pt x="0" y="9042"/>
                    <a:pt x="251" y="9544"/>
                    <a:pt x="753" y="9544"/>
                  </a:cubicBezTo>
                  <a:cubicBezTo>
                    <a:pt x="7284" y="12558"/>
                    <a:pt x="7284" y="12558"/>
                    <a:pt x="7284" y="12558"/>
                  </a:cubicBezTo>
                  <a:cubicBezTo>
                    <a:pt x="7284" y="12809"/>
                    <a:pt x="7535" y="12809"/>
                    <a:pt x="7786" y="12809"/>
                  </a:cubicBezTo>
                  <a:cubicBezTo>
                    <a:pt x="8037" y="12809"/>
                    <a:pt x="8288" y="12809"/>
                    <a:pt x="8540" y="12558"/>
                  </a:cubicBezTo>
                  <a:cubicBezTo>
                    <a:pt x="9042" y="12558"/>
                    <a:pt x="9293" y="12056"/>
                    <a:pt x="9293" y="11805"/>
                  </a:cubicBezTo>
                  <a:cubicBezTo>
                    <a:pt x="9293" y="10549"/>
                    <a:pt x="9293" y="10549"/>
                    <a:pt x="9293" y="10549"/>
                  </a:cubicBezTo>
                  <a:cubicBezTo>
                    <a:pt x="11302" y="10549"/>
                    <a:pt x="11302" y="10549"/>
                    <a:pt x="11302" y="10549"/>
                  </a:cubicBezTo>
                  <a:cubicBezTo>
                    <a:pt x="11302" y="21349"/>
                    <a:pt x="11302" y="21349"/>
                    <a:pt x="11302" y="21349"/>
                  </a:cubicBezTo>
                  <a:cubicBezTo>
                    <a:pt x="11302" y="21600"/>
                    <a:pt x="11302" y="21600"/>
                    <a:pt x="11553" y="21600"/>
                  </a:cubicBezTo>
                  <a:cubicBezTo>
                    <a:pt x="14567" y="21600"/>
                    <a:pt x="14567" y="21600"/>
                    <a:pt x="14567" y="21600"/>
                  </a:cubicBezTo>
                  <a:cubicBezTo>
                    <a:pt x="14819" y="21600"/>
                    <a:pt x="14819" y="21600"/>
                    <a:pt x="14819" y="21349"/>
                  </a:cubicBezTo>
                  <a:cubicBezTo>
                    <a:pt x="14819" y="10298"/>
                    <a:pt x="14819" y="10298"/>
                    <a:pt x="14819" y="10298"/>
                  </a:cubicBezTo>
                  <a:cubicBezTo>
                    <a:pt x="15321" y="10298"/>
                    <a:pt x="15572" y="10047"/>
                    <a:pt x="15572" y="9544"/>
                  </a:cubicBezTo>
                  <a:cubicBezTo>
                    <a:pt x="15572" y="7535"/>
                    <a:pt x="15572" y="7535"/>
                    <a:pt x="15572" y="7535"/>
                  </a:cubicBezTo>
                  <a:cubicBezTo>
                    <a:pt x="15572" y="7284"/>
                    <a:pt x="15321" y="7033"/>
                    <a:pt x="14819" y="6781"/>
                  </a:cubicBezTo>
                  <a:cubicBezTo>
                    <a:pt x="14819" y="6279"/>
                    <a:pt x="14819" y="6279"/>
                    <a:pt x="14819" y="6279"/>
                  </a:cubicBezTo>
                  <a:cubicBezTo>
                    <a:pt x="17330" y="6279"/>
                    <a:pt x="17330" y="6279"/>
                    <a:pt x="17330" y="6279"/>
                  </a:cubicBezTo>
                  <a:cubicBezTo>
                    <a:pt x="17330" y="7535"/>
                    <a:pt x="17330" y="7535"/>
                    <a:pt x="17330" y="7535"/>
                  </a:cubicBezTo>
                  <a:cubicBezTo>
                    <a:pt x="17330" y="7786"/>
                    <a:pt x="17581" y="8288"/>
                    <a:pt x="17833" y="8288"/>
                  </a:cubicBezTo>
                  <a:cubicBezTo>
                    <a:pt x="17833" y="8540"/>
                    <a:pt x="18084" y="8540"/>
                    <a:pt x="18335" y="8540"/>
                  </a:cubicBezTo>
                  <a:cubicBezTo>
                    <a:pt x="18335" y="8540"/>
                    <a:pt x="18586" y="8540"/>
                    <a:pt x="18586" y="8288"/>
                  </a:cubicBezTo>
                  <a:cubicBezTo>
                    <a:pt x="21098" y="5274"/>
                    <a:pt x="21098" y="5274"/>
                    <a:pt x="21098" y="5274"/>
                  </a:cubicBezTo>
                  <a:cubicBezTo>
                    <a:pt x="21349" y="5274"/>
                    <a:pt x="21600" y="4772"/>
                    <a:pt x="21600" y="4270"/>
                  </a:cubicBezTo>
                  <a:cubicBezTo>
                    <a:pt x="21600" y="4019"/>
                    <a:pt x="21349" y="3516"/>
                    <a:pt x="21098" y="3265"/>
                  </a:cubicBezTo>
                  <a:close/>
                </a:path>
              </a:pathLst>
            </a:custGeom>
            <a:solidFill>
              <a:srgbClr val="F2F2F2"/>
            </a:solidFill>
            <a:ln w="12700" cap="flat">
              <a:noFill/>
              <a:miter lim="400000"/>
            </a:ln>
            <a:effectLst/>
          </p:spPr>
          <p:txBody>
            <a:bodyPr wrap="square" lIns="45719" tIns="45719" rIns="45719" bIns="45719" numCol="1" anchor="t">
              <a:noAutofit/>
            </a:bodyPr>
            <a:lstStyle/>
            <a:p>
              <a:pPr>
                <a:defRPr>
                  <a:solidFill>
                    <a:srgbClr val="595959"/>
                  </a:solidFill>
                </a:defRPr>
              </a:pPr>
            </a:p>
          </p:txBody>
        </p:sp>
      </p:grpSp>
      <p:grpSp>
        <p:nvGrpSpPr>
          <p:cNvPr id="308" name="组合 89"/>
          <p:cNvGrpSpPr/>
          <p:nvPr/>
        </p:nvGrpSpPr>
        <p:grpSpPr>
          <a:xfrm>
            <a:off x="5776559" y="2030115"/>
            <a:ext cx="663127" cy="663127"/>
            <a:chOff x="0" y="0"/>
            <a:chExt cx="663125" cy="663125"/>
          </a:xfrm>
        </p:grpSpPr>
        <p:sp>
          <p:nvSpPr>
            <p:cNvPr id="303" name="椭圆 90"/>
            <p:cNvSpPr/>
            <p:nvPr/>
          </p:nvSpPr>
          <p:spPr>
            <a:xfrm>
              <a:off x="0" y="0"/>
              <a:ext cx="663126" cy="663126"/>
            </a:xfrm>
            <a:prstGeom prst="ellipse">
              <a:avLst/>
            </a:prstGeom>
            <a:solidFill>
              <a:srgbClr val="46CEAE"/>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grpSp>
          <p:nvGrpSpPr>
            <p:cNvPr id="307" name="组合 91"/>
            <p:cNvGrpSpPr/>
            <p:nvPr/>
          </p:nvGrpSpPr>
          <p:grpSpPr>
            <a:xfrm>
              <a:off x="127969" y="148545"/>
              <a:ext cx="423706" cy="366035"/>
              <a:chOff x="0" y="0"/>
              <a:chExt cx="423705" cy="366034"/>
            </a:xfrm>
          </p:grpSpPr>
          <p:sp>
            <p:nvSpPr>
              <p:cNvPr id="304" name="Freeform 301"/>
              <p:cNvSpPr/>
              <p:nvPr/>
            </p:nvSpPr>
            <p:spPr>
              <a:xfrm>
                <a:off x="140156" y="82484"/>
                <a:ext cx="283550" cy="283551"/>
              </a:xfrm>
              <a:custGeom>
                <a:avLst/>
                <a:gdLst/>
                <a:ahLst/>
                <a:cxnLst>
                  <a:cxn ang="0">
                    <a:pos x="wd2" y="hd2"/>
                  </a:cxn>
                  <a:cxn ang="5400000">
                    <a:pos x="wd2" y="hd2"/>
                  </a:cxn>
                  <a:cxn ang="10800000">
                    <a:pos x="wd2" y="hd2"/>
                  </a:cxn>
                  <a:cxn ang="16200000">
                    <a:pos x="wd2" y="hd2"/>
                  </a:cxn>
                </a:cxnLst>
                <a:rect l="0" t="0" r="r" b="b"/>
                <a:pathLst>
                  <a:path w="21374" h="21374" extrusionOk="0">
                    <a:moveTo>
                      <a:pt x="2234" y="4988"/>
                    </a:moveTo>
                    <a:cubicBezTo>
                      <a:pt x="2979" y="5360"/>
                      <a:pt x="2607" y="6477"/>
                      <a:pt x="2607" y="6850"/>
                    </a:cubicBezTo>
                    <a:cubicBezTo>
                      <a:pt x="2607" y="7222"/>
                      <a:pt x="1862" y="7222"/>
                      <a:pt x="1490" y="7222"/>
                    </a:cubicBezTo>
                    <a:cubicBezTo>
                      <a:pt x="745" y="7222"/>
                      <a:pt x="0" y="7595"/>
                      <a:pt x="0" y="8340"/>
                    </a:cubicBezTo>
                    <a:cubicBezTo>
                      <a:pt x="0" y="9084"/>
                      <a:pt x="0" y="9829"/>
                      <a:pt x="745" y="9829"/>
                    </a:cubicBezTo>
                    <a:cubicBezTo>
                      <a:pt x="1117" y="10202"/>
                      <a:pt x="1862" y="10946"/>
                      <a:pt x="1862" y="11319"/>
                    </a:cubicBezTo>
                    <a:cubicBezTo>
                      <a:pt x="1862" y="11691"/>
                      <a:pt x="1490" y="12064"/>
                      <a:pt x="745" y="12436"/>
                    </a:cubicBezTo>
                    <a:cubicBezTo>
                      <a:pt x="372" y="12436"/>
                      <a:pt x="0" y="13181"/>
                      <a:pt x="372" y="13926"/>
                    </a:cubicBezTo>
                    <a:cubicBezTo>
                      <a:pt x="372" y="14671"/>
                      <a:pt x="1117" y="15415"/>
                      <a:pt x="1862" y="15043"/>
                    </a:cubicBezTo>
                    <a:cubicBezTo>
                      <a:pt x="2234" y="15043"/>
                      <a:pt x="2979" y="15043"/>
                      <a:pt x="2979" y="15415"/>
                    </a:cubicBezTo>
                    <a:cubicBezTo>
                      <a:pt x="3352" y="15415"/>
                      <a:pt x="3352" y="16533"/>
                      <a:pt x="2979" y="16905"/>
                    </a:cubicBezTo>
                    <a:cubicBezTo>
                      <a:pt x="2607" y="17277"/>
                      <a:pt x="2607" y="18395"/>
                      <a:pt x="3352" y="18767"/>
                    </a:cubicBezTo>
                    <a:cubicBezTo>
                      <a:pt x="4097" y="19140"/>
                      <a:pt x="4841" y="19512"/>
                      <a:pt x="5214" y="18767"/>
                    </a:cubicBezTo>
                    <a:cubicBezTo>
                      <a:pt x="5586" y="18395"/>
                      <a:pt x="6703" y="18767"/>
                      <a:pt x="6703" y="18767"/>
                    </a:cubicBezTo>
                    <a:cubicBezTo>
                      <a:pt x="7076" y="18767"/>
                      <a:pt x="7448" y="19512"/>
                      <a:pt x="7076" y="19884"/>
                    </a:cubicBezTo>
                    <a:cubicBezTo>
                      <a:pt x="7076" y="20629"/>
                      <a:pt x="7448" y="21002"/>
                      <a:pt x="8193" y="21374"/>
                    </a:cubicBezTo>
                    <a:cubicBezTo>
                      <a:pt x="9310" y="21374"/>
                      <a:pt x="9683" y="21002"/>
                      <a:pt x="10055" y="20629"/>
                    </a:cubicBezTo>
                    <a:cubicBezTo>
                      <a:pt x="10055" y="19884"/>
                      <a:pt x="11172" y="19512"/>
                      <a:pt x="11545" y="19512"/>
                    </a:cubicBezTo>
                    <a:cubicBezTo>
                      <a:pt x="11545" y="19512"/>
                      <a:pt x="12290" y="19884"/>
                      <a:pt x="12290" y="20629"/>
                    </a:cubicBezTo>
                    <a:cubicBezTo>
                      <a:pt x="12662" y="21002"/>
                      <a:pt x="13407" y="21374"/>
                      <a:pt x="14152" y="21002"/>
                    </a:cubicBezTo>
                    <a:cubicBezTo>
                      <a:pt x="14897" y="21002"/>
                      <a:pt x="15269" y="20257"/>
                      <a:pt x="14897" y="19512"/>
                    </a:cubicBezTo>
                    <a:cubicBezTo>
                      <a:pt x="14897" y="19140"/>
                      <a:pt x="15641" y="18022"/>
                      <a:pt x="15641" y="18022"/>
                    </a:cubicBezTo>
                    <a:cubicBezTo>
                      <a:pt x="16014" y="17650"/>
                      <a:pt x="16386" y="18022"/>
                      <a:pt x="17131" y="18395"/>
                    </a:cubicBezTo>
                    <a:cubicBezTo>
                      <a:pt x="17503" y="18767"/>
                      <a:pt x="18248" y="18767"/>
                      <a:pt x="18621" y="18022"/>
                    </a:cubicBezTo>
                    <a:cubicBezTo>
                      <a:pt x="19366" y="17277"/>
                      <a:pt x="19366" y="16533"/>
                      <a:pt x="18993" y="16160"/>
                    </a:cubicBezTo>
                    <a:cubicBezTo>
                      <a:pt x="18621" y="15788"/>
                      <a:pt x="18621" y="14671"/>
                      <a:pt x="18621" y="14671"/>
                    </a:cubicBezTo>
                    <a:cubicBezTo>
                      <a:pt x="18993" y="14298"/>
                      <a:pt x="19366" y="13926"/>
                      <a:pt x="20110" y="14298"/>
                    </a:cubicBezTo>
                    <a:cubicBezTo>
                      <a:pt x="20483" y="14298"/>
                      <a:pt x="21228" y="13926"/>
                      <a:pt x="21228" y="12808"/>
                    </a:cubicBezTo>
                    <a:cubicBezTo>
                      <a:pt x="21600" y="12064"/>
                      <a:pt x="21228" y="11319"/>
                      <a:pt x="20483" y="11319"/>
                    </a:cubicBezTo>
                    <a:cubicBezTo>
                      <a:pt x="20110" y="11319"/>
                      <a:pt x="19738" y="10202"/>
                      <a:pt x="19366" y="9829"/>
                    </a:cubicBezTo>
                    <a:cubicBezTo>
                      <a:pt x="19366" y="9457"/>
                      <a:pt x="20110" y="9084"/>
                      <a:pt x="20483" y="9084"/>
                    </a:cubicBezTo>
                    <a:cubicBezTo>
                      <a:pt x="20855" y="8712"/>
                      <a:pt x="21228" y="7967"/>
                      <a:pt x="20855" y="7222"/>
                    </a:cubicBezTo>
                    <a:cubicBezTo>
                      <a:pt x="20855" y="6477"/>
                      <a:pt x="20110" y="6105"/>
                      <a:pt x="19738" y="6477"/>
                    </a:cubicBezTo>
                    <a:cubicBezTo>
                      <a:pt x="18993" y="6477"/>
                      <a:pt x="18248" y="5733"/>
                      <a:pt x="17876" y="5733"/>
                    </a:cubicBezTo>
                    <a:cubicBezTo>
                      <a:pt x="17876" y="5360"/>
                      <a:pt x="17876" y="4615"/>
                      <a:pt x="18248" y="4243"/>
                    </a:cubicBezTo>
                    <a:cubicBezTo>
                      <a:pt x="18621" y="3871"/>
                      <a:pt x="18621" y="3126"/>
                      <a:pt x="17876" y="2753"/>
                    </a:cubicBezTo>
                    <a:cubicBezTo>
                      <a:pt x="17503" y="2008"/>
                      <a:pt x="16759" y="2008"/>
                      <a:pt x="16386" y="2381"/>
                    </a:cubicBezTo>
                    <a:cubicBezTo>
                      <a:pt x="15641" y="2753"/>
                      <a:pt x="14897" y="2753"/>
                      <a:pt x="14524" y="2753"/>
                    </a:cubicBezTo>
                    <a:cubicBezTo>
                      <a:pt x="14152" y="2381"/>
                      <a:pt x="14152" y="2008"/>
                      <a:pt x="14152" y="1264"/>
                    </a:cubicBezTo>
                    <a:cubicBezTo>
                      <a:pt x="14152" y="891"/>
                      <a:pt x="13779" y="146"/>
                      <a:pt x="13034" y="146"/>
                    </a:cubicBezTo>
                    <a:cubicBezTo>
                      <a:pt x="12290" y="-226"/>
                      <a:pt x="11545" y="146"/>
                      <a:pt x="11172" y="891"/>
                    </a:cubicBezTo>
                    <a:cubicBezTo>
                      <a:pt x="11172" y="1264"/>
                      <a:pt x="10428" y="1636"/>
                      <a:pt x="10055" y="1636"/>
                    </a:cubicBezTo>
                    <a:cubicBezTo>
                      <a:pt x="9683" y="2008"/>
                      <a:pt x="9310" y="1264"/>
                      <a:pt x="8938" y="891"/>
                    </a:cubicBezTo>
                    <a:cubicBezTo>
                      <a:pt x="8938" y="146"/>
                      <a:pt x="8193" y="146"/>
                      <a:pt x="7448" y="146"/>
                    </a:cubicBezTo>
                    <a:cubicBezTo>
                      <a:pt x="6703" y="519"/>
                      <a:pt x="5959" y="1264"/>
                      <a:pt x="6331" y="1636"/>
                    </a:cubicBezTo>
                    <a:cubicBezTo>
                      <a:pt x="6331" y="2381"/>
                      <a:pt x="5959" y="3126"/>
                      <a:pt x="5586" y="3498"/>
                    </a:cubicBezTo>
                    <a:cubicBezTo>
                      <a:pt x="5214" y="3498"/>
                      <a:pt x="4841" y="3498"/>
                      <a:pt x="4469" y="3126"/>
                    </a:cubicBezTo>
                    <a:cubicBezTo>
                      <a:pt x="3724" y="2753"/>
                      <a:pt x="2979" y="2753"/>
                      <a:pt x="2607" y="3498"/>
                    </a:cubicBezTo>
                    <a:cubicBezTo>
                      <a:pt x="2234" y="3871"/>
                      <a:pt x="1862" y="4615"/>
                      <a:pt x="2234" y="4988"/>
                    </a:cubicBezTo>
                    <a:close/>
                    <a:moveTo>
                      <a:pt x="8566" y="4615"/>
                    </a:moveTo>
                    <a:cubicBezTo>
                      <a:pt x="11917" y="3498"/>
                      <a:pt x="15641" y="5360"/>
                      <a:pt x="16759" y="8712"/>
                    </a:cubicBezTo>
                    <a:cubicBezTo>
                      <a:pt x="17503" y="12064"/>
                      <a:pt x="16014" y="15415"/>
                      <a:pt x="12662" y="16533"/>
                    </a:cubicBezTo>
                    <a:cubicBezTo>
                      <a:pt x="9310" y="17650"/>
                      <a:pt x="5586" y="15788"/>
                      <a:pt x="4841" y="12436"/>
                    </a:cubicBezTo>
                    <a:cubicBezTo>
                      <a:pt x="3724" y="9457"/>
                      <a:pt x="5586" y="5733"/>
                      <a:pt x="8566" y="4615"/>
                    </a:cubicBezTo>
                    <a:close/>
                  </a:path>
                </a:pathLst>
              </a:custGeom>
              <a:solidFill>
                <a:srgbClr val="F2F2F2"/>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sp>
            <p:nvSpPr>
              <p:cNvPr id="305" name="Freeform 302"/>
              <p:cNvSpPr/>
              <p:nvPr/>
            </p:nvSpPr>
            <p:spPr>
              <a:xfrm>
                <a:off x="23" y="0"/>
                <a:ext cx="184064" cy="184063"/>
              </a:xfrm>
              <a:custGeom>
                <a:avLst/>
                <a:gdLst/>
                <a:ahLst/>
                <a:cxnLst>
                  <a:cxn ang="0">
                    <a:pos x="wd2" y="hd2"/>
                  </a:cxn>
                  <a:cxn ang="5400000">
                    <a:pos x="wd2" y="hd2"/>
                  </a:cxn>
                  <a:cxn ang="10800000">
                    <a:pos x="wd2" y="hd2"/>
                  </a:cxn>
                  <a:cxn ang="16200000">
                    <a:pos x="wd2" y="hd2"/>
                  </a:cxn>
                </a:cxnLst>
                <a:rect l="0" t="0" r="r" b="b"/>
                <a:pathLst>
                  <a:path w="21600" h="21600" extrusionOk="0">
                    <a:moveTo>
                      <a:pt x="2335" y="5254"/>
                    </a:moveTo>
                    <a:cubicBezTo>
                      <a:pt x="2919" y="5254"/>
                      <a:pt x="2919" y="6422"/>
                      <a:pt x="2919" y="7005"/>
                    </a:cubicBezTo>
                    <a:cubicBezTo>
                      <a:pt x="2335" y="7005"/>
                      <a:pt x="1751" y="7005"/>
                      <a:pt x="1168" y="7005"/>
                    </a:cubicBezTo>
                    <a:cubicBezTo>
                      <a:pt x="584" y="7005"/>
                      <a:pt x="0" y="7589"/>
                      <a:pt x="0" y="8173"/>
                    </a:cubicBezTo>
                    <a:cubicBezTo>
                      <a:pt x="0" y="9341"/>
                      <a:pt x="0" y="9924"/>
                      <a:pt x="584" y="9924"/>
                    </a:cubicBezTo>
                    <a:cubicBezTo>
                      <a:pt x="1168" y="9924"/>
                      <a:pt x="1751" y="11092"/>
                      <a:pt x="1751" y="11676"/>
                    </a:cubicBezTo>
                    <a:cubicBezTo>
                      <a:pt x="1751" y="11676"/>
                      <a:pt x="1168" y="12259"/>
                      <a:pt x="1168" y="12259"/>
                    </a:cubicBezTo>
                    <a:cubicBezTo>
                      <a:pt x="584" y="12259"/>
                      <a:pt x="0" y="13427"/>
                      <a:pt x="584" y="14011"/>
                    </a:cubicBezTo>
                    <a:cubicBezTo>
                      <a:pt x="584" y="14595"/>
                      <a:pt x="1168" y="15178"/>
                      <a:pt x="1751" y="15178"/>
                    </a:cubicBezTo>
                    <a:cubicBezTo>
                      <a:pt x="2335" y="15178"/>
                      <a:pt x="2919" y="15178"/>
                      <a:pt x="2919" y="15178"/>
                    </a:cubicBezTo>
                    <a:cubicBezTo>
                      <a:pt x="3503" y="15762"/>
                      <a:pt x="3503" y="16346"/>
                      <a:pt x="2919" y="16930"/>
                    </a:cubicBezTo>
                    <a:cubicBezTo>
                      <a:pt x="2919" y="17514"/>
                      <a:pt x="2919" y="18097"/>
                      <a:pt x="3503" y="18681"/>
                    </a:cubicBezTo>
                    <a:cubicBezTo>
                      <a:pt x="4086" y="19265"/>
                      <a:pt x="4670" y="19265"/>
                      <a:pt x="5254" y="19265"/>
                    </a:cubicBezTo>
                    <a:cubicBezTo>
                      <a:pt x="5838" y="18681"/>
                      <a:pt x="6422" y="18681"/>
                      <a:pt x="7005" y="18681"/>
                    </a:cubicBezTo>
                    <a:cubicBezTo>
                      <a:pt x="7005" y="18681"/>
                      <a:pt x="7589" y="19265"/>
                      <a:pt x="7005" y="19849"/>
                    </a:cubicBezTo>
                    <a:cubicBezTo>
                      <a:pt x="7005" y="20432"/>
                      <a:pt x="7589" y="21016"/>
                      <a:pt x="8757" y="21600"/>
                    </a:cubicBezTo>
                    <a:cubicBezTo>
                      <a:pt x="9341" y="21600"/>
                      <a:pt x="9924" y="21016"/>
                      <a:pt x="9924" y="20432"/>
                    </a:cubicBezTo>
                    <a:cubicBezTo>
                      <a:pt x="10508" y="19849"/>
                      <a:pt x="11092" y="19849"/>
                      <a:pt x="11676" y="19849"/>
                    </a:cubicBezTo>
                    <a:cubicBezTo>
                      <a:pt x="11676" y="19849"/>
                      <a:pt x="12259" y="19849"/>
                      <a:pt x="12259" y="20432"/>
                    </a:cubicBezTo>
                    <a:cubicBezTo>
                      <a:pt x="12843" y="21016"/>
                      <a:pt x="13427" y="21600"/>
                      <a:pt x="14011" y="21016"/>
                    </a:cubicBezTo>
                    <a:cubicBezTo>
                      <a:pt x="15178" y="21016"/>
                      <a:pt x="15178" y="20432"/>
                      <a:pt x="15178" y="19849"/>
                    </a:cubicBezTo>
                    <a:cubicBezTo>
                      <a:pt x="15178" y="19265"/>
                      <a:pt x="15762" y="18097"/>
                      <a:pt x="15762" y="18097"/>
                    </a:cubicBezTo>
                    <a:cubicBezTo>
                      <a:pt x="16346" y="18097"/>
                      <a:pt x="16930" y="18097"/>
                      <a:pt x="16930" y="18681"/>
                    </a:cubicBezTo>
                    <a:cubicBezTo>
                      <a:pt x="17514" y="18681"/>
                      <a:pt x="18681" y="18681"/>
                      <a:pt x="18681" y="18097"/>
                    </a:cubicBezTo>
                    <a:cubicBezTo>
                      <a:pt x="19265" y="17514"/>
                      <a:pt x="19849" y="16346"/>
                      <a:pt x="19265" y="16346"/>
                    </a:cubicBezTo>
                    <a:cubicBezTo>
                      <a:pt x="18681" y="15762"/>
                      <a:pt x="18681" y="14595"/>
                      <a:pt x="18681" y="14595"/>
                    </a:cubicBezTo>
                    <a:cubicBezTo>
                      <a:pt x="19265" y="14011"/>
                      <a:pt x="19849" y="14011"/>
                      <a:pt x="20432" y="14011"/>
                    </a:cubicBezTo>
                    <a:cubicBezTo>
                      <a:pt x="21016" y="14011"/>
                      <a:pt x="21600" y="14011"/>
                      <a:pt x="21600" y="12843"/>
                    </a:cubicBezTo>
                    <a:cubicBezTo>
                      <a:pt x="21600" y="12259"/>
                      <a:pt x="21600" y="11676"/>
                      <a:pt x="21016" y="11092"/>
                    </a:cubicBezTo>
                    <a:cubicBezTo>
                      <a:pt x="20432" y="11092"/>
                      <a:pt x="19849" y="10508"/>
                      <a:pt x="19849" y="9924"/>
                    </a:cubicBezTo>
                    <a:cubicBezTo>
                      <a:pt x="19849" y="9341"/>
                      <a:pt x="20432" y="9341"/>
                      <a:pt x="20432" y="8757"/>
                    </a:cubicBezTo>
                    <a:cubicBezTo>
                      <a:pt x="21016" y="8757"/>
                      <a:pt x="21600" y="8173"/>
                      <a:pt x="21016" y="7005"/>
                    </a:cubicBezTo>
                    <a:cubicBezTo>
                      <a:pt x="21016" y="6422"/>
                      <a:pt x="20432" y="5838"/>
                      <a:pt x="19849" y="6422"/>
                    </a:cubicBezTo>
                    <a:cubicBezTo>
                      <a:pt x="19265" y="6422"/>
                      <a:pt x="18097" y="5838"/>
                      <a:pt x="18097" y="5254"/>
                    </a:cubicBezTo>
                    <a:cubicBezTo>
                      <a:pt x="18097" y="5254"/>
                      <a:pt x="18097" y="4670"/>
                      <a:pt x="18681" y="4086"/>
                    </a:cubicBezTo>
                    <a:cubicBezTo>
                      <a:pt x="18681" y="4086"/>
                      <a:pt x="18681" y="2919"/>
                      <a:pt x="18097" y="2335"/>
                    </a:cubicBezTo>
                    <a:cubicBezTo>
                      <a:pt x="17514" y="1751"/>
                      <a:pt x="16930" y="1751"/>
                      <a:pt x="16346" y="2335"/>
                    </a:cubicBezTo>
                    <a:cubicBezTo>
                      <a:pt x="15762" y="2919"/>
                      <a:pt x="15178" y="2919"/>
                      <a:pt x="14595" y="2335"/>
                    </a:cubicBezTo>
                    <a:cubicBezTo>
                      <a:pt x="14595" y="2335"/>
                      <a:pt x="14011" y="1751"/>
                      <a:pt x="14595" y="1168"/>
                    </a:cubicBezTo>
                    <a:cubicBezTo>
                      <a:pt x="14595" y="584"/>
                      <a:pt x="14011" y="0"/>
                      <a:pt x="12843" y="0"/>
                    </a:cubicBezTo>
                    <a:cubicBezTo>
                      <a:pt x="12259" y="0"/>
                      <a:pt x="11676" y="0"/>
                      <a:pt x="11676" y="584"/>
                    </a:cubicBezTo>
                    <a:cubicBezTo>
                      <a:pt x="11092" y="1168"/>
                      <a:pt x="10508" y="1751"/>
                      <a:pt x="9924" y="1751"/>
                    </a:cubicBezTo>
                    <a:cubicBezTo>
                      <a:pt x="9924" y="1751"/>
                      <a:pt x="9341" y="1168"/>
                      <a:pt x="9341" y="584"/>
                    </a:cubicBezTo>
                    <a:cubicBezTo>
                      <a:pt x="8757" y="0"/>
                      <a:pt x="8173" y="0"/>
                      <a:pt x="7589" y="0"/>
                    </a:cubicBezTo>
                    <a:cubicBezTo>
                      <a:pt x="6422" y="584"/>
                      <a:pt x="6422" y="1168"/>
                      <a:pt x="6422" y="1751"/>
                    </a:cubicBezTo>
                    <a:cubicBezTo>
                      <a:pt x="6422" y="2335"/>
                      <a:pt x="5838" y="2919"/>
                      <a:pt x="5838" y="3503"/>
                    </a:cubicBezTo>
                    <a:cubicBezTo>
                      <a:pt x="5254" y="3503"/>
                      <a:pt x="4670" y="3503"/>
                      <a:pt x="4670" y="2919"/>
                    </a:cubicBezTo>
                    <a:cubicBezTo>
                      <a:pt x="4086" y="2335"/>
                      <a:pt x="2919" y="2919"/>
                      <a:pt x="2919" y="3503"/>
                    </a:cubicBezTo>
                    <a:cubicBezTo>
                      <a:pt x="2335" y="4086"/>
                      <a:pt x="1751" y="4670"/>
                      <a:pt x="2335" y="5254"/>
                    </a:cubicBezTo>
                    <a:close/>
                    <a:moveTo>
                      <a:pt x="8757" y="4670"/>
                    </a:moveTo>
                    <a:cubicBezTo>
                      <a:pt x="12259" y="3503"/>
                      <a:pt x="15762" y="5254"/>
                      <a:pt x="16930" y="8757"/>
                    </a:cubicBezTo>
                    <a:cubicBezTo>
                      <a:pt x="18097" y="12259"/>
                      <a:pt x="15762" y="15762"/>
                      <a:pt x="12843" y="16930"/>
                    </a:cubicBezTo>
                    <a:cubicBezTo>
                      <a:pt x="9341" y="17514"/>
                      <a:pt x="5838" y="15762"/>
                      <a:pt x="4670" y="12843"/>
                    </a:cubicBezTo>
                    <a:cubicBezTo>
                      <a:pt x="3503" y="9341"/>
                      <a:pt x="5838" y="5838"/>
                      <a:pt x="8757" y="4670"/>
                    </a:cubicBezTo>
                    <a:close/>
                  </a:path>
                </a:pathLst>
              </a:custGeom>
              <a:solidFill>
                <a:srgbClr val="F2F2F2"/>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sp>
            <p:nvSpPr>
              <p:cNvPr id="306" name="Freeform 303"/>
              <p:cNvSpPr/>
              <p:nvPr/>
            </p:nvSpPr>
            <p:spPr>
              <a:xfrm>
                <a:off x="0" y="184065"/>
                <a:ext cx="144322" cy="138048"/>
              </a:xfrm>
              <a:custGeom>
                <a:avLst/>
                <a:gdLst/>
                <a:ahLst/>
                <a:cxnLst>
                  <a:cxn ang="0">
                    <a:pos x="wd2" y="hd2"/>
                  </a:cxn>
                  <a:cxn ang="5400000">
                    <a:pos x="wd2" y="hd2"/>
                  </a:cxn>
                  <a:cxn ang="10800000">
                    <a:pos x="wd2" y="hd2"/>
                  </a:cxn>
                  <a:cxn ang="16200000">
                    <a:pos x="wd2" y="hd2"/>
                  </a:cxn>
                </a:cxnLst>
                <a:rect l="0" t="0" r="r" b="b"/>
                <a:pathLst>
                  <a:path w="21600" h="21600" extrusionOk="0">
                    <a:moveTo>
                      <a:pt x="2234" y="5400"/>
                    </a:moveTo>
                    <a:cubicBezTo>
                      <a:pt x="2979" y="5400"/>
                      <a:pt x="2979" y="6943"/>
                      <a:pt x="2979" y="6943"/>
                    </a:cubicBezTo>
                    <a:cubicBezTo>
                      <a:pt x="2979" y="6943"/>
                      <a:pt x="2234" y="7714"/>
                      <a:pt x="1490" y="6943"/>
                    </a:cubicBezTo>
                    <a:cubicBezTo>
                      <a:pt x="745" y="6943"/>
                      <a:pt x="0" y="7714"/>
                      <a:pt x="0" y="8486"/>
                    </a:cubicBezTo>
                    <a:cubicBezTo>
                      <a:pt x="0" y="9257"/>
                      <a:pt x="0" y="10029"/>
                      <a:pt x="745" y="10029"/>
                    </a:cubicBezTo>
                    <a:cubicBezTo>
                      <a:pt x="1490" y="10029"/>
                      <a:pt x="2234" y="11571"/>
                      <a:pt x="2234" y="11571"/>
                    </a:cubicBezTo>
                    <a:cubicBezTo>
                      <a:pt x="2234" y="12343"/>
                      <a:pt x="1490" y="12343"/>
                      <a:pt x="745" y="12343"/>
                    </a:cubicBezTo>
                    <a:cubicBezTo>
                      <a:pt x="745" y="13114"/>
                      <a:pt x="0" y="13886"/>
                      <a:pt x="745" y="14657"/>
                    </a:cubicBezTo>
                    <a:cubicBezTo>
                      <a:pt x="745" y="15429"/>
                      <a:pt x="1490" y="15429"/>
                      <a:pt x="2234" y="15429"/>
                    </a:cubicBezTo>
                    <a:cubicBezTo>
                      <a:pt x="2234" y="15429"/>
                      <a:pt x="2979" y="15429"/>
                      <a:pt x="2979" y="15429"/>
                    </a:cubicBezTo>
                    <a:cubicBezTo>
                      <a:pt x="2979" y="16200"/>
                      <a:pt x="3724" y="16971"/>
                      <a:pt x="2979" y="17743"/>
                    </a:cubicBezTo>
                    <a:cubicBezTo>
                      <a:pt x="2979" y="17743"/>
                      <a:pt x="2979" y="18514"/>
                      <a:pt x="3724" y="19286"/>
                    </a:cubicBezTo>
                    <a:cubicBezTo>
                      <a:pt x="3724" y="20057"/>
                      <a:pt x="5214" y="20057"/>
                      <a:pt x="5214" y="19286"/>
                    </a:cubicBezTo>
                    <a:cubicBezTo>
                      <a:pt x="5959" y="19286"/>
                      <a:pt x="6703" y="19286"/>
                      <a:pt x="6703" y="19286"/>
                    </a:cubicBezTo>
                    <a:cubicBezTo>
                      <a:pt x="7448" y="19286"/>
                      <a:pt x="7448" y="20057"/>
                      <a:pt x="7448" y="20829"/>
                    </a:cubicBezTo>
                    <a:cubicBezTo>
                      <a:pt x="7448" y="20829"/>
                      <a:pt x="7448" y="21600"/>
                      <a:pt x="8193" y="21600"/>
                    </a:cubicBezTo>
                    <a:cubicBezTo>
                      <a:pt x="8938" y="21600"/>
                      <a:pt x="9683" y="21600"/>
                      <a:pt x="9683" y="20829"/>
                    </a:cubicBezTo>
                    <a:cubicBezTo>
                      <a:pt x="10428" y="20829"/>
                      <a:pt x="11172" y="20057"/>
                      <a:pt x="11172" y="20057"/>
                    </a:cubicBezTo>
                    <a:cubicBezTo>
                      <a:pt x="11917" y="20057"/>
                      <a:pt x="11917" y="20057"/>
                      <a:pt x="12662" y="20829"/>
                    </a:cubicBezTo>
                    <a:cubicBezTo>
                      <a:pt x="12662" y="21600"/>
                      <a:pt x="13407" y="21600"/>
                      <a:pt x="14152" y="21600"/>
                    </a:cubicBezTo>
                    <a:cubicBezTo>
                      <a:pt x="14897" y="21600"/>
                      <a:pt x="14897" y="20829"/>
                      <a:pt x="14897" y="20057"/>
                    </a:cubicBezTo>
                    <a:cubicBezTo>
                      <a:pt x="14897" y="19286"/>
                      <a:pt x="15641" y="18514"/>
                      <a:pt x="15641" y="18514"/>
                    </a:cubicBezTo>
                    <a:cubicBezTo>
                      <a:pt x="15641" y="18514"/>
                      <a:pt x="16386" y="18514"/>
                      <a:pt x="17131" y="18514"/>
                    </a:cubicBezTo>
                    <a:cubicBezTo>
                      <a:pt x="17131" y="19286"/>
                      <a:pt x="17876" y="19286"/>
                      <a:pt x="18621" y="18514"/>
                    </a:cubicBezTo>
                    <a:cubicBezTo>
                      <a:pt x="19366" y="17743"/>
                      <a:pt x="19366" y="16971"/>
                      <a:pt x="18621" y="16200"/>
                    </a:cubicBezTo>
                    <a:cubicBezTo>
                      <a:pt x="18621" y="16200"/>
                      <a:pt x="18621" y="15429"/>
                      <a:pt x="18621" y="14657"/>
                    </a:cubicBezTo>
                    <a:cubicBezTo>
                      <a:pt x="18621" y="14657"/>
                      <a:pt x="19366" y="14657"/>
                      <a:pt x="20110" y="14657"/>
                    </a:cubicBezTo>
                    <a:cubicBezTo>
                      <a:pt x="20855" y="14657"/>
                      <a:pt x="20855" y="13886"/>
                      <a:pt x="21600" y="13114"/>
                    </a:cubicBezTo>
                    <a:cubicBezTo>
                      <a:pt x="21600" y="12343"/>
                      <a:pt x="20855" y="11571"/>
                      <a:pt x="20855" y="11571"/>
                    </a:cubicBezTo>
                    <a:cubicBezTo>
                      <a:pt x="20110" y="11571"/>
                      <a:pt x="19366" y="10800"/>
                      <a:pt x="19366" y="10029"/>
                    </a:cubicBezTo>
                    <a:cubicBezTo>
                      <a:pt x="19366" y="10029"/>
                      <a:pt x="20110" y="9257"/>
                      <a:pt x="20110" y="9257"/>
                    </a:cubicBezTo>
                    <a:cubicBezTo>
                      <a:pt x="20855" y="9257"/>
                      <a:pt x="20855" y="8486"/>
                      <a:pt x="20855" y="7714"/>
                    </a:cubicBezTo>
                    <a:cubicBezTo>
                      <a:pt x="20855" y="6943"/>
                      <a:pt x="20110" y="6171"/>
                      <a:pt x="19366" y="6171"/>
                    </a:cubicBezTo>
                    <a:cubicBezTo>
                      <a:pt x="19366" y="6943"/>
                      <a:pt x="17876" y="6171"/>
                      <a:pt x="17876" y="5400"/>
                    </a:cubicBezTo>
                    <a:cubicBezTo>
                      <a:pt x="17876" y="5400"/>
                      <a:pt x="17876" y="4629"/>
                      <a:pt x="18621" y="4629"/>
                    </a:cubicBezTo>
                    <a:cubicBezTo>
                      <a:pt x="18621" y="3857"/>
                      <a:pt x="18621" y="3086"/>
                      <a:pt x="17876" y="2314"/>
                    </a:cubicBezTo>
                    <a:cubicBezTo>
                      <a:pt x="17131" y="2314"/>
                      <a:pt x="16386" y="2314"/>
                      <a:pt x="16386" y="2314"/>
                    </a:cubicBezTo>
                    <a:cubicBezTo>
                      <a:pt x="15641" y="3086"/>
                      <a:pt x="14897" y="3086"/>
                      <a:pt x="14152" y="2314"/>
                    </a:cubicBezTo>
                    <a:cubicBezTo>
                      <a:pt x="14152" y="2314"/>
                      <a:pt x="14152" y="1543"/>
                      <a:pt x="14152" y="1543"/>
                    </a:cubicBezTo>
                    <a:cubicBezTo>
                      <a:pt x="14152" y="771"/>
                      <a:pt x="13407" y="0"/>
                      <a:pt x="12662" y="0"/>
                    </a:cubicBezTo>
                    <a:cubicBezTo>
                      <a:pt x="11917" y="0"/>
                      <a:pt x="11172" y="0"/>
                      <a:pt x="11172" y="771"/>
                    </a:cubicBezTo>
                    <a:cubicBezTo>
                      <a:pt x="11172" y="1543"/>
                      <a:pt x="10428" y="1543"/>
                      <a:pt x="9683" y="1543"/>
                    </a:cubicBezTo>
                    <a:cubicBezTo>
                      <a:pt x="9683" y="1543"/>
                      <a:pt x="8938" y="1543"/>
                      <a:pt x="8938" y="771"/>
                    </a:cubicBezTo>
                    <a:cubicBezTo>
                      <a:pt x="8938" y="0"/>
                      <a:pt x="8193" y="0"/>
                      <a:pt x="7448" y="0"/>
                    </a:cubicBezTo>
                    <a:cubicBezTo>
                      <a:pt x="6703" y="771"/>
                      <a:pt x="5959" y="1543"/>
                      <a:pt x="6703" y="1543"/>
                    </a:cubicBezTo>
                    <a:cubicBezTo>
                      <a:pt x="6703" y="2314"/>
                      <a:pt x="5959" y="3086"/>
                      <a:pt x="5959" y="3086"/>
                    </a:cubicBezTo>
                    <a:cubicBezTo>
                      <a:pt x="5214" y="3857"/>
                      <a:pt x="5214" y="3086"/>
                      <a:pt x="4469" y="3086"/>
                    </a:cubicBezTo>
                    <a:cubicBezTo>
                      <a:pt x="3724" y="2314"/>
                      <a:pt x="2979" y="3086"/>
                      <a:pt x="2979" y="3086"/>
                    </a:cubicBezTo>
                    <a:cubicBezTo>
                      <a:pt x="2234" y="3857"/>
                      <a:pt x="2234" y="4629"/>
                      <a:pt x="2234" y="5400"/>
                    </a:cubicBezTo>
                    <a:close/>
                    <a:moveTo>
                      <a:pt x="8938" y="4629"/>
                    </a:moveTo>
                    <a:cubicBezTo>
                      <a:pt x="11917" y="3857"/>
                      <a:pt x="15641" y="5400"/>
                      <a:pt x="16386" y="9257"/>
                    </a:cubicBezTo>
                    <a:cubicBezTo>
                      <a:pt x="17876" y="12343"/>
                      <a:pt x="15641" y="16200"/>
                      <a:pt x="12662" y="16971"/>
                    </a:cubicBezTo>
                    <a:cubicBezTo>
                      <a:pt x="9683" y="17743"/>
                      <a:pt x="5959" y="16200"/>
                      <a:pt x="4469" y="13114"/>
                    </a:cubicBezTo>
                    <a:cubicBezTo>
                      <a:pt x="3724" y="9257"/>
                      <a:pt x="5214" y="6171"/>
                      <a:pt x="8938" y="4629"/>
                    </a:cubicBezTo>
                    <a:close/>
                  </a:path>
                </a:pathLst>
              </a:custGeom>
              <a:solidFill>
                <a:srgbClr val="F2F2F2"/>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grpSp>
      </p:grpSp>
      <p:grpSp>
        <p:nvGrpSpPr>
          <p:cNvPr id="311" name="组合 95"/>
          <p:cNvGrpSpPr/>
          <p:nvPr/>
        </p:nvGrpSpPr>
        <p:grpSpPr>
          <a:xfrm>
            <a:off x="7631979" y="2030115"/>
            <a:ext cx="663127" cy="663127"/>
            <a:chOff x="0" y="0"/>
            <a:chExt cx="663125" cy="663125"/>
          </a:xfrm>
        </p:grpSpPr>
        <p:sp>
          <p:nvSpPr>
            <p:cNvPr id="309" name="椭圆 96"/>
            <p:cNvSpPr/>
            <p:nvPr/>
          </p:nvSpPr>
          <p:spPr>
            <a:xfrm>
              <a:off x="0" y="0"/>
              <a:ext cx="663126" cy="663126"/>
            </a:xfrm>
            <a:prstGeom prst="ellipse">
              <a:avLst/>
            </a:prstGeom>
            <a:solidFill>
              <a:srgbClr val="46CEAE"/>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sp>
          <p:nvSpPr>
            <p:cNvPr id="310" name="Freeform 9"/>
            <p:cNvSpPr/>
            <p:nvPr/>
          </p:nvSpPr>
          <p:spPr>
            <a:xfrm rot="19469485">
              <a:off x="147259" y="125095"/>
              <a:ext cx="378368" cy="403174"/>
            </a:xfrm>
            <a:custGeom>
              <a:avLst/>
              <a:gdLst/>
              <a:ahLst/>
              <a:cxnLst>
                <a:cxn ang="0">
                  <a:pos x="wd2" y="hd2"/>
                </a:cxn>
                <a:cxn ang="5400000">
                  <a:pos x="wd2" y="hd2"/>
                </a:cxn>
                <a:cxn ang="10800000">
                  <a:pos x="wd2" y="hd2"/>
                </a:cxn>
                <a:cxn ang="16200000">
                  <a:pos x="wd2" y="hd2"/>
                </a:cxn>
              </a:cxnLst>
              <a:rect l="0" t="0" r="r" b="b"/>
              <a:pathLst>
                <a:path w="21600" h="21600" extrusionOk="0">
                  <a:moveTo>
                    <a:pt x="13689" y="18790"/>
                  </a:moveTo>
                  <a:cubicBezTo>
                    <a:pt x="13689" y="19030"/>
                    <a:pt x="13422" y="19271"/>
                    <a:pt x="13067" y="19271"/>
                  </a:cubicBezTo>
                  <a:cubicBezTo>
                    <a:pt x="8533" y="19271"/>
                    <a:pt x="8533" y="19271"/>
                    <a:pt x="8533" y="19271"/>
                  </a:cubicBezTo>
                  <a:cubicBezTo>
                    <a:pt x="8178" y="19271"/>
                    <a:pt x="8000" y="19030"/>
                    <a:pt x="8000" y="18790"/>
                  </a:cubicBezTo>
                  <a:cubicBezTo>
                    <a:pt x="8000" y="18468"/>
                    <a:pt x="8178" y="18228"/>
                    <a:pt x="8533" y="18228"/>
                  </a:cubicBezTo>
                  <a:cubicBezTo>
                    <a:pt x="13067" y="18228"/>
                    <a:pt x="13067" y="18228"/>
                    <a:pt x="13067" y="18228"/>
                  </a:cubicBezTo>
                  <a:cubicBezTo>
                    <a:pt x="13422" y="18228"/>
                    <a:pt x="13689" y="18468"/>
                    <a:pt x="13689" y="18790"/>
                  </a:cubicBezTo>
                  <a:close/>
                  <a:moveTo>
                    <a:pt x="13067" y="19512"/>
                  </a:moveTo>
                  <a:cubicBezTo>
                    <a:pt x="8533" y="19512"/>
                    <a:pt x="8533" y="19512"/>
                    <a:pt x="8533" y="19512"/>
                  </a:cubicBezTo>
                  <a:cubicBezTo>
                    <a:pt x="8178" y="19512"/>
                    <a:pt x="7911" y="19833"/>
                    <a:pt x="8000" y="20235"/>
                  </a:cubicBezTo>
                  <a:cubicBezTo>
                    <a:pt x="8089" y="20396"/>
                    <a:pt x="8267" y="20556"/>
                    <a:pt x="8533" y="20556"/>
                  </a:cubicBezTo>
                  <a:cubicBezTo>
                    <a:pt x="8533" y="20556"/>
                    <a:pt x="8533" y="20556"/>
                    <a:pt x="8533" y="20556"/>
                  </a:cubicBezTo>
                  <a:cubicBezTo>
                    <a:pt x="8889" y="20556"/>
                    <a:pt x="9156" y="20717"/>
                    <a:pt x="9333" y="20958"/>
                  </a:cubicBezTo>
                  <a:cubicBezTo>
                    <a:pt x="9333" y="21038"/>
                    <a:pt x="9333" y="21038"/>
                    <a:pt x="9333" y="21038"/>
                  </a:cubicBezTo>
                  <a:cubicBezTo>
                    <a:pt x="9511" y="21359"/>
                    <a:pt x="9956" y="21600"/>
                    <a:pt x="10400" y="21600"/>
                  </a:cubicBezTo>
                  <a:cubicBezTo>
                    <a:pt x="11200" y="21600"/>
                    <a:pt x="11200" y="21600"/>
                    <a:pt x="11200" y="21600"/>
                  </a:cubicBezTo>
                  <a:cubicBezTo>
                    <a:pt x="11644" y="21600"/>
                    <a:pt x="12089" y="21359"/>
                    <a:pt x="12267" y="21038"/>
                  </a:cubicBezTo>
                  <a:cubicBezTo>
                    <a:pt x="12267" y="20958"/>
                    <a:pt x="12267" y="20958"/>
                    <a:pt x="12267" y="20958"/>
                  </a:cubicBezTo>
                  <a:cubicBezTo>
                    <a:pt x="12444" y="20717"/>
                    <a:pt x="12711" y="20556"/>
                    <a:pt x="13067" y="20556"/>
                  </a:cubicBezTo>
                  <a:cubicBezTo>
                    <a:pt x="13067" y="20556"/>
                    <a:pt x="13067" y="20556"/>
                    <a:pt x="13067" y="20556"/>
                  </a:cubicBezTo>
                  <a:cubicBezTo>
                    <a:pt x="13333" y="20556"/>
                    <a:pt x="13511" y="20396"/>
                    <a:pt x="13600" y="20235"/>
                  </a:cubicBezTo>
                  <a:cubicBezTo>
                    <a:pt x="13778" y="19833"/>
                    <a:pt x="13422" y="19512"/>
                    <a:pt x="13067" y="19512"/>
                  </a:cubicBezTo>
                  <a:close/>
                  <a:moveTo>
                    <a:pt x="10844" y="3051"/>
                  </a:moveTo>
                  <a:cubicBezTo>
                    <a:pt x="11111" y="3051"/>
                    <a:pt x="11378" y="2891"/>
                    <a:pt x="11378" y="2570"/>
                  </a:cubicBezTo>
                  <a:cubicBezTo>
                    <a:pt x="11378" y="482"/>
                    <a:pt x="11378" y="482"/>
                    <a:pt x="11378" y="482"/>
                  </a:cubicBezTo>
                  <a:cubicBezTo>
                    <a:pt x="11378" y="241"/>
                    <a:pt x="11111" y="0"/>
                    <a:pt x="10844" y="0"/>
                  </a:cubicBezTo>
                  <a:cubicBezTo>
                    <a:pt x="10489" y="0"/>
                    <a:pt x="10222" y="241"/>
                    <a:pt x="10222" y="482"/>
                  </a:cubicBezTo>
                  <a:cubicBezTo>
                    <a:pt x="10222" y="2570"/>
                    <a:pt x="10222" y="2570"/>
                    <a:pt x="10222" y="2570"/>
                  </a:cubicBezTo>
                  <a:cubicBezTo>
                    <a:pt x="10222" y="2891"/>
                    <a:pt x="10489" y="3051"/>
                    <a:pt x="10844" y="3051"/>
                  </a:cubicBezTo>
                  <a:close/>
                  <a:moveTo>
                    <a:pt x="4800" y="5059"/>
                  </a:moveTo>
                  <a:cubicBezTo>
                    <a:pt x="4889" y="5139"/>
                    <a:pt x="5067" y="5219"/>
                    <a:pt x="5156" y="5219"/>
                  </a:cubicBezTo>
                  <a:cubicBezTo>
                    <a:pt x="5333" y="5219"/>
                    <a:pt x="5511" y="5139"/>
                    <a:pt x="5600" y="5059"/>
                  </a:cubicBezTo>
                  <a:cubicBezTo>
                    <a:pt x="5778" y="4818"/>
                    <a:pt x="5778" y="4497"/>
                    <a:pt x="5600" y="4336"/>
                  </a:cubicBezTo>
                  <a:cubicBezTo>
                    <a:pt x="4000" y="2891"/>
                    <a:pt x="4000" y="2891"/>
                    <a:pt x="4000" y="2891"/>
                  </a:cubicBezTo>
                  <a:cubicBezTo>
                    <a:pt x="3733" y="2650"/>
                    <a:pt x="3378" y="2650"/>
                    <a:pt x="3200" y="2891"/>
                  </a:cubicBezTo>
                  <a:cubicBezTo>
                    <a:pt x="2933" y="3051"/>
                    <a:pt x="2933" y="3372"/>
                    <a:pt x="3200" y="3613"/>
                  </a:cubicBezTo>
                  <a:lnTo>
                    <a:pt x="4800" y="5059"/>
                  </a:lnTo>
                  <a:close/>
                  <a:moveTo>
                    <a:pt x="3378" y="9796"/>
                  </a:moveTo>
                  <a:cubicBezTo>
                    <a:pt x="3378" y="9475"/>
                    <a:pt x="3200" y="9234"/>
                    <a:pt x="2844" y="9234"/>
                  </a:cubicBezTo>
                  <a:cubicBezTo>
                    <a:pt x="533" y="9234"/>
                    <a:pt x="533" y="9234"/>
                    <a:pt x="533" y="9234"/>
                  </a:cubicBezTo>
                  <a:cubicBezTo>
                    <a:pt x="267" y="9234"/>
                    <a:pt x="0" y="9475"/>
                    <a:pt x="0" y="9796"/>
                  </a:cubicBezTo>
                  <a:cubicBezTo>
                    <a:pt x="0" y="10037"/>
                    <a:pt x="267" y="10278"/>
                    <a:pt x="533" y="10278"/>
                  </a:cubicBezTo>
                  <a:cubicBezTo>
                    <a:pt x="2844" y="10278"/>
                    <a:pt x="2844" y="10278"/>
                    <a:pt x="2844" y="10278"/>
                  </a:cubicBezTo>
                  <a:cubicBezTo>
                    <a:pt x="3200" y="10278"/>
                    <a:pt x="3378" y="10037"/>
                    <a:pt x="3378" y="9796"/>
                  </a:cubicBezTo>
                  <a:close/>
                  <a:moveTo>
                    <a:pt x="4800" y="14454"/>
                  </a:moveTo>
                  <a:cubicBezTo>
                    <a:pt x="3200" y="15979"/>
                    <a:pt x="3200" y="15979"/>
                    <a:pt x="3200" y="15979"/>
                  </a:cubicBezTo>
                  <a:cubicBezTo>
                    <a:pt x="2933" y="16140"/>
                    <a:pt x="2933" y="16461"/>
                    <a:pt x="3200" y="16702"/>
                  </a:cubicBezTo>
                  <a:cubicBezTo>
                    <a:pt x="3289" y="16782"/>
                    <a:pt x="3467" y="16782"/>
                    <a:pt x="3556" y="16782"/>
                  </a:cubicBezTo>
                  <a:cubicBezTo>
                    <a:pt x="3733" y="16782"/>
                    <a:pt x="3822" y="16782"/>
                    <a:pt x="4000" y="16702"/>
                  </a:cubicBezTo>
                  <a:cubicBezTo>
                    <a:pt x="5600" y="15176"/>
                    <a:pt x="5600" y="15176"/>
                    <a:pt x="5600" y="15176"/>
                  </a:cubicBezTo>
                  <a:cubicBezTo>
                    <a:pt x="5778" y="15016"/>
                    <a:pt x="5778" y="14694"/>
                    <a:pt x="5600" y="14454"/>
                  </a:cubicBezTo>
                  <a:cubicBezTo>
                    <a:pt x="5333" y="14293"/>
                    <a:pt x="4978" y="14293"/>
                    <a:pt x="4800" y="14454"/>
                  </a:cubicBezTo>
                  <a:close/>
                  <a:moveTo>
                    <a:pt x="16800" y="14454"/>
                  </a:moveTo>
                  <a:cubicBezTo>
                    <a:pt x="16622" y="14293"/>
                    <a:pt x="16267" y="14293"/>
                    <a:pt x="16000" y="14454"/>
                  </a:cubicBezTo>
                  <a:cubicBezTo>
                    <a:pt x="15822" y="14694"/>
                    <a:pt x="15822" y="15016"/>
                    <a:pt x="16000" y="15176"/>
                  </a:cubicBezTo>
                  <a:cubicBezTo>
                    <a:pt x="17689" y="16702"/>
                    <a:pt x="17689" y="16702"/>
                    <a:pt x="17689" y="16702"/>
                  </a:cubicBezTo>
                  <a:cubicBezTo>
                    <a:pt x="17778" y="16782"/>
                    <a:pt x="17867" y="16782"/>
                    <a:pt x="18044" y="16782"/>
                  </a:cubicBezTo>
                  <a:cubicBezTo>
                    <a:pt x="18222" y="16782"/>
                    <a:pt x="18311" y="16782"/>
                    <a:pt x="18489" y="16702"/>
                  </a:cubicBezTo>
                  <a:cubicBezTo>
                    <a:pt x="18667" y="16461"/>
                    <a:pt x="18667" y="16140"/>
                    <a:pt x="18489" y="15979"/>
                  </a:cubicBezTo>
                  <a:lnTo>
                    <a:pt x="16800" y="14454"/>
                  </a:lnTo>
                  <a:close/>
                  <a:moveTo>
                    <a:pt x="21067" y="9234"/>
                  </a:moveTo>
                  <a:cubicBezTo>
                    <a:pt x="18756" y="9234"/>
                    <a:pt x="18756" y="9234"/>
                    <a:pt x="18756" y="9234"/>
                  </a:cubicBezTo>
                  <a:cubicBezTo>
                    <a:pt x="18489" y="9234"/>
                    <a:pt x="18222" y="9475"/>
                    <a:pt x="18222" y="9796"/>
                  </a:cubicBezTo>
                  <a:cubicBezTo>
                    <a:pt x="18222" y="10037"/>
                    <a:pt x="18489" y="10278"/>
                    <a:pt x="18756" y="10278"/>
                  </a:cubicBezTo>
                  <a:cubicBezTo>
                    <a:pt x="21067" y="10278"/>
                    <a:pt x="21067" y="10278"/>
                    <a:pt x="21067" y="10278"/>
                  </a:cubicBezTo>
                  <a:cubicBezTo>
                    <a:pt x="21333" y="10278"/>
                    <a:pt x="21600" y="10037"/>
                    <a:pt x="21600" y="9796"/>
                  </a:cubicBezTo>
                  <a:cubicBezTo>
                    <a:pt x="21600" y="9475"/>
                    <a:pt x="21333" y="9234"/>
                    <a:pt x="21067" y="9234"/>
                  </a:cubicBezTo>
                  <a:close/>
                  <a:moveTo>
                    <a:pt x="16444" y="5219"/>
                  </a:moveTo>
                  <a:cubicBezTo>
                    <a:pt x="16622" y="5219"/>
                    <a:pt x="16711" y="5139"/>
                    <a:pt x="16800" y="5059"/>
                  </a:cubicBezTo>
                  <a:cubicBezTo>
                    <a:pt x="18489" y="3613"/>
                    <a:pt x="18489" y="3613"/>
                    <a:pt x="18489" y="3613"/>
                  </a:cubicBezTo>
                  <a:cubicBezTo>
                    <a:pt x="18667" y="3372"/>
                    <a:pt x="18667" y="3051"/>
                    <a:pt x="18489" y="2891"/>
                  </a:cubicBezTo>
                  <a:cubicBezTo>
                    <a:pt x="18222" y="2650"/>
                    <a:pt x="17867" y="2650"/>
                    <a:pt x="17689" y="2891"/>
                  </a:cubicBezTo>
                  <a:cubicBezTo>
                    <a:pt x="16000" y="4336"/>
                    <a:pt x="16000" y="4336"/>
                    <a:pt x="16000" y="4336"/>
                  </a:cubicBezTo>
                  <a:cubicBezTo>
                    <a:pt x="15822" y="4497"/>
                    <a:pt x="15822" y="4818"/>
                    <a:pt x="16000" y="5059"/>
                  </a:cubicBezTo>
                  <a:cubicBezTo>
                    <a:pt x="16178" y="5139"/>
                    <a:pt x="16267" y="5219"/>
                    <a:pt x="16444" y="5219"/>
                  </a:cubicBezTo>
                  <a:close/>
                  <a:moveTo>
                    <a:pt x="13689" y="17505"/>
                  </a:moveTo>
                  <a:cubicBezTo>
                    <a:pt x="13689" y="17746"/>
                    <a:pt x="13422" y="17987"/>
                    <a:pt x="13067" y="17987"/>
                  </a:cubicBezTo>
                  <a:cubicBezTo>
                    <a:pt x="8533" y="17987"/>
                    <a:pt x="8533" y="17987"/>
                    <a:pt x="8533" y="17987"/>
                  </a:cubicBezTo>
                  <a:cubicBezTo>
                    <a:pt x="8178" y="17987"/>
                    <a:pt x="8000" y="17746"/>
                    <a:pt x="8000" y="17505"/>
                  </a:cubicBezTo>
                  <a:cubicBezTo>
                    <a:pt x="8000" y="17184"/>
                    <a:pt x="8178" y="16943"/>
                    <a:pt x="8533" y="16943"/>
                  </a:cubicBezTo>
                  <a:cubicBezTo>
                    <a:pt x="8178" y="14052"/>
                    <a:pt x="4800" y="13410"/>
                    <a:pt x="4800" y="10037"/>
                  </a:cubicBezTo>
                  <a:cubicBezTo>
                    <a:pt x="4800" y="7066"/>
                    <a:pt x="7467" y="4657"/>
                    <a:pt x="10844" y="4657"/>
                  </a:cubicBezTo>
                  <a:cubicBezTo>
                    <a:pt x="14133" y="4657"/>
                    <a:pt x="16800" y="7066"/>
                    <a:pt x="16800" y="10037"/>
                  </a:cubicBezTo>
                  <a:cubicBezTo>
                    <a:pt x="16800" y="13410"/>
                    <a:pt x="13511" y="14052"/>
                    <a:pt x="13156" y="16943"/>
                  </a:cubicBezTo>
                  <a:cubicBezTo>
                    <a:pt x="13422" y="16943"/>
                    <a:pt x="13689" y="17184"/>
                    <a:pt x="13689" y="17505"/>
                  </a:cubicBezTo>
                  <a:close/>
                  <a:moveTo>
                    <a:pt x="9511" y="6103"/>
                  </a:moveTo>
                  <a:cubicBezTo>
                    <a:pt x="9422" y="5862"/>
                    <a:pt x="9156" y="5781"/>
                    <a:pt x="8978" y="5862"/>
                  </a:cubicBezTo>
                  <a:cubicBezTo>
                    <a:pt x="7467" y="6424"/>
                    <a:pt x="6400" y="7548"/>
                    <a:pt x="5956" y="8913"/>
                  </a:cubicBezTo>
                  <a:cubicBezTo>
                    <a:pt x="5956" y="9074"/>
                    <a:pt x="6044" y="9314"/>
                    <a:pt x="6311" y="9395"/>
                  </a:cubicBezTo>
                  <a:cubicBezTo>
                    <a:pt x="6311" y="9395"/>
                    <a:pt x="6400" y="9395"/>
                    <a:pt x="6400" y="9395"/>
                  </a:cubicBezTo>
                  <a:cubicBezTo>
                    <a:pt x="6578" y="9395"/>
                    <a:pt x="6756" y="9234"/>
                    <a:pt x="6844" y="9074"/>
                  </a:cubicBezTo>
                  <a:cubicBezTo>
                    <a:pt x="7111" y="7949"/>
                    <a:pt x="8089" y="6986"/>
                    <a:pt x="9244" y="6584"/>
                  </a:cubicBezTo>
                  <a:cubicBezTo>
                    <a:pt x="9511" y="6504"/>
                    <a:pt x="9600" y="6263"/>
                    <a:pt x="9511" y="6103"/>
                  </a:cubicBezTo>
                  <a:close/>
                </a:path>
              </a:pathLst>
            </a:custGeom>
            <a:solidFill>
              <a:srgbClr val="F2F2F2"/>
            </a:solidFill>
            <a:ln w="12700" cap="flat">
              <a:noFill/>
              <a:miter lim="400000"/>
            </a:ln>
            <a:effectLst/>
          </p:spPr>
          <p:txBody>
            <a:bodyPr wrap="square" lIns="45719" tIns="45719" rIns="45719" bIns="45719" numCol="1" anchor="t">
              <a:noAutofit/>
            </a:bodyPr>
            <a:lstStyle/>
            <a:p>
              <a:pPr>
                <a:defRPr>
                  <a:solidFill>
                    <a:srgbClr val="595959"/>
                  </a:solidFill>
                </a:defRPr>
              </a:pPr>
            </a:p>
          </p:txBody>
        </p:sp>
      </p:grpSp>
      <p:grpSp>
        <p:nvGrpSpPr>
          <p:cNvPr id="314" name="组合 98"/>
          <p:cNvGrpSpPr/>
          <p:nvPr/>
        </p:nvGrpSpPr>
        <p:grpSpPr>
          <a:xfrm>
            <a:off x="9417126" y="2030115"/>
            <a:ext cx="663127" cy="663127"/>
            <a:chOff x="0" y="0"/>
            <a:chExt cx="663125" cy="663125"/>
          </a:xfrm>
        </p:grpSpPr>
        <p:sp>
          <p:nvSpPr>
            <p:cNvPr id="312" name="椭圆 99"/>
            <p:cNvSpPr/>
            <p:nvPr/>
          </p:nvSpPr>
          <p:spPr>
            <a:xfrm>
              <a:off x="0" y="0"/>
              <a:ext cx="663126" cy="663126"/>
            </a:xfrm>
            <a:prstGeom prst="ellipse">
              <a:avLst/>
            </a:prstGeom>
            <a:solidFill>
              <a:srgbClr val="46CEAE"/>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sp>
          <p:nvSpPr>
            <p:cNvPr id="313" name="Freeform 206"/>
            <p:cNvSpPr/>
            <p:nvPr/>
          </p:nvSpPr>
          <p:spPr>
            <a:xfrm>
              <a:off x="184131" y="142570"/>
              <a:ext cx="304624" cy="368225"/>
            </a:xfrm>
            <a:custGeom>
              <a:avLst/>
              <a:gdLst/>
              <a:ahLst/>
              <a:cxnLst>
                <a:cxn ang="0">
                  <a:pos x="wd2" y="hd2"/>
                </a:cxn>
                <a:cxn ang="5400000">
                  <a:pos x="wd2" y="hd2"/>
                </a:cxn>
                <a:cxn ang="10800000">
                  <a:pos x="wd2" y="hd2"/>
                </a:cxn>
                <a:cxn ang="16200000">
                  <a:pos x="wd2" y="hd2"/>
                </a:cxn>
              </a:cxnLst>
              <a:rect l="0" t="0" r="r" b="b"/>
              <a:pathLst>
                <a:path w="21600" h="21600" extrusionOk="0">
                  <a:moveTo>
                    <a:pt x="842" y="20439"/>
                  </a:moveTo>
                  <a:cubicBezTo>
                    <a:pt x="561" y="20206"/>
                    <a:pt x="281" y="19974"/>
                    <a:pt x="0" y="19742"/>
                  </a:cubicBezTo>
                  <a:cubicBezTo>
                    <a:pt x="0" y="16723"/>
                    <a:pt x="0" y="13471"/>
                    <a:pt x="0" y="10452"/>
                  </a:cubicBezTo>
                  <a:cubicBezTo>
                    <a:pt x="3366" y="9290"/>
                    <a:pt x="5891" y="7432"/>
                    <a:pt x="8416" y="4645"/>
                  </a:cubicBezTo>
                  <a:cubicBezTo>
                    <a:pt x="10660" y="6039"/>
                    <a:pt x="10660" y="6039"/>
                    <a:pt x="10660" y="6039"/>
                  </a:cubicBezTo>
                  <a:cubicBezTo>
                    <a:pt x="10660" y="6039"/>
                    <a:pt x="10660" y="6039"/>
                    <a:pt x="10660" y="6039"/>
                  </a:cubicBezTo>
                  <a:cubicBezTo>
                    <a:pt x="10660" y="6271"/>
                    <a:pt x="10660" y="6271"/>
                    <a:pt x="10660" y="6271"/>
                  </a:cubicBezTo>
                  <a:cubicBezTo>
                    <a:pt x="10940" y="6271"/>
                    <a:pt x="10940" y="6271"/>
                    <a:pt x="10940" y="6271"/>
                  </a:cubicBezTo>
                  <a:cubicBezTo>
                    <a:pt x="10940" y="6271"/>
                    <a:pt x="10940" y="6271"/>
                    <a:pt x="10940" y="6271"/>
                  </a:cubicBezTo>
                  <a:cubicBezTo>
                    <a:pt x="10940" y="6271"/>
                    <a:pt x="10940" y="6271"/>
                    <a:pt x="10940" y="6271"/>
                  </a:cubicBezTo>
                  <a:cubicBezTo>
                    <a:pt x="10940" y="6271"/>
                    <a:pt x="10940" y="6271"/>
                    <a:pt x="10940" y="6271"/>
                  </a:cubicBezTo>
                  <a:cubicBezTo>
                    <a:pt x="11221" y="6271"/>
                    <a:pt x="11221" y="6271"/>
                    <a:pt x="11221" y="6271"/>
                  </a:cubicBezTo>
                  <a:cubicBezTo>
                    <a:pt x="11221" y="6271"/>
                    <a:pt x="11221" y="6271"/>
                    <a:pt x="11221" y="6271"/>
                  </a:cubicBezTo>
                  <a:cubicBezTo>
                    <a:pt x="11221" y="6503"/>
                    <a:pt x="11221" y="6503"/>
                    <a:pt x="11221" y="6503"/>
                  </a:cubicBezTo>
                  <a:cubicBezTo>
                    <a:pt x="11221" y="6503"/>
                    <a:pt x="11221" y="6503"/>
                    <a:pt x="11221" y="6503"/>
                  </a:cubicBezTo>
                  <a:cubicBezTo>
                    <a:pt x="11221" y="6503"/>
                    <a:pt x="11221" y="6503"/>
                    <a:pt x="11221" y="6503"/>
                  </a:cubicBezTo>
                  <a:cubicBezTo>
                    <a:pt x="11501" y="6503"/>
                    <a:pt x="11501" y="6503"/>
                    <a:pt x="11501" y="6503"/>
                  </a:cubicBezTo>
                  <a:cubicBezTo>
                    <a:pt x="11501" y="6503"/>
                    <a:pt x="11501" y="6503"/>
                    <a:pt x="11501" y="6503"/>
                  </a:cubicBezTo>
                  <a:cubicBezTo>
                    <a:pt x="11501" y="6503"/>
                    <a:pt x="11501" y="6503"/>
                    <a:pt x="11501" y="6503"/>
                  </a:cubicBezTo>
                  <a:cubicBezTo>
                    <a:pt x="11501" y="6735"/>
                    <a:pt x="11501" y="6735"/>
                    <a:pt x="11501" y="6735"/>
                  </a:cubicBezTo>
                  <a:cubicBezTo>
                    <a:pt x="11782" y="6735"/>
                    <a:pt x="11782" y="6735"/>
                    <a:pt x="11782" y="6735"/>
                  </a:cubicBezTo>
                  <a:cubicBezTo>
                    <a:pt x="11782" y="6735"/>
                    <a:pt x="11782" y="6735"/>
                    <a:pt x="11782" y="6735"/>
                  </a:cubicBezTo>
                  <a:cubicBezTo>
                    <a:pt x="11782" y="6735"/>
                    <a:pt x="11782" y="6735"/>
                    <a:pt x="11782" y="6735"/>
                  </a:cubicBezTo>
                  <a:cubicBezTo>
                    <a:pt x="11782" y="6735"/>
                    <a:pt x="11782" y="6735"/>
                    <a:pt x="11782" y="6735"/>
                  </a:cubicBezTo>
                  <a:cubicBezTo>
                    <a:pt x="11782" y="6735"/>
                    <a:pt x="11782" y="6735"/>
                    <a:pt x="11782" y="6735"/>
                  </a:cubicBezTo>
                  <a:cubicBezTo>
                    <a:pt x="12062" y="6735"/>
                    <a:pt x="12062" y="6735"/>
                    <a:pt x="12062" y="6735"/>
                  </a:cubicBezTo>
                  <a:cubicBezTo>
                    <a:pt x="12062" y="6968"/>
                    <a:pt x="12062" y="6968"/>
                    <a:pt x="12062" y="6968"/>
                  </a:cubicBezTo>
                  <a:cubicBezTo>
                    <a:pt x="12062" y="6968"/>
                    <a:pt x="12062" y="6968"/>
                    <a:pt x="12062" y="6968"/>
                  </a:cubicBezTo>
                  <a:cubicBezTo>
                    <a:pt x="12062" y="6968"/>
                    <a:pt x="12062" y="6968"/>
                    <a:pt x="12062" y="6968"/>
                  </a:cubicBezTo>
                  <a:cubicBezTo>
                    <a:pt x="12062" y="6968"/>
                    <a:pt x="12062" y="6968"/>
                    <a:pt x="12062" y="6968"/>
                  </a:cubicBezTo>
                  <a:cubicBezTo>
                    <a:pt x="12343" y="6968"/>
                    <a:pt x="12343" y="6968"/>
                    <a:pt x="12343" y="6968"/>
                  </a:cubicBezTo>
                  <a:cubicBezTo>
                    <a:pt x="13465" y="7665"/>
                    <a:pt x="13465" y="7665"/>
                    <a:pt x="13465" y="7665"/>
                  </a:cubicBezTo>
                  <a:cubicBezTo>
                    <a:pt x="13465" y="7665"/>
                    <a:pt x="13465" y="7665"/>
                    <a:pt x="13465" y="7665"/>
                  </a:cubicBezTo>
                  <a:cubicBezTo>
                    <a:pt x="13465" y="7665"/>
                    <a:pt x="13465" y="7665"/>
                    <a:pt x="13465" y="7665"/>
                  </a:cubicBezTo>
                  <a:cubicBezTo>
                    <a:pt x="13465" y="7897"/>
                    <a:pt x="13465" y="7897"/>
                    <a:pt x="13465" y="7897"/>
                  </a:cubicBezTo>
                  <a:cubicBezTo>
                    <a:pt x="13745" y="7897"/>
                    <a:pt x="13745" y="7897"/>
                    <a:pt x="13745" y="7897"/>
                  </a:cubicBezTo>
                  <a:cubicBezTo>
                    <a:pt x="13745" y="7897"/>
                    <a:pt x="13745" y="7897"/>
                    <a:pt x="13745" y="7897"/>
                  </a:cubicBezTo>
                  <a:cubicBezTo>
                    <a:pt x="13745" y="7897"/>
                    <a:pt x="13745" y="7897"/>
                    <a:pt x="13745" y="7897"/>
                  </a:cubicBezTo>
                  <a:cubicBezTo>
                    <a:pt x="13745" y="7897"/>
                    <a:pt x="13745" y="7897"/>
                    <a:pt x="13745" y="7897"/>
                  </a:cubicBezTo>
                  <a:cubicBezTo>
                    <a:pt x="14026" y="7897"/>
                    <a:pt x="14026" y="7897"/>
                    <a:pt x="14026" y="7897"/>
                  </a:cubicBezTo>
                  <a:cubicBezTo>
                    <a:pt x="14026" y="8129"/>
                    <a:pt x="14026" y="8129"/>
                    <a:pt x="14026" y="8129"/>
                  </a:cubicBezTo>
                  <a:cubicBezTo>
                    <a:pt x="14026" y="8129"/>
                    <a:pt x="14026" y="8129"/>
                    <a:pt x="14026" y="8129"/>
                  </a:cubicBezTo>
                  <a:cubicBezTo>
                    <a:pt x="14026" y="8129"/>
                    <a:pt x="14026" y="8129"/>
                    <a:pt x="14026" y="8129"/>
                  </a:cubicBezTo>
                  <a:cubicBezTo>
                    <a:pt x="14026" y="8129"/>
                    <a:pt x="14026" y="8129"/>
                    <a:pt x="14026" y="8129"/>
                  </a:cubicBezTo>
                  <a:cubicBezTo>
                    <a:pt x="14306" y="8129"/>
                    <a:pt x="14306" y="8129"/>
                    <a:pt x="14306" y="8129"/>
                  </a:cubicBezTo>
                  <a:cubicBezTo>
                    <a:pt x="14306" y="8129"/>
                    <a:pt x="14306" y="8129"/>
                    <a:pt x="14306" y="8129"/>
                  </a:cubicBezTo>
                  <a:cubicBezTo>
                    <a:pt x="14306" y="8129"/>
                    <a:pt x="14306" y="8129"/>
                    <a:pt x="14306" y="8129"/>
                  </a:cubicBezTo>
                  <a:cubicBezTo>
                    <a:pt x="14306" y="8361"/>
                    <a:pt x="14306" y="8361"/>
                    <a:pt x="14306" y="8361"/>
                  </a:cubicBezTo>
                  <a:cubicBezTo>
                    <a:pt x="14587" y="8361"/>
                    <a:pt x="14587" y="8361"/>
                    <a:pt x="14587" y="8361"/>
                  </a:cubicBezTo>
                  <a:cubicBezTo>
                    <a:pt x="14587" y="8361"/>
                    <a:pt x="14587" y="8361"/>
                    <a:pt x="14587" y="8361"/>
                  </a:cubicBezTo>
                  <a:cubicBezTo>
                    <a:pt x="14587" y="8361"/>
                    <a:pt x="14587" y="8361"/>
                    <a:pt x="14587" y="8361"/>
                  </a:cubicBezTo>
                  <a:cubicBezTo>
                    <a:pt x="14587" y="8361"/>
                    <a:pt x="14587" y="8361"/>
                    <a:pt x="14587" y="8361"/>
                  </a:cubicBezTo>
                  <a:cubicBezTo>
                    <a:pt x="14587" y="8361"/>
                    <a:pt x="14587" y="8361"/>
                    <a:pt x="14587" y="8361"/>
                  </a:cubicBezTo>
                  <a:cubicBezTo>
                    <a:pt x="14868" y="8594"/>
                    <a:pt x="14868" y="8594"/>
                    <a:pt x="14868" y="8594"/>
                  </a:cubicBezTo>
                  <a:cubicBezTo>
                    <a:pt x="14868" y="8594"/>
                    <a:pt x="14868" y="8594"/>
                    <a:pt x="14868" y="8594"/>
                  </a:cubicBezTo>
                  <a:cubicBezTo>
                    <a:pt x="14868" y="8594"/>
                    <a:pt x="14868" y="8594"/>
                    <a:pt x="14868" y="8594"/>
                  </a:cubicBezTo>
                  <a:cubicBezTo>
                    <a:pt x="17392" y="9987"/>
                    <a:pt x="17392" y="9987"/>
                    <a:pt x="17392" y="9987"/>
                  </a:cubicBezTo>
                  <a:cubicBezTo>
                    <a:pt x="14868" y="12774"/>
                    <a:pt x="13745" y="15561"/>
                    <a:pt x="13465" y="18348"/>
                  </a:cubicBezTo>
                  <a:cubicBezTo>
                    <a:pt x="10099" y="19510"/>
                    <a:pt x="6452" y="20439"/>
                    <a:pt x="3086" y="21600"/>
                  </a:cubicBezTo>
                  <a:cubicBezTo>
                    <a:pt x="2525" y="21368"/>
                    <a:pt x="2244" y="21135"/>
                    <a:pt x="1964" y="21135"/>
                  </a:cubicBezTo>
                  <a:cubicBezTo>
                    <a:pt x="6452" y="15794"/>
                    <a:pt x="6452" y="15794"/>
                    <a:pt x="6452" y="15794"/>
                  </a:cubicBezTo>
                  <a:cubicBezTo>
                    <a:pt x="7574" y="16026"/>
                    <a:pt x="8977" y="15794"/>
                    <a:pt x="9818" y="14865"/>
                  </a:cubicBezTo>
                  <a:cubicBezTo>
                    <a:pt x="10660" y="13935"/>
                    <a:pt x="10379" y="12542"/>
                    <a:pt x="8977" y="11845"/>
                  </a:cubicBezTo>
                  <a:cubicBezTo>
                    <a:pt x="7855" y="10916"/>
                    <a:pt x="6171" y="11381"/>
                    <a:pt x="5330" y="12310"/>
                  </a:cubicBezTo>
                  <a:cubicBezTo>
                    <a:pt x="4488" y="13239"/>
                    <a:pt x="4488" y="14400"/>
                    <a:pt x="5330" y="15097"/>
                  </a:cubicBezTo>
                  <a:cubicBezTo>
                    <a:pt x="842" y="20439"/>
                    <a:pt x="842" y="20439"/>
                    <a:pt x="842" y="20439"/>
                  </a:cubicBezTo>
                  <a:close/>
                  <a:moveTo>
                    <a:pt x="7574" y="21600"/>
                  </a:moveTo>
                  <a:cubicBezTo>
                    <a:pt x="20478" y="21600"/>
                    <a:pt x="20478" y="21600"/>
                    <a:pt x="20478" y="21600"/>
                  </a:cubicBezTo>
                  <a:cubicBezTo>
                    <a:pt x="20478" y="19277"/>
                    <a:pt x="20478" y="19277"/>
                    <a:pt x="20478" y="19277"/>
                  </a:cubicBezTo>
                  <a:cubicBezTo>
                    <a:pt x="15148" y="19277"/>
                    <a:pt x="15148" y="19277"/>
                    <a:pt x="15148" y="19277"/>
                  </a:cubicBezTo>
                  <a:cubicBezTo>
                    <a:pt x="7574" y="21600"/>
                    <a:pt x="7574" y="21600"/>
                    <a:pt x="7574" y="21600"/>
                  </a:cubicBezTo>
                  <a:close/>
                  <a:moveTo>
                    <a:pt x="19356" y="9755"/>
                  </a:moveTo>
                  <a:cubicBezTo>
                    <a:pt x="21600" y="7200"/>
                    <a:pt x="21600" y="7200"/>
                    <a:pt x="21600" y="7200"/>
                  </a:cubicBezTo>
                  <a:cubicBezTo>
                    <a:pt x="9538" y="0"/>
                    <a:pt x="9538" y="0"/>
                    <a:pt x="9538" y="0"/>
                  </a:cubicBezTo>
                  <a:cubicBezTo>
                    <a:pt x="7294" y="2787"/>
                    <a:pt x="7294" y="2787"/>
                    <a:pt x="7294" y="2787"/>
                  </a:cubicBezTo>
                  <a:lnTo>
                    <a:pt x="19356" y="9755"/>
                  </a:lnTo>
                  <a:close/>
                </a:path>
              </a:pathLst>
            </a:custGeom>
            <a:solidFill>
              <a:srgbClr val="F2F2F2"/>
            </a:solidFill>
            <a:ln w="12700" cap="flat">
              <a:noFill/>
              <a:miter lim="400000"/>
            </a:ln>
            <a:effectLst/>
          </p:spPr>
          <p:txBody>
            <a:bodyPr wrap="square" lIns="45719" tIns="45719" rIns="45719" bIns="45719" numCol="1" anchor="t">
              <a:noAutofit/>
            </a:bodyPr>
            <a:lstStyle/>
            <a:p>
              <a:pPr>
                <a:defRPr>
                  <a:solidFill>
                    <a:srgbClr val="595959"/>
                  </a:solidFill>
                  <a:latin typeface="Arial" panose="020B0604020202090204"/>
                  <a:ea typeface="Arial" panose="020B0604020202090204"/>
                  <a:cs typeface="Arial" panose="020B0604020202090204"/>
                  <a:sym typeface="Arial" panose="020B0604020202090204"/>
                </a:defRPr>
              </a:pPr>
            </a:p>
          </p:txBody>
        </p:sp>
      </p:grpSp>
      <p:sp>
        <p:nvSpPr>
          <p:cNvPr id="315" name="文本框 9"/>
          <p:cNvSpPr txBox="1"/>
          <p:nvPr/>
        </p:nvSpPr>
        <p:spPr>
          <a:xfrm>
            <a:off x="1833622" y="2788288"/>
            <a:ext cx="1299573" cy="386081"/>
          </a:xfrm>
          <a:prstGeom prst="rect">
            <a:avLst/>
          </a:prstGeom>
          <a:ln w="12700">
            <a:miter lim="400000"/>
          </a:ln>
        </p:spPr>
        <p:txBody>
          <a:bodyPr lIns="34290" tIns="34290" rIns="34290" bIns="34290">
            <a:spAutoFit/>
          </a:bodyPr>
          <a:lstStyle/>
          <a:p>
            <a:pPr lvl="1" indent="0" algn="ctr">
              <a:defRPr b="1">
                <a:solidFill>
                  <a:srgbClr val="46CEAE"/>
                </a:solidFill>
                <a:latin typeface="微软雅黑"/>
                <a:ea typeface="微软雅黑"/>
                <a:cs typeface="微软雅黑"/>
                <a:sym typeface="微软雅黑"/>
              </a:defRPr>
            </a:pPr>
            <a:r>
              <a:t>市场低迷</a:t>
            </a:r>
          </a:p>
        </p:txBody>
      </p:sp>
      <p:sp>
        <p:nvSpPr>
          <p:cNvPr id="316" name="文本框 9"/>
          <p:cNvSpPr txBox="1"/>
          <p:nvPr/>
        </p:nvSpPr>
        <p:spPr>
          <a:xfrm>
            <a:off x="1761613" y="3099579"/>
            <a:ext cx="1587605" cy="1846582"/>
          </a:xfrm>
          <a:prstGeom prst="rect">
            <a:avLst/>
          </a:prstGeom>
          <a:ln w="12700">
            <a:miter lim="400000"/>
          </a:ln>
        </p:spPr>
        <p:txBody>
          <a:bodyPr lIns="34290" tIns="34290" rIns="34290" bIns="34290">
            <a:spAutoFit/>
          </a:bodyPr>
          <a:lstStyle>
            <a:lvl1pPr>
              <a:lnSpc>
                <a:spcPct val="120000"/>
              </a:lnSpc>
              <a:defRPr sz="1400">
                <a:solidFill>
                  <a:srgbClr val="595959"/>
                </a:solidFill>
                <a:latin typeface="微软雅黑"/>
                <a:ea typeface="微软雅黑"/>
                <a:cs typeface="微软雅黑"/>
                <a:sym typeface="微软雅黑"/>
              </a:defRPr>
            </a:lvl1pPr>
          </a:lstStyle>
          <a:p>
            <a:r>
              <a:t>厨电市场在2018年全体低迷，产业结构变化、智能化升级、新品牌打造是2019年厨电行业的标签。</a:t>
            </a:r>
          </a:p>
        </p:txBody>
      </p:sp>
      <p:sp>
        <p:nvSpPr>
          <p:cNvPr id="320" name="文本框 9"/>
          <p:cNvSpPr txBox="1"/>
          <p:nvPr/>
        </p:nvSpPr>
        <p:spPr>
          <a:xfrm>
            <a:off x="3633821" y="2811547"/>
            <a:ext cx="1299573" cy="386081"/>
          </a:xfrm>
          <a:prstGeom prst="rect">
            <a:avLst/>
          </a:prstGeom>
          <a:ln w="12700">
            <a:miter lim="400000"/>
          </a:ln>
        </p:spPr>
        <p:txBody>
          <a:bodyPr lIns="34290" tIns="34290" rIns="34290" bIns="34290">
            <a:spAutoFit/>
          </a:bodyPr>
          <a:lstStyle/>
          <a:p>
            <a:pPr lvl="1" indent="0" algn="ctr">
              <a:defRPr b="1">
                <a:solidFill>
                  <a:srgbClr val="46CEAE"/>
                </a:solidFill>
                <a:latin typeface="微软雅黑"/>
                <a:ea typeface="微软雅黑"/>
                <a:cs typeface="微软雅黑"/>
                <a:sym typeface="微软雅黑"/>
              </a:defRPr>
            </a:pPr>
            <a:r>
              <a:t>物联网</a:t>
            </a:r>
          </a:p>
        </p:txBody>
      </p:sp>
      <p:sp>
        <p:nvSpPr>
          <p:cNvPr id="321" name="文本框 9"/>
          <p:cNvSpPr txBox="1"/>
          <p:nvPr/>
        </p:nvSpPr>
        <p:spPr>
          <a:xfrm>
            <a:off x="3561813" y="3122839"/>
            <a:ext cx="1587605" cy="1846581"/>
          </a:xfrm>
          <a:prstGeom prst="rect">
            <a:avLst/>
          </a:prstGeom>
          <a:ln w="12700">
            <a:miter lim="400000"/>
          </a:ln>
        </p:spPr>
        <p:txBody>
          <a:bodyPr lIns="34290" tIns="34290" rIns="34290" bIns="34290">
            <a:spAutoFit/>
          </a:bodyPr>
          <a:lstStyle>
            <a:lvl1pPr>
              <a:lnSpc>
                <a:spcPct val="120000"/>
              </a:lnSpc>
              <a:defRPr sz="1400">
                <a:solidFill>
                  <a:srgbClr val="595959"/>
                </a:solidFill>
                <a:latin typeface="微软雅黑"/>
                <a:ea typeface="微软雅黑"/>
                <a:cs typeface="微软雅黑"/>
                <a:sym typeface="微软雅黑"/>
              </a:defRPr>
            </a:lvl1pPr>
          </a:lstStyle>
          <a:p>
            <a:r>
              <a:t>物联网应用已经遍布我们身边的所有领域，为工业、家用设备提供互联互通、智能感知和数据应用等功能。</a:t>
            </a:r>
          </a:p>
        </p:txBody>
      </p:sp>
      <p:sp>
        <p:nvSpPr>
          <p:cNvPr id="325" name="文本框 9"/>
          <p:cNvSpPr txBox="1"/>
          <p:nvPr/>
        </p:nvSpPr>
        <p:spPr>
          <a:xfrm>
            <a:off x="5434022" y="2811547"/>
            <a:ext cx="1299573" cy="386081"/>
          </a:xfrm>
          <a:prstGeom prst="rect">
            <a:avLst/>
          </a:prstGeom>
          <a:ln w="12700">
            <a:miter lim="400000"/>
          </a:ln>
        </p:spPr>
        <p:txBody>
          <a:bodyPr lIns="34290" tIns="34290" rIns="34290" bIns="34290">
            <a:spAutoFit/>
          </a:bodyPr>
          <a:lstStyle/>
          <a:p>
            <a:pPr lvl="1" indent="0" algn="ctr">
              <a:defRPr b="1">
                <a:solidFill>
                  <a:srgbClr val="46CEAE"/>
                </a:solidFill>
                <a:latin typeface="微软雅黑"/>
                <a:ea typeface="微软雅黑"/>
                <a:cs typeface="微软雅黑"/>
                <a:sym typeface="微软雅黑"/>
              </a:defRPr>
            </a:pPr>
            <a:r>
              <a:t>能耗高</a:t>
            </a:r>
          </a:p>
        </p:txBody>
      </p:sp>
      <p:sp>
        <p:nvSpPr>
          <p:cNvPr id="326" name="文本框 9"/>
          <p:cNvSpPr txBox="1"/>
          <p:nvPr/>
        </p:nvSpPr>
        <p:spPr>
          <a:xfrm>
            <a:off x="5362014" y="3122839"/>
            <a:ext cx="1587605" cy="1846581"/>
          </a:xfrm>
          <a:prstGeom prst="rect">
            <a:avLst/>
          </a:prstGeom>
          <a:ln w="12700">
            <a:miter lim="400000"/>
          </a:ln>
        </p:spPr>
        <p:txBody>
          <a:bodyPr lIns="34290" tIns="34290" rIns="34290" bIns="34290">
            <a:spAutoFit/>
          </a:bodyPr>
          <a:lstStyle>
            <a:lvl1pPr>
              <a:lnSpc>
                <a:spcPct val="120000"/>
              </a:lnSpc>
              <a:defRPr sz="1400">
                <a:solidFill>
                  <a:srgbClr val="595959"/>
                </a:solidFill>
                <a:latin typeface="微软雅黑"/>
                <a:ea typeface="微软雅黑"/>
                <a:cs typeface="微软雅黑"/>
                <a:sym typeface="微软雅黑"/>
              </a:defRPr>
            </a:lvl1pPr>
          </a:lstStyle>
          <a:p>
            <a:r>
              <a:t>商用大型油烟机风机功率大，风机工作方式是只要有燃气灶运作，就会保持全功率运行，浪费大量电能。</a:t>
            </a:r>
          </a:p>
        </p:txBody>
      </p:sp>
      <p:sp>
        <p:nvSpPr>
          <p:cNvPr id="330" name="文本框 9"/>
          <p:cNvSpPr txBox="1"/>
          <p:nvPr/>
        </p:nvSpPr>
        <p:spPr>
          <a:xfrm>
            <a:off x="7306230" y="2811547"/>
            <a:ext cx="1299572" cy="386081"/>
          </a:xfrm>
          <a:prstGeom prst="rect">
            <a:avLst/>
          </a:prstGeom>
          <a:ln w="12700">
            <a:miter lim="400000"/>
          </a:ln>
        </p:spPr>
        <p:txBody>
          <a:bodyPr lIns="34290" tIns="34290" rIns="34290" bIns="34290">
            <a:spAutoFit/>
          </a:bodyPr>
          <a:lstStyle/>
          <a:p>
            <a:pPr lvl="1" indent="0" algn="ctr">
              <a:defRPr b="1">
                <a:solidFill>
                  <a:srgbClr val="46CEAE"/>
                </a:solidFill>
                <a:latin typeface="微软雅黑"/>
                <a:ea typeface="微软雅黑"/>
                <a:cs typeface="微软雅黑"/>
                <a:sym typeface="微软雅黑"/>
              </a:defRPr>
            </a:pPr>
            <a:r>
              <a:t>设备封闭</a:t>
            </a:r>
          </a:p>
        </p:txBody>
      </p:sp>
      <p:sp>
        <p:nvSpPr>
          <p:cNvPr id="331" name="文本框 9"/>
          <p:cNvSpPr txBox="1"/>
          <p:nvPr/>
        </p:nvSpPr>
        <p:spPr>
          <a:xfrm>
            <a:off x="7234221" y="3122839"/>
            <a:ext cx="1587605" cy="1541781"/>
          </a:xfrm>
          <a:prstGeom prst="rect">
            <a:avLst/>
          </a:prstGeom>
          <a:ln w="12700">
            <a:miter lim="400000"/>
          </a:ln>
        </p:spPr>
        <p:txBody>
          <a:bodyPr lIns="34290" tIns="34290" rIns="34290" bIns="34290">
            <a:spAutoFit/>
          </a:bodyPr>
          <a:lstStyle>
            <a:lvl1pPr>
              <a:lnSpc>
                <a:spcPct val="120000"/>
              </a:lnSpc>
              <a:defRPr sz="1400">
                <a:solidFill>
                  <a:srgbClr val="595959"/>
                </a:solidFill>
                <a:latin typeface="微软雅黑"/>
                <a:ea typeface="微软雅黑"/>
                <a:cs typeface="微软雅黑"/>
                <a:sym typeface="微软雅黑"/>
              </a:defRPr>
            </a:lvl1pPr>
          </a:lstStyle>
          <a:p>
            <a:r>
              <a:t>由于油烟机设备设计封闭，内部器件处于孤岛状态，无法获取到精确的生产数据。</a:t>
            </a:r>
          </a:p>
        </p:txBody>
      </p:sp>
      <p:sp>
        <p:nvSpPr>
          <p:cNvPr id="335" name="文本框 9"/>
          <p:cNvSpPr txBox="1"/>
          <p:nvPr/>
        </p:nvSpPr>
        <p:spPr>
          <a:xfrm>
            <a:off x="9106430" y="2811547"/>
            <a:ext cx="1299573" cy="386081"/>
          </a:xfrm>
          <a:prstGeom prst="rect">
            <a:avLst/>
          </a:prstGeom>
          <a:ln w="12700">
            <a:miter lim="400000"/>
          </a:ln>
        </p:spPr>
        <p:txBody>
          <a:bodyPr lIns="34290" tIns="34290" rIns="34290" bIns="34290">
            <a:spAutoFit/>
          </a:bodyPr>
          <a:lstStyle/>
          <a:p>
            <a:pPr lvl="1" indent="0" algn="ctr">
              <a:defRPr b="1">
                <a:solidFill>
                  <a:srgbClr val="46CEAE"/>
                </a:solidFill>
                <a:latin typeface="微软雅黑"/>
                <a:ea typeface="微软雅黑"/>
                <a:cs typeface="微软雅黑"/>
                <a:sym typeface="微软雅黑"/>
              </a:defRPr>
            </a:pPr>
            <a:r>
              <a:t>手动切档</a:t>
            </a:r>
          </a:p>
        </p:txBody>
      </p:sp>
      <p:sp>
        <p:nvSpPr>
          <p:cNvPr id="336" name="文本框 9"/>
          <p:cNvSpPr txBox="1"/>
          <p:nvPr/>
        </p:nvSpPr>
        <p:spPr>
          <a:xfrm>
            <a:off x="9034422" y="3122839"/>
            <a:ext cx="1587605" cy="1541781"/>
          </a:xfrm>
          <a:prstGeom prst="rect">
            <a:avLst/>
          </a:prstGeom>
          <a:ln w="12700">
            <a:miter lim="400000"/>
          </a:ln>
        </p:spPr>
        <p:txBody>
          <a:bodyPr lIns="34290" tIns="34290" rIns="34290" bIns="34290">
            <a:spAutoFit/>
          </a:bodyPr>
          <a:lstStyle>
            <a:lvl1pPr>
              <a:lnSpc>
                <a:spcPct val="120000"/>
              </a:lnSpc>
              <a:defRPr sz="1400">
                <a:solidFill>
                  <a:srgbClr val="595959"/>
                </a:solidFill>
                <a:latin typeface="微软雅黑"/>
                <a:ea typeface="微软雅黑"/>
                <a:cs typeface="微软雅黑"/>
                <a:sym typeface="微软雅黑"/>
              </a:defRPr>
            </a:lvl1pPr>
          </a:lstStyle>
          <a:p>
            <a:r>
              <a:t>目前大部分商用油烟机吸力的控制只是在固定量的档位间切换，没有做到无级智能调速。</a:t>
            </a:r>
          </a:p>
        </p:txBody>
      </p:sp>
    </p:spTree>
  </p:cSld>
  <p:clrMapOvr>
    <a:masterClrMapping/>
  </p:clrMapOvr>
  <mc:AlternateContent xmlns:mc="http://schemas.openxmlformats.org/markup-compatibility/2006">
    <mc:Choice xmlns:p14="http://schemas.microsoft.com/office/powerpoint/2010/main" Requires="p14">
      <p:transition spd="slow" p14:dur="1200" advClick="0" advTm="3000">
        <p14:flip dir="r"/>
      </p:transition>
    </mc:Choice>
    <mc:Fallback>
      <p:transition spd="slow" advClick="0" advTm="3000">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9"/>
                                        </p:tgtEl>
                                        <p:attrNameLst>
                                          <p:attrName>style.visibility</p:attrName>
                                        </p:attrNameLst>
                                      </p:cBhvr>
                                      <p:to>
                                        <p:strVal val="visible"/>
                                      </p:to>
                                    </p:set>
                                    <p:anim calcmode="lin" valueType="num">
                                      <p:cBhvr additive="base">
                                        <p:cTn id="7" dur="500" fill="hold"/>
                                        <p:tgtEl>
                                          <p:spTgt spid="299"/>
                                        </p:tgtEl>
                                        <p:attrNameLst>
                                          <p:attrName>ppt_x</p:attrName>
                                        </p:attrNameLst>
                                      </p:cBhvr>
                                      <p:tavLst>
                                        <p:tav tm="0">
                                          <p:val>
                                            <p:strVal val="#ppt_x"/>
                                          </p:val>
                                        </p:tav>
                                        <p:tav tm="100000">
                                          <p:val>
                                            <p:strVal val="#ppt_x"/>
                                          </p:val>
                                        </p:tav>
                                      </p:tavLst>
                                    </p:anim>
                                    <p:anim calcmode="lin" valueType="num">
                                      <p:cBhvr additive="base">
                                        <p:cTn id="8" dur="500" fill="hold"/>
                                        <p:tgtEl>
                                          <p:spTgt spid="29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02"/>
                                        </p:tgtEl>
                                        <p:attrNameLst>
                                          <p:attrName>style.visibility</p:attrName>
                                        </p:attrNameLst>
                                      </p:cBhvr>
                                      <p:to>
                                        <p:strVal val="visible"/>
                                      </p:to>
                                    </p:set>
                                    <p:anim calcmode="lin" valueType="num">
                                      <p:cBhvr additive="base">
                                        <p:cTn id="11" dur="500" fill="hold"/>
                                        <p:tgtEl>
                                          <p:spTgt spid="302"/>
                                        </p:tgtEl>
                                        <p:attrNameLst>
                                          <p:attrName>ppt_x</p:attrName>
                                        </p:attrNameLst>
                                      </p:cBhvr>
                                      <p:tavLst>
                                        <p:tav tm="0">
                                          <p:val>
                                            <p:strVal val="#ppt_x"/>
                                          </p:val>
                                        </p:tav>
                                        <p:tav tm="100000">
                                          <p:val>
                                            <p:strVal val="#ppt_x"/>
                                          </p:val>
                                        </p:tav>
                                      </p:tavLst>
                                    </p:anim>
                                    <p:anim calcmode="lin" valueType="num">
                                      <p:cBhvr additive="base">
                                        <p:cTn id="12" dur="500" fill="hold"/>
                                        <p:tgtEl>
                                          <p:spTgt spid="30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08"/>
                                        </p:tgtEl>
                                        <p:attrNameLst>
                                          <p:attrName>style.visibility</p:attrName>
                                        </p:attrNameLst>
                                      </p:cBhvr>
                                      <p:to>
                                        <p:strVal val="visible"/>
                                      </p:to>
                                    </p:set>
                                    <p:anim calcmode="lin" valueType="num">
                                      <p:cBhvr additive="base">
                                        <p:cTn id="15" dur="500" fill="hold"/>
                                        <p:tgtEl>
                                          <p:spTgt spid="308"/>
                                        </p:tgtEl>
                                        <p:attrNameLst>
                                          <p:attrName>ppt_x</p:attrName>
                                        </p:attrNameLst>
                                      </p:cBhvr>
                                      <p:tavLst>
                                        <p:tav tm="0">
                                          <p:val>
                                            <p:strVal val="#ppt_x"/>
                                          </p:val>
                                        </p:tav>
                                        <p:tav tm="100000">
                                          <p:val>
                                            <p:strVal val="#ppt_x"/>
                                          </p:val>
                                        </p:tav>
                                      </p:tavLst>
                                    </p:anim>
                                    <p:anim calcmode="lin" valueType="num">
                                      <p:cBhvr additive="base">
                                        <p:cTn id="16" dur="500" fill="hold"/>
                                        <p:tgtEl>
                                          <p:spTgt spid="30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11"/>
                                        </p:tgtEl>
                                        <p:attrNameLst>
                                          <p:attrName>style.visibility</p:attrName>
                                        </p:attrNameLst>
                                      </p:cBhvr>
                                      <p:to>
                                        <p:strVal val="visible"/>
                                      </p:to>
                                    </p:set>
                                    <p:anim calcmode="lin" valueType="num">
                                      <p:cBhvr additive="base">
                                        <p:cTn id="19" dur="500" fill="hold"/>
                                        <p:tgtEl>
                                          <p:spTgt spid="311"/>
                                        </p:tgtEl>
                                        <p:attrNameLst>
                                          <p:attrName>ppt_x</p:attrName>
                                        </p:attrNameLst>
                                      </p:cBhvr>
                                      <p:tavLst>
                                        <p:tav tm="0">
                                          <p:val>
                                            <p:strVal val="#ppt_x"/>
                                          </p:val>
                                        </p:tav>
                                        <p:tav tm="100000">
                                          <p:val>
                                            <p:strVal val="#ppt_x"/>
                                          </p:val>
                                        </p:tav>
                                      </p:tavLst>
                                    </p:anim>
                                    <p:anim calcmode="lin" valueType="num">
                                      <p:cBhvr additive="base">
                                        <p:cTn id="20" dur="500" fill="hold"/>
                                        <p:tgtEl>
                                          <p:spTgt spid="31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14"/>
                                        </p:tgtEl>
                                        <p:attrNameLst>
                                          <p:attrName>style.visibility</p:attrName>
                                        </p:attrNameLst>
                                      </p:cBhvr>
                                      <p:to>
                                        <p:strVal val="visible"/>
                                      </p:to>
                                    </p:set>
                                    <p:anim calcmode="lin" valueType="num">
                                      <p:cBhvr additive="base">
                                        <p:cTn id="23" dur="500" fill="hold"/>
                                        <p:tgtEl>
                                          <p:spTgt spid="314"/>
                                        </p:tgtEl>
                                        <p:attrNameLst>
                                          <p:attrName>ppt_x</p:attrName>
                                        </p:attrNameLst>
                                      </p:cBhvr>
                                      <p:tavLst>
                                        <p:tav tm="0">
                                          <p:val>
                                            <p:strVal val="#ppt_x"/>
                                          </p:val>
                                        </p:tav>
                                        <p:tav tm="100000">
                                          <p:val>
                                            <p:strVal val="#ppt_x"/>
                                          </p:val>
                                        </p:tav>
                                      </p:tavLst>
                                    </p:anim>
                                    <p:anim calcmode="lin" valueType="num">
                                      <p:cBhvr additive="base">
                                        <p:cTn id="24" dur="500" fill="hold"/>
                                        <p:tgtEl>
                                          <p:spTgt spid="31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15"/>
                                        </p:tgtEl>
                                        <p:attrNameLst>
                                          <p:attrName>style.visibility</p:attrName>
                                        </p:attrNameLst>
                                      </p:cBhvr>
                                      <p:to>
                                        <p:strVal val="visible"/>
                                      </p:to>
                                    </p:set>
                                    <p:anim calcmode="lin" valueType="num">
                                      <p:cBhvr additive="base">
                                        <p:cTn id="27" dur="500" fill="hold"/>
                                        <p:tgtEl>
                                          <p:spTgt spid="315"/>
                                        </p:tgtEl>
                                        <p:attrNameLst>
                                          <p:attrName>ppt_x</p:attrName>
                                        </p:attrNameLst>
                                      </p:cBhvr>
                                      <p:tavLst>
                                        <p:tav tm="0">
                                          <p:val>
                                            <p:strVal val="#ppt_x"/>
                                          </p:val>
                                        </p:tav>
                                        <p:tav tm="100000">
                                          <p:val>
                                            <p:strVal val="#ppt_x"/>
                                          </p:val>
                                        </p:tav>
                                      </p:tavLst>
                                    </p:anim>
                                    <p:anim calcmode="lin" valueType="num">
                                      <p:cBhvr additive="base">
                                        <p:cTn id="28" dur="500" fill="hold"/>
                                        <p:tgtEl>
                                          <p:spTgt spid="31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16"/>
                                        </p:tgtEl>
                                        <p:attrNameLst>
                                          <p:attrName>style.visibility</p:attrName>
                                        </p:attrNameLst>
                                      </p:cBhvr>
                                      <p:to>
                                        <p:strVal val="visible"/>
                                      </p:to>
                                    </p:set>
                                    <p:anim calcmode="lin" valueType="num">
                                      <p:cBhvr additive="base">
                                        <p:cTn id="31" dur="500" fill="hold"/>
                                        <p:tgtEl>
                                          <p:spTgt spid="316"/>
                                        </p:tgtEl>
                                        <p:attrNameLst>
                                          <p:attrName>ppt_x</p:attrName>
                                        </p:attrNameLst>
                                      </p:cBhvr>
                                      <p:tavLst>
                                        <p:tav tm="0">
                                          <p:val>
                                            <p:strVal val="#ppt_x"/>
                                          </p:val>
                                        </p:tav>
                                        <p:tav tm="100000">
                                          <p:val>
                                            <p:strVal val="#ppt_x"/>
                                          </p:val>
                                        </p:tav>
                                      </p:tavLst>
                                    </p:anim>
                                    <p:anim calcmode="lin" valueType="num">
                                      <p:cBhvr additive="base">
                                        <p:cTn id="32" dur="500" fill="hold"/>
                                        <p:tgtEl>
                                          <p:spTgt spid="31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20"/>
                                        </p:tgtEl>
                                        <p:attrNameLst>
                                          <p:attrName>style.visibility</p:attrName>
                                        </p:attrNameLst>
                                      </p:cBhvr>
                                      <p:to>
                                        <p:strVal val="visible"/>
                                      </p:to>
                                    </p:set>
                                    <p:anim calcmode="lin" valueType="num">
                                      <p:cBhvr additive="base">
                                        <p:cTn id="35" dur="500" fill="hold"/>
                                        <p:tgtEl>
                                          <p:spTgt spid="320"/>
                                        </p:tgtEl>
                                        <p:attrNameLst>
                                          <p:attrName>ppt_x</p:attrName>
                                        </p:attrNameLst>
                                      </p:cBhvr>
                                      <p:tavLst>
                                        <p:tav tm="0">
                                          <p:val>
                                            <p:strVal val="#ppt_x"/>
                                          </p:val>
                                        </p:tav>
                                        <p:tav tm="100000">
                                          <p:val>
                                            <p:strVal val="#ppt_x"/>
                                          </p:val>
                                        </p:tav>
                                      </p:tavLst>
                                    </p:anim>
                                    <p:anim calcmode="lin" valueType="num">
                                      <p:cBhvr additive="base">
                                        <p:cTn id="36" dur="500" fill="hold"/>
                                        <p:tgtEl>
                                          <p:spTgt spid="32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21"/>
                                        </p:tgtEl>
                                        <p:attrNameLst>
                                          <p:attrName>style.visibility</p:attrName>
                                        </p:attrNameLst>
                                      </p:cBhvr>
                                      <p:to>
                                        <p:strVal val="visible"/>
                                      </p:to>
                                    </p:set>
                                    <p:anim calcmode="lin" valueType="num">
                                      <p:cBhvr additive="base">
                                        <p:cTn id="39" dur="500" fill="hold"/>
                                        <p:tgtEl>
                                          <p:spTgt spid="321"/>
                                        </p:tgtEl>
                                        <p:attrNameLst>
                                          <p:attrName>ppt_x</p:attrName>
                                        </p:attrNameLst>
                                      </p:cBhvr>
                                      <p:tavLst>
                                        <p:tav tm="0">
                                          <p:val>
                                            <p:strVal val="#ppt_x"/>
                                          </p:val>
                                        </p:tav>
                                        <p:tav tm="100000">
                                          <p:val>
                                            <p:strVal val="#ppt_x"/>
                                          </p:val>
                                        </p:tav>
                                      </p:tavLst>
                                    </p:anim>
                                    <p:anim calcmode="lin" valueType="num">
                                      <p:cBhvr additive="base">
                                        <p:cTn id="40" dur="500" fill="hold"/>
                                        <p:tgtEl>
                                          <p:spTgt spid="32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25"/>
                                        </p:tgtEl>
                                        <p:attrNameLst>
                                          <p:attrName>style.visibility</p:attrName>
                                        </p:attrNameLst>
                                      </p:cBhvr>
                                      <p:to>
                                        <p:strVal val="visible"/>
                                      </p:to>
                                    </p:set>
                                    <p:anim calcmode="lin" valueType="num">
                                      <p:cBhvr additive="base">
                                        <p:cTn id="43" dur="500" fill="hold"/>
                                        <p:tgtEl>
                                          <p:spTgt spid="325"/>
                                        </p:tgtEl>
                                        <p:attrNameLst>
                                          <p:attrName>ppt_x</p:attrName>
                                        </p:attrNameLst>
                                      </p:cBhvr>
                                      <p:tavLst>
                                        <p:tav tm="0">
                                          <p:val>
                                            <p:strVal val="#ppt_x"/>
                                          </p:val>
                                        </p:tav>
                                        <p:tav tm="100000">
                                          <p:val>
                                            <p:strVal val="#ppt_x"/>
                                          </p:val>
                                        </p:tav>
                                      </p:tavLst>
                                    </p:anim>
                                    <p:anim calcmode="lin" valueType="num">
                                      <p:cBhvr additive="base">
                                        <p:cTn id="44" dur="500" fill="hold"/>
                                        <p:tgtEl>
                                          <p:spTgt spid="32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26"/>
                                        </p:tgtEl>
                                        <p:attrNameLst>
                                          <p:attrName>style.visibility</p:attrName>
                                        </p:attrNameLst>
                                      </p:cBhvr>
                                      <p:to>
                                        <p:strVal val="visible"/>
                                      </p:to>
                                    </p:set>
                                    <p:anim calcmode="lin" valueType="num">
                                      <p:cBhvr additive="base">
                                        <p:cTn id="47" dur="500" fill="hold"/>
                                        <p:tgtEl>
                                          <p:spTgt spid="326"/>
                                        </p:tgtEl>
                                        <p:attrNameLst>
                                          <p:attrName>ppt_x</p:attrName>
                                        </p:attrNameLst>
                                      </p:cBhvr>
                                      <p:tavLst>
                                        <p:tav tm="0">
                                          <p:val>
                                            <p:strVal val="#ppt_x"/>
                                          </p:val>
                                        </p:tav>
                                        <p:tav tm="100000">
                                          <p:val>
                                            <p:strVal val="#ppt_x"/>
                                          </p:val>
                                        </p:tav>
                                      </p:tavLst>
                                    </p:anim>
                                    <p:anim calcmode="lin" valueType="num">
                                      <p:cBhvr additive="base">
                                        <p:cTn id="48" dur="500" fill="hold"/>
                                        <p:tgtEl>
                                          <p:spTgt spid="32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30"/>
                                        </p:tgtEl>
                                        <p:attrNameLst>
                                          <p:attrName>style.visibility</p:attrName>
                                        </p:attrNameLst>
                                      </p:cBhvr>
                                      <p:to>
                                        <p:strVal val="visible"/>
                                      </p:to>
                                    </p:set>
                                    <p:anim calcmode="lin" valueType="num">
                                      <p:cBhvr additive="base">
                                        <p:cTn id="51" dur="500" fill="hold"/>
                                        <p:tgtEl>
                                          <p:spTgt spid="330"/>
                                        </p:tgtEl>
                                        <p:attrNameLst>
                                          <p:attrName>ppt_x</p:attrName>
                                        </p:attrNameLst>
                                      </p:cBhvr>
                                      <p:tavLst>
                                        <p:tav tm="0">
                                          <p:val>
                                            <p:strVal val="#ppt_x"/>
                                          </p:val>
                                        </p:tav>
                                        <p:tav tm="100000">
                                          <p:val>
                                            <p:strVal val="#ppt_x"/>
                                          </p:val>
                                        </p:tav>
                                      </p:tavLst>
                                    </p:anim>
                                    <p:anim calcmode="lin" valueType="num">
                                      <p:cBhvr additive="base">
                                        <p:cTn id="52" dur="500" fill="hold"/>
                                        <p:tgtEl>
                                          <p:spTgt spid="33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31"/>
                                        </p:tgtEl>
                                        <p:attrNameLst>
                                          <p:attrName>style.visibility</p:attrName>
                                        </p:attrNameLst>
                                      </p:cBhvr>
                                      <p:to>
                                        <p:strVal val="visible"/>
                                      </p:to>
                                    </p:set>
                                    <p:anim calcmode="lin" valueType="num">
                                      <p:cBhvr additive="base">
                                        <p:cTn id="55" dur="500" fill="hold"/>
                                        <p:tgtEl>
                                          <p:spTgt spid="331"/>
                                        </p:tgtEl>
                                        <p:attrNameLst>
                                          <p:attrName>ppt_x</p:attrName>
                                        </p:attrNameLst>
                                      </p:cBhvr>
                                      <p:tavLst>
                                        <p:tav tm="0">
                                          <p:val>
                                            <p:strVal val="#ppt_x"/>
                                          </p:val>
                                        </p:tav>
                                        <p:tav tm="100000">
                                          <p:val>
                                            <p:strVal val="#ppt_x"/>
                                          </p:val>
                                        </p:tav>
                                      </p:tavLst>
                                    </p:anim>
                                    <p:anim calcmode="lin" valueType="num">
                                      <p:cBhvr additive="base">
                                        <p:cTn id="56" dur="500" fill="hold"/>
                                        <p:tgtEl>
                                          <p:spTgt spid="331"/>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35"/>
                                        </p:tgtEl>
                                        <p:attrNameLst>
                                          <p:attrName>style.visibility</p:attrName>
                                        </p:attrNameLst>
                                      </p:cBhvr>
                                      <p:to>
                                        <p:strVal val="visible"/>
                                      </p:to>
                                    </p:set>
                                    <p:anim calcmode="lin" valueType="num">
                                      <p:cBhvr additive="base">
                                        <p:cTn id="59" dur="500" fill="hold"/>
                                        <p:tgtEl>
                                          <p:spTgt spid="335"/>
                                        </p:tgtEl>
                                        <p:attrNameLst>
                                          <p:attrName>ppt_x</p:attrName>
                                        </p:attrNameLst>
                                      </p:cBhvr>
                                      <p:tavLst>
                                        <p:tav tm="0">
                                          <p:val>
                                            <p:strVal val="#ppt_x"/>
                                          </p:val>
                                        </p:tav>
                                        <p:tav tm="100000">
                                          <p:val>
                                            <p:strVal val="#ppt_x"/>
                                          </p:val>
                                        </p:tav>
                                      </p:tavLst>
                                    </p:anim>
                                    <p:anim calcmode="lin" valueType="num">
                                      <p:cBhvr additive="base">
                                        <p:cTn id="60" dur="500" fill="hold"/>
                                        <p:tgtEl>
                                          <p:spTgt spid="335"/>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336"/>
                                        </p:tgtEl>
                                        <p:attrNameLst>
                                          <p:attrName>style.visibility</p:attrName>
                                        </p:attrNameLst>
                                      </p:cBhvr>
                                      <p:to>
                                        <p:strVal val="visible"/>
                                      </p:to>
                                    </p:set>
                                    <p:anim calcmode="lin" valueType="num">
                                      <p:cBhvr additive="base">
                                        <p:cTn id="63" dur="500" fill="hold"/>
                                        <p:tgtEl>
                                          <p:spTgt spid="336"/>
                                        </p:tgtEl>
                                        <p:attrNameLst>
                                          <p:attrName>ppt_x</p:attrName>
                                        </p:attrNameLst>
                                      </p:cBhvr>
                                      <p:tavLst>
                                        <p:tav tm="0">
                                          <p:val>
                                            <p:strVal val="#ppt_x"/>
                                          </p:val>
                                        </p:tav>
                                        <p:tav tm="100000">
                                          <p:val>
                                            <p:strVal val="#ppt_x"/>
                                          </p:val>
                                        </p:tav>
                                      </p:tavLst>
                                    </p:anim>
                                    <p:anim calcmode="lin" valueType="num">
                                      <p:cBhvr additive="base">
                                        <p:cTn id="64" dur="500" fill="hold"/>
                                        <p:tgtEl>
                                          <p:spTgt spid="3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 grpId="0"/>
      <p:bldP spid="316" grpId="0"/>
      <p:bldP spid="320" grpId="0"/>
      <p:bldP spid="321" grpId="0"/>
      <p:bldP spid="325" grpId="0"/>
      <p:bldP spid="326" grpId="0"/>
      <p:bldP spid="330" grpId="0"/>
      <p:bldP spid="331" grpId="0"/>
      <p:bldP spid="335" grpId="0"/>
      <p:bldP spid="33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文本框 9"/>
          <p:cNvSpPr txBox="1"/>
          <p:nvPr/>
        </p:nvSpPr>
        <p:spPr>
          <a:xfrm>
            <a:off x="1019309" y="188639"/>
            <a:ext cx="1803629" cy="386082"/>
          </a:xfrm>
          <a:prstGeom prst="rect">
            <a:avLst/>
          </a:prstGeom>
          <a:ln w="12700">
            <a:miter lim="400000"/>
          </a:ln>
        </p:spPr>
        <p:txBody>
          <a:bodyPr lIns="34290" tIns="34290" rIns="34290" bIns="34290">
            <a:spAutoFit/>
          </a:bodyPr>
          <a:lstStyle/>
          <a:p>
            <a:pPr lvl="1" indent="0">
              <a:defRPr>
                <a:solidFill>
                  <a:srgbClr val="595959"/>
                </a:solidFill>
                <a:latin typeface="微软雅黑"/>
                <a:ea typeface="微软雅黑"/>
                <a:cs typeface="微软雅黑"/>
                <a:sym typeface="微软雅黑"/>
              </a:defRPr>
            </a:pPr>
            <a:r>
              <a:t>技术特点</a:t>
            </a:r>
          </a:p>
        </p:txBody>
      </p:sp>
      <p:sp>
        <p:nvSpPr>
          <p:cNvPr id="350" name="直接连接符 55"/>
          <p:cNvSpPr/>
          <p:nvPr/>
        </p:nvSpPr>
        <p:spPr>
          <a:xfrm>
            <a:off x="841002" y="505763"/>
            <a:ext cx="8571842" cy="1"/>
          </a:xfrm>
          <a:prstGeom prst="line">
            <a:avLst/>
          </a:prstGeom>
          <a:ln>
            <a:solidFill>
              <a:srgbClr val="808080"/>
            </a:solidFill>
            <a:prstDash val="dash"/>
          </a:ln>
        </p:spPr>
        <p:txBody>
          <a:bodyPr lIns="45719" rIns="45719"/>
          <a:lstStyle/>
          <a:p/>
        </p:txBody>
      </p:sp>
      <p:sp>
        <p:nvSpPr>
          <p:cNvPr id="351" name="Rounded Rectangle 15"/>
          <p:cNvSpPr/>
          <p:nvPr/>
        </p:nvSpPr>
        <p:spPr>
          <a:xfrm>
            <a:off x="2448987" y="1268759"/>
            <a:ext cx="633738" cy="633738"/>
          </a:xfrm>
          <a:prstGeom prst="roundRect">
            <a:avLst>
              <a:gd name="adj" fmla="val 16667"/>
            </a:avLst>
          </a:prstGeom>
          <a:solidFill>
            <a:srgbClr val="46CEAE"/>
          </a:solidFill>
          <a:ln w="12700">
            <a:miter lim="400000"/>
          </a:ln>
        </p:spPr>
        <p:txBody>
          <a:bodyPr lIns="45719" rIns="45719" anchor="ctr"/>
          <a:lstStyle/>
          <a:p>
            <a:pPr algn="ctr">
              <a:defRPr>
                <a:solidFill>
                  <a:srgbClr val="595959"/>
                </a:solidFill>
              </a:defRPr>
            </a:pPr>
          </a:p>
        </p:txBody>
      </p:sp>
      <p:sp>
        <p:nvSpPr>
          <p:cNvPr id="352" name="Freeform 55"/>
          <p:cNvSpPr/>
          <p:nvPr/>
        </p:nvSpPr>
        <p:spPr>
          <a:xfrm>
            <a:off x="2606087" y="1415800"/>
            <a:ext cx="317078" cy="339658"/>
          </a:xfrm>
          <a:custGeom>
            <a:avLst/>
            <a:gdLst/>
            <a:ahLst/>
            <a:cxnLst>
              <a:cxn ang="0">
                <a:pos x="wd2" y="hd2"/>
              </a:cxn>
              <a:cxn ang="5400000">
                <a:pos x="wd2" y="hd2"/>
              </a:cxn>
              <a:cxn ang="10800000">
                <a:pos x="wd2" y="hd2"/>
              </a:cxn>
              <a:cxn ang="16200000">
                <a:pos x="wd2" y="hd2"/>
              </a:cxn>
            </a:cxnLst>
            <a:rect l="0" t="0" r="r" b="b"/>
            <a:pathLst>
              <a:path w="21102" h="21600" extrusionOk="0">
                <a:moveTo>
                  <a:pt x="13731" y="14720"/>
                </a:moveTo>
                <a:cubicBezTo>
                  <a:pt x="21433" y="10080"/>
                  <a:pt x="21098" y="4160"/>
                  <a:pt x="21098" y="4160"/>
                </a:cubicBezTo>
                <a:cubicBezTo>
                  <a:pt x="21098" y="3360"/>
                  <a:pt x="21098" y="3360"/>
                  <a:pt x="21098" y="3360"/>
                </a:cubicBezTo>
                <a:cubicBezTo>
                  <a:pt x="21098" y="3360"/>
                  <a:pt x="21266" y="1600"/>
                  <a:pt x="19424" y="1600"/>
                </a:cubicBezTo>
                <a:cubicBezTo>
                  <a:pt x="18921" y="1600"/>
                  <a:pt x="18586" y="1600"/>
                  <a:pt x="18586" y="1600"/>
                </a:cubicBezTo>
                <a:cubicBezTo>
                  <a:pt x="17749" y="1600"/>
                  <a:pt x="17749" y="2560"/>
                  <a:pt x="17749" y="2560"/>
                </a:cubicBezTo>
                <a:cubicBezTo>
                  <a:pt x="17749" y="2560"/>
                  <a:pt x="17247" y="2560"/>
                  <a:pt x="16745" y="2560"/>
                </a:cubicBezTo>
                <a:cubicBezTo>
                  <a:pt x="16745" y="1920"/>
                  <a:pt x="16745" y="0"/>
                  <a:pt x="16745" y="0"/>
                </a:cubicBezTo>
                <a:cubicBezTo>
                  <a:pt x="9210" y="1120"/>
                  <a:pt x="4354" y="0"/>
                  <a:pt x="4354" y="0"/>
                </a:cubicBezTo>
                <a:cubicBezTo>
                  <a:pt x="4354" y="2560"/>
                  <a:pt x="4354" y="2560"/>
                  <a:pt x="4354" y="2560"/>
                </a:cubicBezTo>
                <a:cubicBezTo>
                  <a:pt x="3684" y="2560"/>
                  <a:pt x="3517" y="2560"/>
                  <a:pt x="3517" y="2560"/>
                </a:cubicBezTo>
                <a:cubicBezTo>
                  <a:pt x="3517" y="2560"/>
                  <a:pt x="3517" y="1600"/>
                  <a:pt x="2680" y="1600"/>
                </a:cubicBezTo>
                <a:cubicBezTo>
                  <a:pt x="2680" y="1600"/>
                  <a:pt x="2345" y="1600"/>
                  <a:pt x="1842" y="1600"/>
                </a:cubicBezTo>
                <a:cubicBezTo>
                  <a:pt x="0" y="1600"/>
                  <a:pt x="0" y="3360"/>
                  <a:pt x="0" y="3360"/>
                </a:cubicBezTo>
                <a:cubicBezTo>
                  <a:pt x="0" y="4160"/>
                  <a:pt x="0" y="4160"/>
                  <a:pt x="0" y="4160"/>
                </a:cubicBezTo>
                <a:cubicBezTo>
                  <a:pt x="0" y="4160"/>
                  <a:pt x="-167" y="10080"/>
                  <a:pt x="7535" y="14720"/>
                </a:cubicBezTo>
                <a:cubicBezTo>
                  <a:pt x="7535" y="14720"/>
                  <a:pt x="8540" y="15680"/>
                  <a:pt x="9712" y="15680"/>
                </a:cubicBezTo>
                <a:cubicBezTo>
                  <a:pt x="9712" y="16480"/>
                  <a:pt x="9712" y="16480"/>
                  <a:pt x="9712" y="16480"/>
                </a:cubicBezTo>
                <a:cubicBezTo>
                  <a:pt x="9712" y="16480"/>
                  <a:pt x="8875" y="16480"/>
                  <a:pt x="8875" y="16960"/>
                </a:cubicBezTo>
                <a:cubicBezTo>
                  <a:pt x="8875" y="17440"/>
                  <a:pt x="9712" y="17280"/>
                  <a:pt x="9712" y="17280"/>
                </a:cubicBezTo>
                <a:cubicBezTo>
                  <a:pt x="9712" y="18240"/>
                  <a:pt x="9712" y="18240"/>
                  <a:pt x="9712" y="18240"/>
                </a:cubicBezTo>
                <a:cubicBezTo>
                  <a:pt x="9712" y="18240"/>
                  <a:pt x="9545" y="19040"/>
                  <a:pt x="8875" y="19040"/>
                </a:cubicBezTo>
                <a:cubicBezTo>
                  <a:pt x="8875" y="19840"/>
                  <a:pt x="7870" y="19840"/>
                  <a:pt x="7870" y="19840"/>
                </a:cubicBezTo>
                <a:cubicBezTo>
                  <a:pt x="7870" y="19840"/>
                  <a:pt x="7033" y="20000"/>
                  <a:pt x="7033" y="20640"/>
                </a:cubicBezTo>
                <a:cubicBezTo>
                  <a:pt x="7033" y="20640"/>
                  <a:pt x="6866" y="21600"/>
                  <a:pt x="8038" y="21600"/>
                </a:cubicBezTo>
                <a:cubicBezTo>
                  <a:pt x="9210" y="21600"/>
                  <a:pt x="13228" y="21600"/>
                  <a:pt x="13228" y="21600"/>
                </a:cubicBezTo>
                <a:cubicBezTo>
                  <a:pt x="14066" y="21600"/>
                  <a:pt x="14066" y="20640"/>
                  <a:pt x="14066" y="20640"/>
                </a:cubicBezTo>
                <a:cubicBezTo>
                  <a:pt x="14066" y="20640"/>
                  <a:pt x="14066" y="19840"/>
                  <a:pt x="13228" y="19840"/>
                </a:cubicBezTo>
                <a:cubicBezTo>
                  <a:pt x="12224" y="19840"/>
                  <a:pt x="12224" y="19040"/>
                  <a:pt x="12224" y="19040"/>
                </a:cubicBezTo>
                <a:cubicBezTo>
                  <a:pt x="12224" y="19040"/>
                  <a:pt x="11386" y="19040"/>
                  <a:pt x="11386" y="18240"/>
                </a:cubicBezTo>
                <a:cubicBezTo>
                  <a:pt x="11386" y="17280"/>
                  <a:pt x="11386" y="17280"/>
                  <a:pt x="11386" y="17280"/>
                </a:cubicBezTo>
                <a:cubicBezTo>
                  <a:pt x="11386" y="17280"/>
                  <a:pt x="12391" y="17440"/>
                  <a:pt x="12391" y="16960"/>
                </a:cubicBezTo>
                <a:cubicBezTo>
                  <a:pt x="12391" y="16480"/>
                  <a:pt x="11386" y="16480"/>
                  <a:pt x="11386" y="16480"/>
                </a:cubicBezTo>
                <a:cubicBezTo>
                  <a:pt x="11386" y="15680"/>
                  <a:pt x="11386" y="15680"/>
                  <a:pt x="11386" y="15680"/>
                </a:cubicBezTo>
                <a:cubicBezTo>
                  <a:pt x="12391" y="15680"/>
                  <a:pt x="13061" y="15360"/>
                  <a:pt x="13731" y="14720"/>
                </a:cubicBezTo>
                <a:close/>
                <a:moveTo>
                  <a:pt x="16745" y="3360"/>
                </a:moveTo>
                <a:cubicBezTo>
                  <a:pt x="17080" y="3360"/>
                  <a:pt x="17749" y="3360"/>
                  <a:pt x="17749" y="3360"/>
                </a:cubicBezTo>
                <a:cubicBezTo>
                  <a:pt x="18586" y="3360"/>
                  <a:pt x="18586" y="2560"/>
                  <a:pt x="18586" y="2560"/>
                </a:cubicBezTo>
                <a:cubicBezTo>
                  <a:pt x="19424" y="2560"/>
                  <a:pt x="19424" y="3360"/>
                  <a:pt x="19424" y="3360"/>
                </a:cubicBezTo>
                <a:cubicBezTo>
                  <a:pt x="19424" y="4160"/>
                  <a:pt x="19424" y="4160"/>
                  <a:pt x="19424" y="4160"/>
                </a:cubicBezTo>
                <a:cubicBezTo>
                  <a:pt x="19424" y="4160"/>
                  <a:pt x="19256" y="7520"/>
                  <a:pt x="15070" y="11360"/>
                </a:cubicBezTo>
                <a:cubicBezTo>
                  <a:pt x="15907" y="9760"/>
                  <a:pt x="16745" y="6080"/>
                  <a:pt x="16745" y="3360"/>
                </a:cubicBezTo>
                <a:close/>
                <a:moveTo>
                  <a:pt x="5861" y="11520"/>
                </a:moveTo>
                <a:cubicBezTo>
                  <a:pt x="1675" y="7680"/>
                  <a:pt x="1507" y="4320"/>
                  <a:pt x="1507" y="4320"/>
                </a:cubicBezTo>
                <a:cubicBezTo>
                  <a:pt x="1507" y="3520"/>
                  <a:pt x="1507" y="3520"/>
                  <a:pt x="1507" y="3520"/>
                </a:cubicBezTo>
                <a:cubicBezTo>
                  <a:pt x="1507" y="3520"/>
                  <a:pt x="1507" y="2720"/>
                  <a:pt x="2345" y="2720"/>
                </a:cubicBezTo>
                <a:cubicBezTo>
                  <a:pt x="2345" y="2720"/>
                  <a:pt x="2345" y="3520"/>
                  <a:pt x="3182" y="3520"/>
                </a:cubicBezTo>
                <a:cubicBezTo>
                  <a:pt x="3182" y="3520"/>
                  <a:pt x="3852" y="3520"/>
                  <a:pt x="4186" y="3520"/>
                </a:cubicBezTo>
                <a:cubicBezTo>
                  <a:pt x="4186" y="6240"/>
                  <a:pt x="4856" y="9920"/>
                  <a:pt x="5861" y="11520"/>
                </a:cubicBezTo>
                <a:close/>
              </a:path>
            </a:pathLst>
          </a:custGeom>
          <a:solidFill>
            <a:srgbClr val="FFFFFF"/>
          </a:solidFill>
          <a:ln w="12700">
            <a:miter lim="400000"/>
          </a:ln>
        </p:spPr>
        <p:txBody>
          <a:bodyPr lIns="45719" rIns="45719"/>
          <a:lstStyle/>
          <a:p>
            <a:pPr>
              <a:defRPr>
                <a:solidFill>
                  <a:srgbClr val="595959"/>
                </a:solidFill>
              </a:defRPr>
            </a:pPr>
          </a:p>
        </p:txBody>
      </p:sp>
      <p:sp>
        <p:nvSpPr>
          <p:cNvPr id="353" name="直接连接符 14"/>
          <p:cNvSpPr/>
          <p:nvPr/>
        </p:nvSpPr>
        <p:spPr>
          <a:xfrm>
            <a:off x="2406387" y="1990680"/>
            <a:ext cx="3428191" cy="1"/>
          </a:xfrm>
          <a:prstGeom prst="line">
            <a:avLst/>
          </a:prstGeom>
          <a:ln>
            <a:solidFill>
              <a:srgbClr val="BFBFBF"/>
            </a:solidFill>
          </a:ln>
        </p:spPr>
        <p:txBody>
          <a:bodyPr lIns="45719" rIns="45719"/>
          <a:lstStyle/>
          <a:p/>
        </p:txBody>
      </p:sp>
      <p:sp>
        <p:nvSpPr>
          <p:cNvPr id="354" name="TextBox 498"/>
          <p:cNvSpPr txBox="1"/>
          <p:nvPr/>
        </p:nvSpPr>
        <p:spPr>
          <a:xfrm>
            <a:off x="4345197" y="1616999"/>
            <a:ext cx="1236345" cy="368300"/>
          </a:xfrm>
          <a:prstGeom prst="rect">
            <a:avLst/>
          </a:prstGeom>
          <a:ln w="12700">
            <a:miter lim="400000"/>
          </a:ln>
        </p:spPr>
        <p:txBody>
          <a:bodyPr wrap="none" lIns="45719" rIns="45719" anchor="ctr">
            <a:spAutoFit/>
          </a:bodyPr>
          <a:lstStyle/>
          <a:p>
            <a:pPr>
              <a:defRPr b="1">
                <a:solidFill>
                  <a:srgbClr val="46CEAE"/>
                </a:solidFill>
                <a:latin typeface="微软雅黑"/>
                <a:ea typeface="微软雅黑"/>
                <a:cs typeface="微软雅黑"/>
                <a:sym typeface="微软雅黑"/>
              </a:defRPr>
            </a:pPr>
            <a:r>
              <a:t>高可用设计</a:t>
            </a:r>
          </a:p>
        </p:txBody>
      </p:sp>
      <p:sp>
        <p:nvSpPr>
          <p:cNvPr id="355" name="TextBox 503"/>
          <p:cNvSpPr txBox="1"/>
          <p:nvPr/>
        </p:nvSpPr>
        <p:spPr>
          <a:xfrm>
            <a:off x="2326883" y="1988840"/>
            <a:ext cx="3640551" cy="675641"/>
          </a:xfrm>
          <a:prstGeom prst="rect">
            <a:avLst/>
          </a:prstGeom>
          <a:ln w="12700">
            <a:miter lim="400000"/>
          </a:ln>
        </p:spPr>
        <p:txBody>
          <a:bodyPr lIns="45719" rIns="45719">
            <a:spAutoFit/>
          </a:bodyPr>
          <a:lstStyle>
            <a:lvl1pPr>
              <a:lnSpc>
                <a:spcPct val="130000"/>
              </a:lnSpc>
              <a:defRPr sz="1400">
                <a:solidFill>
                  <a:srgbClr val="595959"/>
                </a:solidFill>
                <a:latin typeface="微软雅黑"/>
                <a:ea typeface="微软雅黑"/>
                <a:cs typeface="微软雅黑"/>
                <a:sym typeface="微软雅黑"/>
              </a:defRPr>
            </a:lvl1pPr>
          </a:lstStyle>
          <a:p>
            <a:r>
              <a:t>智能网关提供高可用的数据传输接口，云平台提供高可用的接口协议设计。</a:t>
            </a:r>
          </a:p>
        </p:txBody>
      </p:sp>
      <p:sp>
        <p:nvSpPr>
          <p:cNvPr id="356" name="Rounded Rectangle 15"/>
          <p:cNvSpPr/>
          <p:nvPr/>
        </p:nvSpPr>
        <p:spPr>
          <a:xfrm>
            <a:off x="6397002" y="1271783"/>
            <a:ext cx="633738" cy="633738"/>
          </a:xfrm>
          <a:prstGeom prst="roundRect">
            <a:avLst>
              <a:gd name="adj" fmla="val 16667"/>
            </a:avLst>
          </a:prstGeom>
          <a:solidFill>
            <a:srgbClr val="46CEAE"/>
          </a:solidFill>
          <a:ln w="12700">
            <a:miter lim="400000"/>
          </a:ln>
        </p:spPr>
        <p:txBody>
          <a:bodyPr lIns="45719" rIns="45719" anchor="ctr"/>
          <a:lstStyle/>
          <a:p>
            <a:pPr algn="ctr">
              <a:defRPr>
                <a:solidFill>
                  <a:srgbClr val="595959"/>
                </a:solidFill>
              </a:defRPr>
            </a:pPr>
          </a:p>
        </p:txBody>
      </p:sp>
      <p:sp>
        <p:nvSpPr>
          <p:cNvPr id="357" name="直接连接符 18"/>
          <p:cNvSpPr/>
          <p:nvPr/>
        </p:nvSpPr>
        <p:spPr>
          <a:xfrm>
            <a:off x="6354402" y="1993704"/>
            <a:ext cx="3428191" cy="1"/>
          </a:xfrm>
          <a:prstGeom prst="line">
            <a:avLst/>
          </a:prstGeom>
          <a:ln>
            <a:solidFill>
              <a:srgbClr val="BFBFBF"/>
            </a:solidFill>
          </a:ln>
        </p:spPr>
        <p:txBody>
          <a:bodyPr lIns="45719" rIns="45719"/>
          <a:lstStyle/>
          <a:p/>
        </p:txBody>
      </p:sp>
      <p:sp>
        <p:nvSpPr>
          <p:cNvPr id="358" name="TextBox 498"/>
          <p:cNvSpPr txBox="1"/>
          <p:nvPr/>
        </p:nvSpPr>
        <p:spPr>
          <a:xfrm>
            <a:off x="8293212" y="1599703"/>
            <a:ext cx="789941" cy="408941"/>
          </a:xfrm>
          <a:prstGeom prst="rect">
            <a:avLst/>
          </a:prstGeom>
          <a:ln w="12700">
            <a:miter lim="400000"/>
          </a:ln>
        </p:spPr>
        <p:txBody>
          <a:bodyPr wrap="none" lIns="45719" rIns="45719" anchor="ctr">
            <a:spAutoFit/>
          </a:bodyPr>
          <a:lstStyle>
            <a:lvl1pPr>
              <a:defRPr b="1">
                <a:solidFill>
                  <a:srgbClr val="46CEAE"/>
                </a:solidFill>
                <a:latin typeface="微软雅黑"/>
                <a:ea typeface="微软雅黑"/>
                <a:cs typeface="微软雅黑"/>
                <a:sym typeface="微软雅黑"/>
              </a:defRPr>
            </a:lvl1pPr>
          </a:lstStyle>
          <a:p>
            <a:r>
              <a:t>低延迟</a:t>
            </a:r>
          </a:p>
        </p:txBody>
      </p:sp>
      <p:sp>
        <p:nvSpPr>
          <p:cNvPr id="359" name="TextBox 503"/>
          <p:cNvSpPr txBox="1"/>
          <p:nvPr/>
        </p:nvSpPr>
        <p:spPr>
          <a:xfrm>
            <a:off x="6274897" y="1991864"/>
            <a:ext cx="3640551" cy="675641"/>
          </a:xfrm>
          <a:prstGeom prst="rect">
            <a:avLst/>
          </a:prstGeom>
          <a:ln w="12700">
            <a:miter lim="400000"/>
          </a:ln>
        </p:spPr>
        <p:txBody>
          <a:bodyPr lIns="45719" rIns="45719">
            <a:spAutoFit/>
          </a:bodyPr>
          <a:lstStyle>
            <a:lvl1pPr>
              <a:lnSpc>
                <a:spcPct val="130000"/>
              </a:lnSpc>
              <a:defRPr sz="1400">
                <a:solidFill>
                  <a:srgbClr val="595959"/>
                </a:solidFill>
                <a:latin typeface="微软雅黑"/>
                <a:ea typeface="微软雅黑"/>
                <a:cs typeface="微软雅黑"/>
                <a:sym typeface="微软雅黑"/>
              </a:defRPr>
            </a:lvl1pPr>
          </a:lstStyle>
          <a:p>
            <a:r>
              <a:t>保证用户控制指令准确、低延迟地传递到设备层。</a:t>
            </a:r>
          </a:p>
        </p:txBody>
      </p:sp>
      <p:sp>
        <p:nvSpPr>
          <p:cNvPr id="360" name="流程图: 联系 20"/>
          <p:cNvSpPr/>
          <p:nvPr/>
        </p:nvSpPr>
        <p:spPr>
          <a:xfrm>
            <a:off x="6569912" y="1386601"/>
            <a:ext cx="287916" cy="424625"/>
          </a:xfrm>
          <a:custGeom>
            <a:avLst/>
            <a:gdLst/>
            <a:ahLst/>
            <a:cxnLst>
              <a:cxn ang="0">
                <a:pos x="wd2" y="hd2"/>
              </a:cxn>
              <a:cxn ang="5400000">
                <a:pos x="wd2" y="hd2"/>
              </a:cxn>
              <a:cxn ang="10800000">
                <a:pos x="wd2" y="hd2"/>
              </a:cxn>
              <a:cxn ang="16200000">
                <a:pos x="wd2" y="hd2"/>
              </a:cxn>
            </a:cxnLst>
            <a:rect l="0" t="0" r="r" b="b"/>
            <a:pathLst>
              <a:path w="21600" h="21600" extrusionOk="0">
                <a:moveTo>
                  <a:pt x="10730" y="3032"/>
                </a:moveTo>
                <a:lnTo>
                  <a:pt x="12071" y="5963"/>
                </a:lnTo>
                <a:lnTo>
                  <a:pt x="16410" y="5963"/>
                </a:lnTo>
                <a:lnTo>
                  <a:pt x="12900" y="7774"/>
                </a:lnTo>
                <a:lnTo>
                  <a:pt x="14241" y="10705"/>
                </a:lnTo>
                <a:lnTo>
                  <a:pt x="10730" y="8894"/>
                </a:lnTo>
                <a:lnTo>
                  <a:pt x="7219" y="10705"/>
                </a:lnTo>
                <a:lnTo>
                  <a:pt x="8560" y="7774"/>
                </a:lnTo>
                <a:lnTo>
                  <a:pt x="5049" y="5963"/>
                </a:lnTo>
                <a:lnTo>
                  <a:pt x="9389" y="5963"/>
                </a:lnTo>
                <a:close/>
                <a:moveTo>
                  <a:pt x="10740" y="2044"/>
                </a:moveTo>
                <a:cubicBezTo>
                  <a:pt x="6424" y="2044"/>
                  <a:pt x="2925" y="4407"/>
                  <a:pt x="2925" y="7322"/>
                </a:cubicBezTo>
                <a:cubicBezTo>
                  <a:pt x="2925" y="10237"/>
                  <a:pt x="6424" y="12600"/>
                  <a:pt x="10740" y="12600"/>
                </a:cubicBezTo>
                <a:cubicBezTo>
                  <a:pt x="15056" y="12600"/>
                  <a:pt x="18554" y="10237"/>
                  <a:pt x="18554" y="7322"/>
                </a:cubicBezTo>
                <a:cubicBezTo>
                  <a:pt x="18554" y="4407"/>
                  <a:pt x="15056" y="2044"/>
                  <a:pt x="10740" y="2044"/>
                </a:cubicBezTo>
                <a:close/>
                <a:moveTo>
                  <a:pt x="10800" y="0"/>
                </a:moveTo>
                <a:cubicBezTo>
                  <a:pt x="16765" y="0"/>
                  <a:pt x="21600" y="3266"/>
                  <a:pt x="21600" y="7295"/>
                </a:cubicBezTo>
                <a:cubicBezTo>
                  <a:pt x="21600" y="10188"/>
                  <a:pt x="19106" y="12688"/>
                  <a:pt x="15474" y="13844"/>
                </a:cubicBezTo>
                <a:lnTo>
                  <a:pt x="17883" y="21600"/>
                </a:lnTo>
                <a:lnTo>
                  <a:pt x="11186" y="18007"/>
                </a:lnTo>
                <a:lnTo>
                  <a:pt x="4488" y="21600"/>
                </a:lnTo>
                <a:lnTo>
                  <a:pt x="6829" y="14065"/>
                </a:lnTo>
                <a:cubicBezTo>
                  <a:pt x="2826" y="13009"/>
                  <a:pt x="0" y="10375"/>
                  <a:pt x="0" y="7295"/>
                </a:cubicBezTo>
                <a:cubicBezTo>
                  <a:pt x="0" y="3266"/>
                  <a:pt x="4835" y="0"/>
                  <a:pt x="10800" y="0"/>
                </a:cubicBezTo>
                <a:close/>
              </a:path>
            </a:pathLst>
          </a:custGeom>
          <a:solidFill>
            <a:srgbClr val="FFFFFF"/>
          </a:solidFill>
          <a:ln w="12700">
            <a:miter lim="400000"/>
          </a:ln>
        </p:spPr>
        <p:txBody>
          <a:bodyPr lIns="45719" rIns="45719" anchor="ctr"/>
          <a:lstStyle/>
          <a:p>
            <a:pPr algn="ctr" defTabSz="920750">
              <a:defRPr>
                <a:solidFill>
                  <a:srgbClr val="FFFFFF"/>
                </a:solidFill>
              </a:defRPr>
            </a:pPr>
          </a:p>
        </p:txBody>
      </p:sp>
      <p:sp>
        <p:nvSpPr>
          <p:cNvPr id="361" name="Rounded Rectangle 15"/>
          <p:cNvSpPr/>
          <p:nvPr/>
        </p:nvSpPr>
        <p:spPr>
          <a:xfrm>
            <a:off x="2448987" y="2852935"/>
            <a:ext cx="633738" cy="633738"/>
          </a:xfrm>
          <a:prstGeom prst="roundRect">
            <a:avLst>
              <a:gd name="adj" fmla="val 16667"/>
            </a:avLst>
          </a:prstGeom>
          <a:solidFill>
            <a:srgbClr val="46CEAE"/>
          </a:solidFill>
          <a:ln w="12700">
            <a:miter lim="400000"/>
          </a:ln>
        </p:spPr>
        <p:txBody>
          <a:bodyPr lIns="45719" rIns="45719" anchor="ctr"/>
          <a:lstStyle/>
          <a:p>
            <a:pPr algn="ctr">
              <a:defRPr>
                <a:solidFill>
                  <a:srgbClr val="595959"/>
                </a:solidFill>
              </a:defRPr>
            </a:pPr>
          </a:p>
        </p:txBody>
      </p:sp>
      <p:sp>
        <p:nvSpPr>
          <p:cNvPr id="362" name="Freeform 55"/>
          <p:cNvSpPr/>
          <p:nvPr/>
        </p:nvSpPr>
        <p:spPr>
          <a:xfrm>
            <a:off x="2606087" y="2999975"/>
            <a:ext cx="317078" cy="339658"/>
          </a:xfrm>
          <a:custGeom>
            <a:avLst/>
            <a:gdLst/>
            <a:ahLst/>
            <a:cxnLst>
              <a:cxn ang="0">
                <a:pos x="wd2" y="hd2"/>
              </a:cxn>
              <a:cxn ang="5400000">
                <a:pos x="wd2" y="hd2"/>
              </a:cxn>
              <a:cxn ang="10800000">
                <a:pos x="wd2" y="hd2"/>
              </a:cxn>
              <a:cxn ang="16200000">
                <a:pos x="wd2" y="hd2"/>
              </a:cxn>
            </a:cxnLst>
            <a:rect l="0" t="0" r="r" b="b"/>
            <a:pathLst>
              <a:path w="21102" h="21600" extrusionOk="0">
                <a:moveTo>
                  <a:pt x="13731" y="14720"/>
                </a:moveTo>
                <a:cubicBezTo>
                  <a:pt x="21433" y="10080"/>
                  <a:pt x="21098" y="4160"/>
                  <a:pt x="21098" y="4160"/>
                </a:cubicBezTo>
                <a:cubicBezTo>
                  <a:pt x="21098" y="3360"/>
                  <a:pt x="21098" y="3360"/>
                  <a:pt x="21098" y="3360"/>
                </a:cubicBezTo>
                <a:cubicBezTo>
                  <a:pt x="21098" y="3360"/>
                  <a:pt x="21266" y="1600"/>
                  <a:pt x="19424" y="1600"/>
                </a:cubicBezTo>
                <a:cubicBezTo>
                  <a:pt x="18921" y="1600"/>
                  <a:pt x="18586" y="1600"/>
                  <a:pt x="18586" y="1600"/>
                </a:cubicBezTo>
                <a:cubicBezTo>
                  <a:pt x="17749" y="1600"/>
                  <a:pt x="17749" y="2560"/>
                  <a:pt x="17749" y="2560"/>
                </a:cubicBezTo>
                <a:cubicBezTo>
                  <a:pt x="17749" y="2560"/>
                  <a:pt x="17247" y="2560"/>
                  <a:pt x="16745" y="2560"/>
                </a:cubicBezTo>
                <a:cubicBezTo>
                  <a:pt x="16745" y="1920"/>
                  <a:pt x="16745" y="0"/>
                  <a:pt x="16745" y="0"/>
                </a:cubicBezTo>
                <a:cubicBezTo>
                  <a:pt x="9210" y="1120"/>
                  <a:pt x="4354" y="0"/>
                  <a:pt x="4354" y="0"/>
                </a:cubicBezTo>
                <a:cubicBezTo>
                  <a:pt x="4354" y="2560"/>
                  <a:pt x="4354" y="2560"/>
                  <a:pt x="4354" y="2560"/>
                </a:cubicBezTo>
                <a:cubicBezTo>
                  <a:pt x="3684" y="2560"/>
                  <a:pt x="3517" y="2560"/>
                  <a:pt x="3517" y="2560"/>
                </a:cubicBezTo>
                <a:cubicBezTo>
                  <a:pt x="3517" y="2560"/>
                  <a:pt x="3517" y="1600"/>
                  <a:pt x="2680" y="1600"/>
                </a:cubicBezTo>
                <a:cubicBezTo>
                  <a:pt x="2680" y="1600"/>
                  <a:pt x="2345" y="1600"/>
                  <a:pt x="1842" y="1600"/>
                </a:cubicBezTo>
                <a:cubicBezTo>
                  <a:pt x="0" y="1600"/>
                  <a:pt x="0" y="3360"/>
                  <a:pt x="0" y="3360"/>
                </a:cubicBezTo>
                <a:cubicBezTo>
                  <a:pt x="0" y="4160"/>
                  <a:pt x="0" y="4160"/>
                  <a:pt x="0" y="4160"/>
                </a:cubicBezTo>
                <a:cubicBezTo>
                  <a:pt x="0" y="4160"/>
                  <a:pt x="-167" y="10080"/>
                  <a:pt x="7535" y="14720"/>
                </a:cubicBezTo>
                <a:cubicBezTo>
                  <a:pt x="7535" y="14720"/>
                  <a:pt x="8540" y="15680"/>
                  <a:pt x="9712" y="15680"/>
                </a:cubicBezTo>
                <a:cubicBezTo>
                  <a:pt x="9712" y="16480"/>
                  <a:pt x="9712" y="16480"/>
                  <a:pt x="9712" y="16480"/>
                </a:cubicBezTo>
                <a:cubicBezTo>
                  <a:pt x="9712" y="16480"/>
                  <a:pt x="8875" y="16480"/>
                  <a:pt x="8875" y="16960"/>
                </a:cubicBezTo>
                <a:cubicBezTo>
                  <a:pt x="8875" y="17440"/>
                  <a:pt x="9712" y="17280"/>
                  <a:pt x="9712" y="17280"/>
                </a:cubicBezTo>
                <a:cubicBezTo>
                  <a:pt x="9712" y="18240"/>
                  <a:pt x="9712" y="18240"/>
                  <a:pt x="9712" y="18240"/>
                </a:cubicBezTo>
                <a:cubicBezTo>
                  <a:pt x="9712" y="18240"/>
                  <a:pt x="9545" y="19040"/>
                  <a:pt x="8875" y="19040"/>
                </a:cubicBezTo>
                <a:cubicBezTo>
                  <a:pt x="8875" y="19840"/>
                  <a:pt x="7870" y="19840"/>
                  <a:pt x="7870" y="19840"/>
                </a:cubicBezTo>
                <a:cubicBezTo>
                  <a:pt x="7870" y="19840"/>
                  <a:pt x="7033" y="20000"/>
                  <a:pt x="7033" y="20640"/>
                </a:cubicBezTo>
                <a:cubicBezTo>
                  <a:pt x="7033" y="20640"/>
                  <a:pt x="6866" y="21600"/>
                  <a:pt x="8038" y="21600"/>
                </a:cubicBezTo>
                <a:cubicBezTo>
                  <a:pt x="9210" y="21600"/>
                  <a:pt x="13228" y="21600"/>
                  <a:pt x="13228" y="21600"/>
                </a:cubicBezTo>
                <a:cubicBezTo>
                  <a:pt x="14066" y="21600"/>
                  <a:pt x="14066" y="20640"/>
                  <a:pt x="14066" y="20640"/>
                </a:cubicBezTo>
                <a:cubicBezTo>
                  <a:pt x="14066" y="20640"/>
                  <a:pt x="14066" y="19840"/>
                  <a:pt x="13228" y="19840"/>
                </a:cubicBezTo>
                <a:cubicBezTo>
                  <a:pt x="12224" y="19840"/>
                  <a:pt x="12224" y="19040"/>
                  <a:pt x="12224" y="19040"/>
                </a:cubicBezTo>
                <a:cubicBezTo>
                  <a:pt x="12224" y="19040"/>
                  <a:pt x="11386" y="19040"/>
                  <a:pt x="11386" y="18240"/>
                </a:cubicBezTo>
                <a:cubicBezTo>
                  <a:pt x="11386" y="17280"/>
                  <a:pt x="11386" y="17280"/>
                  <a:pt x="11386" y="17280"/>
                </a:cubicBezTo>
                <a:cubicBezTo>
                  <a:pt x="11386" y="17280"/>
                  <a:pt x="12391" y="17440"/>
                  <a:pt x="12391" y="16960"/>
                </a:cubicBezTo>
                <a:cubicBezTo>
                  <a:pt x="12391" y="16480"/>
                  <a:pt x="11386" y="16480"/>
                  <a:pt x="11386" y="16480"/>
                </a:cubicBezTo>
                <a:cubicBezTo>
                  <a:pt x="11386" y="15680"/>
                  <a:pt x="11386" y="15680"/>
                  <a:pt x="11386" y="15680"/>
                </a:cubicBezTo>
                <a:cubicBezTo>
                  <a:pt x="12391" y="15680"/>
                  <a:pt x="13061" y="15360"/>
                  <a:pt x="13731" y="14720"/>
                </a:cubicBezTo>
                <a:close/>
                <a:moveTo>
                  <a:pt x="16745" y="3360"/>
                </a:moveTo>
                <a:cubicBezTo>
                  <a:pt x="17080" y="3360"/>
                  <a:pt x="17749" y="3360"/>
                  <a:pt x="17749" y="3360"/>
                </a:cubicBezTo>
                <a:cubicBezTo>
                  <a:pt x="18586" y="3360"/>
                  <a:pt x="18586" y="2560"/>
                  <a:pt x="18586" y="2560"/>
                </a:cubicBezTo>
                <a:cubicBezTo>
                  <a:pt x="19424" y="2560"/>
                  <a:pt x="19424" y="3360"/>
                  <a:pt x="19424" y="3360"/>
                </a:cubicBezTo>
                <a:cubicBezTo>
                  <a:pt x="19424" y="4160"/>
                  <a:pt x="19424" y="4160"/>
                  <a:pt x="19424" y="4160"/>
                </a:cubicBezTo>
                <a:cubicBezTo>
                  <a:pt x="19424" y="4160"/>
                  <a:pt x="19256" y="7520"/>
                  <a:pt x="15070" y="11360"/>
                </a:cubicBezTo>
                <a:cubicBezTo>
                  <a:pt x="15907" y="9760"/>
                  <a:pt x="16745" y="6080"/>
                  <a:pt x="16745" y="3360"/>
                </a:cubicBezTo>
                <a:close/>
                <a:moveTo>
                  <a:pt x="5861" y="11520"/>
                </a:moveTo>
                <a:cubicBezTo>
                  <a:pt x="1675" y="7680"/>
                  <a:pt x="1507" y="4320"/>
                  <a:pt x="1507" y="4320"/>
                </a:cubicBezTo>
                <a:cubicBezTo>
                  <a:pt x="1507" y="3520"/>
                  <a:pt x="1507" y="3520"/>
                  <a:pt x="1507" y="3520"/>
                </a:cubicBezTo>
                <a:cubicBezTo>
                  <a:pt x="1507" y="3520"/>
                  <a:pt x="1507" y="2720"/>
                  <a:pt x="2345" y="2720"/>
                </a:cubicBezTo>
                <a:cubicBezTo>
                  <a:pt x="2345" y="2720"/>
                  <a:pt x="2345" y="3520"/>
                  <a:pt x="3182" y="3520"/>
                </a:cubicBezTo>
                <a:cubicBezTo>
                  <a:pt x="3182" y="3520"/>
                  <a:pt x="3852" y="3520"/>
                  <a:pt x="4186" y="3520"/>
                </a:cubicBezTo>
                <a:cubicBezTo>
                  <a:pt x="4186" y="6240"/>
                  <a:pt x="4856" y="9920"/>
                  <a:pt x="5861" y="11520"/>
                </a:cubicBezTo>
                <a:close/>
              </a:path>
            </a:pathLst>
          </a:custGeom>
          <a:solidFill>
            <a:srgbClr val="FFFFFF"/>
          </a:solidFill>
          <a:ln w="12700">
            <a:miter lim="400000"/>
          </a:ln>
        </p:spPr>
        <p:txBody>
          <a:bodyPr lIns="45719" rIns="45719"/>
          <a:lstStyle/>
          <a:p>
            <a:pPr>
              <a:defRPr>
                <a:solidFill>
                  <a:srgbClr val="595959"/>
                </a:solidFill>
              </a:defRPr>
            </a:pPr>
          </a:p>
        </p:txBody>
      </p:sp>
      <p:sp>
        <p:nvSpPr>
          <p:cNvPr id="363" name="直接连接符 24"/>
          <p:cNvSpPr/>
          <p:nvPr/>
        </p:nvSpPr>
        <p:spPr>
          <a:xfrm>
            <a:off x="2406387" y="3574855"/>
            <a:ext cx="3428191" cy="1"/>
          </a:xfrm>
          <a:prstGeom prst="line">
            <a:avLst/>
          </a:prstGeom>
          <a:ln>
            <a:solidFill>
              <a:srgbClr val="BFBFBF"/>
            </a:solidFill>
          </a:ln>
        </p:spPr>
        <p:txBody>
          <a:bodyPr lIns="45719" rIns="45719"/>
          <a:lstStyle/>
          <a:p/>
        </p:txBody>
      </p:sp>
      <p:sp>
        <p:nvSpPr>
          <p:cNvPr id="364" name="TextBox 498"/>
          <p:cNvSpPr txBox="1"/>
          <p:nvPr/>
        </p:nvSpPr>
        <p:spPr>
          <a:xfrm>
            <a:off x="4345197" y="3180855"/>
            <a:ext cx="1018541" cy="408941"/>
          </a:xfrm>
          <a:prstGeom prst="rect">
            <a:avLst/>
          </a:prstGeom>
          <a:ln w="12700">
            <a:miter lim="400000"/>
          </a:ln>
        </p:spPr>
        <p:txBody>
          <a:bodyPr wrap="none" lIns="45719" rIns="45719" anchor="ctr">
            <a:spAutoFit/>
          </a:bodyPr>
          <a:lstStyle>
            <a:lvl1pPr>
              <a:defRPr b="1">
                <a:solidFill>
                  <a:srgbClr val="46CEAE"/>
                </a:solidFill>
                <a:latin typeface="微软雅黑"/>
                <a:ea typeface="微软雅黑"/>
                <a:cs typeface="微软雅黑"/>
                <a:sym typeface="微软雅黑"/>
              </a:defRPr>
            </a:lvl1pPr>
          </a:lstStyle>
          <a:p>
            <a:r>
              <a:t>强鲁棒性</a:t>
            </a:r>
          </a:p>
        </p:txBody>
      </p:sp>
      <p:sp>
        <p:nvSpPr>
          <p:cNvPr id="365" name="TextBox 503"/>
          <p:cNvSpPr txBox="1"/>
          <p:nvPr/>
        </p:nvSpPr>
        <p:spPr>
          <a:xfrm>
            <a:off x="2326883" y="3573016"/>
            <a:ext cx="3640551" cy="675641"/>
          </a:xfrm>
          <a:prstGeom prst="rect">
            <a:avLst/>
          </a:prstGeom>
          <a:ln w="12700">
            <a:miter lim="400000"/>
          </a:ln>
        </p:spPr>
        <p:txBody>
          <a:bodyPr lIns="45719" rIns="45719">
            <a:spAutoFit/>
          </a:bodyPr>
          <a:lstStyle>
            <a:lvl1pPr>
              <a:lnSpc>
                <a:spcPct val="130000"/>
              </a:lnSpc>
              <a:defRPr sz="1400">
                <a:solidFill>
                  <a:srgbClr val="595959"/>
                </a:solidFill>
                <a:latin typeface="微软雅黑"/>
                <a:ea typeface="微软雅黑"/>
                <a:cs typeface="微软雅黑"/>
                <a:sym typeface="微软雅黑"/>
              </a:defRPr>
            </a:lvl1pPr>
          </a:lstStyle>
          <a:p>
            <a:r>
              <a:t>智能系统各模块可以在大量并发操作、大数据流量时保持负载能力。</a:t>
            </a:r>
          </a:p>
        </p:txBody>
      </p:sp>
      <p:sp>
        <p:nvSpPr>
          <p:cNvPr id="366" name="Rounded Rectangle 15"/>
          <p:cNvSpPr/>
          <p:nvPr/>
        </p:nvSpPr>
        <p:spPr>
          <a:xfrm>
            <a:off x="6397002" y="2855959"/>
            <a:ext cx="633738" cy="633738"/>
          </a:xfrm>
          <a:prstGeom prst="roundRect">
            <a:avLst>
              <a:gd name="adj" fmla="val 16667"/>
            </a:avLst>
          </a:prstGeom>
          <a:solidFill>
            <a:srgbClr val="46CEAE"/>
          </a:solidFill>
          <a:ln w="12700">
            <a:miter lim="400000"/>
          </a:ln>
        </p:spPr>
        <p:txBody>
          <a:bodyPr lIns="45719" rIns="45719" anchor="ctr"/>
          <a:lstStyle/>
          <a:p>
            <a:pPr algn="ctr">
              <a:defRPr>
                <a:solidFill>
                  <a:srgbClr val="595959"/>
                </a:solidFill>
              </a:defRPr>
            </a:pPr>
          </a:p>
        </p:txBody>
      </p:sp>
      <p:sp>
        <p:nvSpPr>
          <p:cNvPr id="367" name="直接连接符 28"/>
          <p:cNvSpPr/>
          <p:nvPr/>
        </p:nvSpPr>
        <p:spPr>
          <a:xfrm>
            <a:off x="6354402" y="3577880"/>
            <a:ext cx="3428191" cy="1"/>
          </a:xfrm>
          <a:prstGeom prst="line">
            <a:avLst/>
          </a:prstGeom>
          <a:ln>
            <a:solidFill>
              <a:srgbClr val="BFBFBF"/>
            </a:solidFill>
          </a:ln>
        </p:spPr>
        <p:txBody>
          <a:bodyPr lIns="45719" rIns="45719"/>
          <a:lstStyle/>
          <a:p/>
        </p:txBody>
      </p:sp>
      <p:sp>
        <p:nvSpPr>
          <p:cNvPr id="368" name="TextBox 498"/>
          <p:cNvSpPr txBox="1"/>
          <p:nvPr/>
        </p:nvSpPr>
        <p:spPr>
          <a:xfrm>
            <a:off x="8293212" y="3183879"/>
            <a:ext cx="1018541" cy="408941"/>
          </a:xfrm>
          <a:prstGeom prst="rect">
            <a:avLst/>
          </a:prstGeom>
          <a:ln w="12700">
            <a:miter lim="400000"/>
          </a:ln>
        </p:spPr>
        <p:txBody>
          <a:bodyPr wrap="none" lIns="45719" rIns="45719" anchor="ctr">
            <a:spAutoFit/>
          </a:bodyPr>
          <a:lstStyle>
            <a:lvl1pPr>
              <a:defRPr b="1">
                <a:solidFill>
                  <a:srgbClr val="46CEAE"/>
                </a:solidFill>
                <a:latin typeface="微软雅黑"/>
                <a:ea typeface="微软雅黑"/>
                <a:cs typeface="微软雅黑"/>
                <a:sym typeface="微软雅黑"/>
              </a:defRPr>
            </a:lvl1pPr>
          </a:lstStyle>
          <a:p>
            <a:r>
              <a:t>高稳定性</a:t>
            </a:r>
          </a:p>
        </p:txBody>
      </p:sp>
      <p:sp>
        <p:nvSpPr>
          <p:cNvPr id="369" name="TextBox 503"/>
          <p:cNvSpPr txBox="1"/>
          <p:nvPr/>
        </p:nvSpPr>
        <p:spPr>
          <a:xfrm>
            <a:off x="6274897" y="3576039"/>
            <a:ext cx="3640551" cy="675641"/>
          </a:xfrm>
          <a:prstGeom prst="rect">
            <a:avLst/>
          </a:prstGeom>
          <a:ln w="12700">
            <a:miter lim="400000"/>
          </a:ln>
        </p:spPr>
        <p:txBody>
          <a:bodyPr lIns="45719" rIns="45719">
            <a:spAutoFit/>
          </a:bodyPr>
          <a:lstStyle>
            <a:lvl1pPr>
              <a:lnSpc>
                <a:spcPct val="130000"/>
              </a:lnSpc>
              <a:defRPr sz="1400">
                <a:solidFill>
                  <a:srgbClr val="595959"/>
                </a:solidFill>
                <a:latin typeface="微软雅黑"/>
                <a:ea typeface="微软雅黑"/>
                <a:cs typeface="微软雅黑"/>
                <a:sym typeface="微软雅黑"/>
              </a:defRPr>
            </a:lvl1pPr>
          </a:lstStyle>
          <a:p>
            <a:r>
              <a:t>终端、云平台、设备间数据传输无误差、低丢包率。</a:t>
            </a:r>
          </a:p>
        </p:txBody>
      </p:sp>
      <p:sp>
        <p:nvSpPr>
          <p:cNvPr id="370" name="流程图: 联系 20"/>
          <p:cNvSpPr/>
          <p:nvPr/>
        </p:nvSpPr>
        <p:spPr>
          <a:xfrm>
            <a:off x="6569912" y="2970777"/>
            <a:ext cx="287916" cy="424624"/>
          </a:xfrm>
          <a:custGeom>
            <a:avLst/>
            <a:gdLst/>
            <a:ahLst/>
            <a:cxnLst>
              <a:cxn ang="0">
                <a:pos x="wd2" y="hd2"/>
              </a:cxn>
              <a:cxn ang="5400000">
                <a:pos x="wd2" y="hd2"/>
              </a:cxn>
              <a:cxn ang="10800000">
                <a:pos x="wd2" y="hd2"/>
              </a:cxn>
              <a:cxn ang="16200000">
                <a:pos x="wd2" y="hd2"/>
              </a:cxn>
            </a:cxnLst>
            <a:rect l="0" t="0" r="r" b="b"/>
            <a:pathLst>
              <a:path w="21600" h="21600" extrusionOk="0">
                <a:moveTo>
                  <a:pt x="10730" y="3032"/>
                </a:moveTo>
                <a:lnTo>
                  <a:pt x="12071" y="5963"/>
                </a:lnTo>
                <a:lnTo>
                  <a:pt x="16410" y="5963"/>
                </a:lnTo>
                <a:lnTo>
                  <a:pt x="12900" y="7774"/>
                </a:lnTo>
                <a:lnTo>
                  <a:pt x="14241" y="10705"/>
                </a:lnTo>
                <a:lnTo>
                  <a:pt x="10730" y="8894"/>
                </a:lnTo>
                <a:lnTo>
                  <a:pt x="7219" y="10705"/>
                </a:lnTo>
                <a:lnTo>
                  <a:pt x="8560" y="7774"/>
                </a:lnTo>
                <a:lnTo>
                  <a:pt x="5049" y="5963"/>
                </a:lnTo>
                <a:lnTo>
                  <a:pt x="9389" y="5963"/>
                </a:lnTo>
                <a:close/>
                <a:moveTo>
                  <a:pt x="10740" y="2044"/>
                </a:moveTo>
                <a:cubicBezTo>
                  <a:pt x="6424" y="2044"/>
                  <a:pt x="2925" y="4407"/>
                  <a:pt x="2925" y="7322"/>
                </a:cubicBezTo>
                <a:cubicBezTo>
                  <a:pt x="2925" y="10237"/>
                  <a:pt x="6424" y="12600"/>
                  <a:pt x="10740" y="12600"/>
                </a:cubicBezTo>
                <a:cubicBezTo>
                  <a:pt x="15056" y="12600"/>
                  <a:pt x="18554" y="10237"/>
                  <a:pt x="18554" y="7322"/>
                </a:cubicBezTo>
                <a:cubicBezTo>
                  <a:pt x="18554" y="4407"/>
                  <a:pt x="15056" y="2044"/>
                  <a:pt x="10740" y="2044"/>
                </a:cubicBezTo>
                <a:close/>
                <a:moveTo>
                  <a:pt x="10800" y="0"/>
                </a:moveTo>
                <a:cubicBezTo>
                  <a:pt x="16765" y="0"/>
                  <a:pt x="21600" y="3266"/>
                  <a:pt x="21600" y="7295"/>
                </a:cubicBezTo>
                <a:cubicBezTo>
                  <a:pt x="21600" y="10188"/>
                  <a:pt x="19106" y="12688"/>
                  <a:pt x="15474" y="13844"/>
                </a:cubicBezTo>
                <a:lnTo>
                  <a:pt x="17883" y="21600"/>
                </a:lnTo>
                <a:lnTo>
                  <a:pt x="11186" y="18007"/>
                </a:lnTo>
                <a:lnTo>
                  <a:pt x="4488" y="21600"/>
                </a:lnTo>
                <a:lnTo>
                  <a:pt x="6829" y="14065"/>
                </a:lnTo>
                <a:cubicBezTo>
                  <a:pt x="2826" y="13009"/>
                  <a:pt x="0" y="10375"/>
                  <a:pt x="0" y="7295"/>
                </a:cubicBezTo>
                <a:cubicBezTo>
                  <a:pt x="0" y="3266"/>
                  <a:pt x="4835" y="0"/>
                  <a:pt x="10800" y="0"/>
                </a:cubicBezTo>
                <a:close/>
              </a:path>
            </a:pathLst>
          </a:custGeom>
          <a:solidFill>
            <a:srgbClr val="FFFFFF"/>
          </a:solidFill>
          <a:ln w="12700">
            <a:miter lim="400000"/>
          </a:ln>
        </p:spPr>
        <p:txBody>
          <a:bodyPr lIns="45719" rIns="45719" anchor="ctr"/>
          <a:lstStyle/>
          <a:p>
            <a:pPr algn="ctr" defTabSz="920750">
              <a:defRPr>
                <a:solidFill>
                  <a:srgbClr val="FFFFFF"/>
                </a:solidFill>
              </a:defRPr>
            </a:pPr>
          </a:p>
        </p:txBody>
      </p:sp>
      <p:sp>
        <p:nvSpPr>
          <p:cNvPr id="371" name="Rounded Rectangle 15"/>
          <p:cNvSpPr/>
          <p:nvPr/>
        </p:nvSpPr>
        <p:spPr>
          <a:xfrm>
            <a:off x="2448987" y="4509117"/>
            <a:ext cx="633738" cy="633738"/>
          </a:xfrm>
          <a:prstGeom prst="roundRect">
            <a:avLst>
              <a:gd name="adj" fmla="val 16667"/>
            </a:avLst>
          </a:prstGeom>
          <a:solidFill>
            <a:srgbClr val="46CEAE"/>
          </a:solidFill>
          <a:ln w="12700">
            <a:miter lim="400000"/>
          </a:ln>
        </p:spPr>
        <p:txBody>
          <a:bodyPr lIns="45719" rIns="45719" anchor="ctr"/>
          <a:lstStyle/>
          <a:p>
            <a:pPr algn="ctr">
              <a:defRPr>
                <a:solidFill>
                  <a:srgbClr val="595959"/>
                </a:solidFill>
              </a:defRPr>
            </a:pPr>
          </a:p>
        </p:txBody>
      </p:sp>
      <p:sp>
        <p:nvSpPr>
          <p:cNvPr id="372" name="Freeform 55"/>
          <p:cNvSpPr/>
          <p:nvPr/>
        </p:nvSpPr>
        <p:spPr>
          <a:xfrm>
            <a:off x="2606087" y="4656156"/>
            <a:ext cx="317078" cy="339658"/>
          </a:xfrm>
          <a:custGeom>
            <a:avLst/>
            <a:gdLst/>
            <a:ahLst/>
            <a:cxnLst>
              <a:cxn ang="0">
                <a:pos x="wd2" y="hd2"/>
              </a:cxn>
              <a:cxn ang="5400000">
                <a:pos x="wd2" y="hd2"/>
              </a:cxn>
              <a:cxn ang="10800000">
                <a:pos x="wd2" y="hd2"/>
              </a:cxn>
              <a:cxn ang="16200000">
                <a:pos x="wd2" y="hd2"/>
              </a:cxn>
            </a:cxnLst>
            <a:rect l="0" t="0" r="r" b="b"/>
            <a:pathLst>
              <a:path w="21102" h="21600" extrusionOk="0">
                <a:moveTo>
                  <a:pt x="13731" y="14720"/>
                </a:moveTo>
                <a:cubicBezTo>
                  <a:pt x="21433" y="10080"/>
                  <a:pt x="21098" y="4160"/>
                  <a:pt x="21098" y="4160"/>
                </a:cubicBezTo>
                <a:cubicBezTo>
                  <a:pt x="21098" y="3360"/>
                  <a:pt x="21098" y="3360"/>
                  <a:pt x="21098" y="3360"/>
                </a:cubicBezTo>
                <a:cubicBezTo>
                  <a:pt x="21098" y="3360"/>
                  <a:pt x="21266" y="1600"/>
                  <a:pt x="19424" y="1600"/>
                </a:cubicBezTo>
                <a:cubicBezTo>
                  <a:pt x="18921" y="1600"/>
                  <a:pt x="18586" y="1600"/>
                  <a:pt x="18586" y="1600"/>
                </a:cubicBezTo>
                <a:cubicBezTo>
                  <a:pt x="17749" y="1600"/>
                  <a:pt x="17749" y="2560"/>
                  <a:pt x="17749" y="2560"/>
                </a:cubicBezTo>
                <a:cubicBezTo>
                  <a:pt x="17749" y="2560"/>
                  <a:pt x="17247" y="2560"/>
                  <a:pt x="16745" y="2560"/>
                </a:cubicBezTo>
                <a:cubicBezTo>
                  <a:pt x="16745" y="1920"/>
                  <a:pt x="16745" y="0"/>
                  <a:pt x="16745" y="0"/>
                </a:cubicBezTo>
                <a:cubicBezTo>
                  <a:pt x="9210" y="1120"/>
                  <a:pt x="4354" y="0"/>
                  <a:pt x="4354" y="0"/>
                </a:cubicBezTo>
                <a:cubicBezTo>
                  <a:pt x="4354" y="2560"/>
                  <a:pt x="4354" y="2560"/>
                  <a:pt x="4354" y="2560"/>
                </a:cubicBezTo>
                <a:cubicBezTo>
                  <a:pt x="3684" y="2560"/>
                  <a:pt x="3517" y="2560"/>
                  <a:pt x="3517" y="2560"/>
                </a:cubicBezTo>
                <a:cubicBezTo>
                  <a:pt x="3517" y="2560"/>
                  <a:pt x="3517" y="1600"/>
                  <a:pt x="2680" y="1600"/>
                </a:cubicBezTo>
                <a:cubicBezTo>
                  <a:pt x="2680" y="1600"/>
                  <a:pt x="2345" y="1600"/>
                  <a:pt x="1842" y="1600"/>
                </a:cubicBezTo>
                <a:cubicBezTo>
                  <a:pt x="0" y="1600"/>
                  <a:pt x="0" y="3360"/>
                  <a:pt x="0" y="3360"/>
                </a:cubicBezTo>
                <a:cubicBezTo>
                  <a:pt x="0" y="4160"/>
                  <a:pt x="0" y="4160"/>
                  <a:pt x="0" y="4160"/>
                </a:cubicBezTo>
                <a:cubicBezTo>
                  <a:pt x="0" y="4160"/>
                  <a:pt x="-167" y="10080"/>
                  <a:pt x="7535" y="14720"/>
                </a:cubicBezTo>
                <a:cubicBezTo>
                  <a:pt x="7535" y="14720"/>
                  <a:pt x="8540" y="15680"/>
                  <a:pt x="9712" y="15680"/>
                </a:cubicBezTo>
                <a:cubicBezTo>
                  <a:pt x="9712" y="16480"/>
                  <a:pt x="9712" y="16480"/>
                  <a:pt x="9712" y="16480"/>
                </a:cubicBezTo>
                <a:cubicBezTo>
                  <a:pt x="9712" y="16480"/>
                  <a:pt x="8875" y="16480"/>
                  <a:pt x="8875" y="16960"/>
                </a:cubicBezTo>
                <a:cubicBezTo>
                  <a:pt x="8875" y="17440"/>
                  <a:pt x="9712" y="17280"/>
                  <a:pt x="9712" y="17280"/>
                </a:cubicBezTo>
                <a:cubicBezTo>
                  <a:pt x="9712" y="18240"/>
                  <a:pt x="9712" y="18240"/>
                  <a:pt x="9712" y="18240"/>
                </a:cubicBezTo>
                <a:cubicBezTo>
                  <a:pt x="9712" y="18240"/>
                  <a:pt x="9545" y="19040"/>
                  <a:pt x="8875" y="19040"/>
                </a:cubicBezTo>
                <a:cubicBezTo>
                  <a:pt x="8875" y="19840"/>
                  <a:pt x="7870" y="19840"/>
                  <a:pt x="7870" y="19840"/>
                </a:cubicBezTo>
                <a:cubicBezTo>
                  <a:pt x="7870" y="19840"/>
                  <a:pt x="7033" y="20000"/>
                  <a:pt x="7033" y="20640"/>
                </a:cubicBezTo>
                <a:cubicBezTo>
                  <a:pt x="7033" y="20640"/>
                  <a:pt x="6866" y="21600"/>
                  <a:pt x="8038" y="21600"/>
                </a:cubicBezTo>
                <a:cubicBezTo>
                  <a:pt x="9210" y="21600"/>
                  <a:pt x="13228" y="21600"/>
                  <a:pt x="13228" y="21600"/>
                </a:cubicBezTo>
                <a:cubicBezTo>
                  <a:pt x="14066" y="21600"/>
                  <a:pt x="14066" y="20640"/>
                  <a:pt x="14066" y="20640"/>
                </a:cubicBezTo>
                <a:cubicBezTo>
                  <a:pt x="14066" y="20640"/>
                  <a:pt x="14066" y="19840"/>
                  <a:pt x="13228" y="19840"/>
                </a:cubicBezTo>
                <a:cubicBezTo>
                  <a:pt x="12224" y="19840"/>
                  <a:pt x="12224" y="19040"/>
                  <a:pt x="12224" y="19040"/>
                </a:cubicBezTo>
                <a:cubicBezTo>
                  <a:pt x="12224" y="19040"/>
                  <a:pt x="11386" y="19040"/>
                  <a:pt x="11386" y="18240"/>
                </a:cubicBezTo>
                <a:cubicBezTo>
                  <a:pt x="11386" y="17280"/>
                  <a:pt x="11386" y="17280"/>
                  <a:pt x="11386" y="17280"/>
                </a:cubicBezTo>
                <a:cubicBezTo>
                  <a:pt x="11386" y="17280"/>
                  <a:pt x="12391" y="17440"/>
                  <a:pt x="12391" y="16960"/>
                </a:cubicBezTo>
                <a:cubicBezTo>
                  <a:pt x="12391" y="16480"/>
                  <a:pt x="11386" y="16480"/>
                  <a:pt x="11386" y="16480"/>
                </a:cubicBezTo>
                <a:cubicBezTo>
                  <a:pt x="11386" y="15680"/>
                  <a:pt x="11386" y="15680"/>
                  <a:pt x="11386" y="15680"/>
                </a:cubicBezTo>
                <a:cubicBezTo>
                  <a:pt x="12391" y="15680"/>
                  <a:pt x="13061" y="15360"/>
                  <a:pt x="13731" y="14720"/>
                </a:cubicBezTo>
                <a:close/>
                <a:moveTo>
                  <a:pt x="16745" y="3360"/>
                </a:moveTo>
                <a:cubicBezTo>
                  <a:pt x="17080" y="3360"/>
                  <a:pt x="17749" y="3360"/>
                  <a:pt x="17749" y="3360"/>
                </a:cubicBezTo>
                <a:cubicBezTo>
                  <a:pt x="18586" y="3360"/>
                  <a:pt x="18586" y="2560"/>
                  <a:pt x="18586" y="2560"/>
                </a:cubicBezTo>
                <a:cubicBezTo>
                  <a:pt x="19424" y="2560"/>
                  <a:pt x="19424" y="3360"/>
                  <a:pt x="19424" y="3360"/>
                </a:cubicBezTo>
                <a:cubicBezTo>
                  <a:pt x="19424" y="4160"/>
                  <a:pt x="19424" y="4160"/>
                  <a:pt x="19424" y="4160"/>
                </a:cubicBezTo>
                <a:cubicBezTo>
                  <a:pt x="19424" y="4160"/>
                  <a:pt x="19256" y="7520"/>
                  <a:pt x="15070" y="11360"/>
                </a:cubicBezTo>
                <a:cubicBezTo>
                  <a:pt x="15907" y="9760"/>
                  <a:pt x="16745" y="6080"/>
                  <a:pt x="16745" y="3360"/>
                </a:cubicBezTo>
                <a:close/>
                <a:moveTo>
                  <a:pt x="5861" y="11520"/>
                </a:moveTo>
                <a:cubicBezTo>
                  <a:pt x="1675" y="7680"/>
                  <a:pt x="1507" y="4320"/>
                  <a:pt x="1507" y="4320"/>
                </a:cubicBezTo>
                <a:cubicBezTo>
                  <a:pt x="1507" y="3520"/>
                  <a:pt x="1507" y="3520"/>
                  <a:pt x="1507" y="3520"/>
                </a:cubicBezTo>
                <a:cubicBezTo>
                  <a:pt x="1507" y="3520"/>
                  <a:pt x="1507" y="2720"/>
                  <a:pt x="2345" y="2720"/>
                </a:cubicBezTo>
                <a:cubicBezTo>
                  <a:pt x="2345" y="2720"/>
                  <a:pt x="2345" y="3520"/>
                  <a:pt x="3182" y="3520"/>
                </a:cubicBezTo>
                <a:cubicBezTo>
                  <a:pt x="3182" y="3520"/>
                  <a:pt x="3852" y="3520"/>
                  <a:pt x="4186" y="3520"/>
                </a:cubicBezTo>
                <a:cubicBezTo>
                  <a:pt x="4186" y="6240"/>
                  <a:pt x="4856" y="9920"/>
                  <a:pt x="5861" y="11520"/>
                </a:cubicBezTo>
                <a:close/>
              </a:path>
            </a:pathLst>
          </a:custGeom>
          <a:solidFill>
            <a:srgbClr val="FFFFFF"/>
          </a:solidFill>
          <a:ln w="12700">
            <a:miter lim="400000"/>
          </a:ln>
        </p:spPr>
        <p:txBody>
          <a:bodyPr lIns="45719" rIns="45719"/>
          <a:lstStyle/>
          <a:p>
            <a:pPr>
              <a:defRPr>
                <a:solidFill>
                  <a:srgbClr val="595959"/>
                </a:solidFill>
              </a:defRPr>
            </a:pPr>
          </a:p>
        </p:txBody>
      </p:sp>
      <p:sp>
        <p:nvSpPr>
          <p:cNvPr id="373" name="直接连接符 34"/>
          <p:cNvSpPr/>
          <p:nvPr/>
        </p:nvSpPr>
        <p:spPr>
          <a:xfrm>
            <a:off x="2406387" y="5231036"/>
            <a:ext cx="3428191" cy="1"/>
          </a:xfrm>
          <a:prstGeom prst="line">
            <a:avLst/>
          </a:prstGeom>
          <a:ln>
            <a:solidFill>
              <a:srgbClr val="BFBFBF"/>
            </a:solidFill>
          </a:ln>
        </p:spPr>
        <p:txBody>
          <a:bodyPr lIns="45719" rIns="45719"/>
          <a:lstStyle/>
          <a:p/>
        </p:txBody>
      </p:sp>
      <p:sp>
        <p:nvSpPr>
          <p:cNvPr id="374" name="TextBox 498"/>
          <p:cNvSpPr txBox="1"/>
          <p:nvPr/>
        </p:nvSpPr>
        <p:spPr>
          <a:xfrm>
            <a:off x="4345197" y="4837039"/>
            <a:ext cx="789941" cy="408941"/>
          </a:xfrm>
          <a:prstGeom prst="rect">
            <a:avLst/>
          </a:prstGeom>
          <a:ln w="12700">
            <a:miter lim="400000"/>
          </a:ln>
        </p:spPr>
        <p:txBody>
          <a:bodyPr wrap="none" lIns="45719" rIns="45719" anchor="ctr">
            <a:spAutoFit/>
          </a:bodyPr>
          <a:lstStyle>
            <a:lvl1pPr>
              <a:defRPr b="1">
                <a:solidFill>
                  <a:srgbClr val="46CEAE"/>
                </a:solidFill>
                <a:latin typeface="微软雅黑"/>
                <a:ea typeface="微软雅黑"/>
                <a:cs typeface="微软雅黑"/>
                <a:sym typeface="微软雅黑"/>
              </a:defRPr>
            </a:lvl1pPr>
          </a:lstStyle>
          <a:p>
            <a:r>
              <a:t>可扩展</a:t>
            </a:r>
          </a:p>
        </p:txBody>
      </p:sp>
      <p:sp>
        <p:nvSpPr>
          <p:cNvPr id="375" name="TextBox 503"/>
          <p:cNvSpPr txBox="1"/>
          <p:nvPr/>
        </p:nvSpPr>
        <p:spPr>
          <a:xfrm>
            <a:off x="2326883" y="5229199"/>
            <a:ext cx="3640551" cy="675641"/>
          </a:xfrm>
          <a:prstGeom prst="rect">
            <a:avLst/>
          </a:prstGeom>
          <a:ln w="12700">
            <a:miter lim="400000"/>
          </a:ln>
        </p:spPr>
        <p:txBody>
          <a:bodyPr lIns="45719" rIns="45719">
            <a:spAutoFit/>
          </a:bodyPr>
          <a:lstStyle>
            <a:lvl1pPr>
              <a:lnSpc>
                <a:spcPct val="130000"/>
              </a:lnSpc>
              <a:defRPr sz="1400">
                <a:solidFill>
                  <a:srgbClr val="595959"/>
                </a:solidFill>
                <a:latin typeface="微软雅黑"/>
                <a:ea typeface="微软雅黑"/>
                <a:cs typeface="微软雅黑"/>
                <a:sym typeface="微软雅黑"/>
              </a:defRPr>
            </a:lvl1pPr>
          </a:lstStyle>
          <a:p>
            <a:r>
              <a:t>为可能新增的硬件、软件模块预留接口，同时考虑系统在其它产品上的移植能力。</a:t>
            </a:r>
          </a:p>
        </p:txBody>
      </p:sp>
      <p:sp>
        <p:nvSpPr>
          <p:cNvPr id="376" name="Rounded Rectangle 15"/>
          <p:cNvSpPr/>
          <p:nvPr/>
        </p:nvSpPr>
        <p:spPr>
          <a:xfrm>
            <a:off x="6397002" y="4512140"/>
            <a:ext cx="633738" cy="633738"/>
          </a:xfrm>
          <a:prstGeom prst="roundRect">
            <a:avLst>
              <a:gd name="adj" fmla="val 16667"/>
            </a:avLst>
          </a:prstGeom>
          <a:solidFill>
            <a:srgbClr val="46CEAE"/>
          </a:solidFill>
          <a:ln w="12700">
            <a:miter lim="400000"/>
          </a:ln>
        </p:spPr>
        <p:txBody>
          <a:bodyPr lIns="45719" rIns="45719" anchor="ctr"/>
          <a:lstStyle/>
          <a:p>
            <a:pPr algn="ctr">
              <a:defRPr>
                <a:solidFill>
                  <a:srgbClr val="595959"/>
                </a:solidFill>
              </a:defRPr>
            </a:pPr>
          </a:p>
        </p:txBody>
      </p:sp>
      <p:sp>
        <p:nvSpPr>
          <p:cNvPr id="377" name="直接连接符 38"/>
          <p:cNvSpPr/>
          <p:nvPr/>
        </p:nvSpPr>
        <p:spPr>
          <a:xfrm>
            <a:off x="6354402" y="5234061"/>
            <a:ext cx="3428191" cy="1"/>
          </a:xfrm>
          <a:prstGeom prst="line">
            <a:avLst/>
          </a:prstGeom>
          <a:ln>
            <a:solidFill>
              <a:srgbClr val="BFBFBF"/>
            </a:solidFill>
          </a:ln>
        </p:spPr>
        <p:txBody>
          <a:bodyPr lIns="45719" rIns="45719"/>
          <a:lstStyle/>
          <a:p/>
        </p:txBody>
      </p:sp>
      <p:sp>
        <p:nvSpPr>
          <p:cNvPr id="378" name="TextBox 498"/>
          <p:cNvSpPr txBox="1"/>
          <p:nvPr/>
        </p:nvSpPr>
        <p:spPr>
          <a:xfrm>
            <a:off x="8293212" y="4840063"/>
            <a:ext cx="1018541" cy="408941"/>
          </a:xfrm>
          <a:prstGeom prst="rect">
            <a:avLst/>
          </a:prstGeom>
          <a:ln w="12700">
            <a:miter lim="400000"/>
          </a:ln>
        </p:spPr>
        <p:txBody>
          <a:bodyPr wrap="none" lIns="45719" rIns="45719" anchor="ctr">
            <a:spAutoFit/>
          </a:bodyPr>
          <a:lstStyle>
            <a:lvl1pPr>
              <a:defRPr b="1">
                <a:solidFill>
                  <a:srgbClr val="46CEAE"/>
                </a:solidFill>
                <a:latin typeface="微软雅黑"/>
                <a:ea typeface="微软雅黑"/>
                <a:cs typeface="微软雅黑"/>
                <a:sym typeface="微软雅黑"/>
              </a:defRPr>
            </a:lvl1pPr>
          </a:lstStyle>
          <a:p>
            <a:r>
              <a:t>自适应强</a:t>
            </a:r>
          </a:p>
        </p:txBody>
      </p:sp>
      <p:sp>
        <p:nvSpPr>
          <p:cNvPr id="379" name="TextBox 503"/>
          <p:cNvSpPr txBox="1"/>
          <p:nvPr/>
        </p:nvSpPr>
        <p:spPr>
          <a:xfrm>
            <a:off x="6274897" y="5232224"/>
            <a:ext cx="3640551" cy="675641"/>
          </a:xfrm>
          <a:prstGeom prst="rect">
            <a:avLst/>
          </a:prstGeom>
          <a:ln w="12700">
            <a:miter lim="400000"/>
          </a:ln>
        </p:spPr>
        <p:txBody>
          <a:bodyPr lIns="45719" rIns="45719">
            <a:spAutoFit/>
          </a:bodyPr>
          <a:lstStyle>
            <a:lvl1pPr>
              <a:lnSpc>
                <a:spcPct val="130000"/>
              </a:lnSpc>
              <a:defRPr sz="1400">
                <a:solidFill>
                  <a:srgbClr val="595959"/>
                </a:solidFill>
                <a:latin typeface="微软雅黑"/>
                <a:ea typeface="微软雅黑"/>
                <a:cs typeface="微软雅黑"/>
                <a:sym typeface="微软雅黑"/>
              </a:defRPr>
            </a:lvl1pPr>
          </a:lstStyle>
          <a:p>
            <a:r>
              <a:t>对于环境变化、流量突发等现象，智能系统可以自适应调整。</a:t>
            </a:r>
          </a:p>
        </p:txBody>
      </p:sp>
      <p:sp>
        <p:nvSpPr>
          <p:cNvPr id="380" name="流程图: 联系 20"/>
          <p:cNvSpPr/>
          <p:nvPr/>
        </p:nvSpPr>
        <p:spPr>
          <a:xfrm>
            <a:off x="6569912" y="4626957"/>
            <a:ext cx="287916" cy="424625"/>
          </a:xfrm>
          <a:custGeom>
            <a:avLst/>
            <a:gdLst/>
            <a:ahLst/>
            <a:cxnLst>
              <a:cxn ang="0">
                <a:pos x="wd2" y="hd2"/>
              </a:cxn>
              <a:cxn ang="5400000">
                <a:pos x="wd2" y="hd2"/>
              </a:cxn>
              <a:cxn ang="10800000">
                <a:pos x="wd2" y="hd2"/>
              </a:cxn>
              <a:cxn ang="16200000">
                <a:pos x="wd2" y="hd2"/>
              </a:cxn>
            </a:cxnLst>
            <a:rect l="0" t="0" r="r" b="b"/>
            <a:pathLst>
              <a:path w="21600" h="21600" extrusionOk="0">
                <a:moveTo>
                  <a:pt x="10730" y="3032"/>
                </a:moveTo>
                <a:lnTo>
                  <a:pt x="12071" y="5963"/>
                </a:lnTo>
                <a:lnTo>
                  <a:pt x="16410" y="5963"/>
                </a:lnTo>
                <a:lnTo>
                  <a:pt x="12900" y="7774"/>
                </a:lnTo>
                <a:lnTo>
                  <a:pt x="14241" y="10705"/>
                </a:lnTo>
                <a:lnTo>
                  <a:pt x="10730" y="8894"/>
                </a:lnTo>
                <a:lnTo>
                  <a:pt x="7219" y="10705"/>
                </a:lnTo>
                <a:lnTo>
                  <a:pt x="8560" y="7774"/>
                </a:lnTo>
                <a:lnTo>
                  <a:pt x="5049" y="5963"/>
                </a:lnTo>
                <a:lnTo>
                  <a:pt x="9389" y="5963"/>
                </a:lnTo>
                <a:close/>
                <a:moveTo>
                  <a:pt x="10740" y="2044"/>
                </a:moveTo>
                <a:cubicBezTo>
                  <a:pt x="6424" y="2044"/>
                  <a:pt x="2925" y="4407"/>
                  <a:pt x="2925" y="7322"/>
                </a:cubicBezTo>
                <a:cubicBezTo>
                  <a:pt x="2925" y="10237"/>
                  <a:pt x="6424" y="12600"/>
                  <a:pt x="10740" y="12600"/>
                </a:cubicBezTo>
                <a:cubicBezTo>
                  <a:pt x="15056" y="12600"/>
                  <a:pt x="18554" y="10237"/>
                  <a:pt x="18554" y="7322"/>
                </a:cubicBezTo>
                <a:cubicBezTo>
                  <a:pt x="18554" y="4407"/>
                  <a:pt x="15056" y="2044"/>
                  <a:pt x="10740" y="2044"/>
                </a:cubicBezTo>
                <a:close/>
                <a:moveTo>
                  <a:pt x="10800" y="0"/>
                </a:moveTo>
                <a:cubicBezTo>
                  <a:pt x="16765" y="0"/>
                  <a:pt x="21600" y="3266"/>
                  <a:pt x="21600" y="7295"/>
                </a:cubicBezTo>
                <a:cubicBezTo>
                  <a:pt x="21600" y="10188"/>
                  <a:pt x="19106" y="12688"/>
                  <a:pt x="15474" y="13844"/>
                </a:cubicBezTo>
                <a:lnTo>
                  <a:pt x="17883" y="21600"/>
                </a:lnTo>
                <a:lnTo>
                  <a:pt x="11186" y="18007"/>
                </a:lnTo>
                <a:lnTo>
                  <a:pt x="4488" y="21600"/>
                </a:lnTo>
                <a:lnTo>
                  <a:pt x="6829" y="14065"/>
                </a:lnTo>
                <a:cubicBezTo>
                  <a:pt x="2826" y="13009"/>
                  <a:pt x="0" y="10375"/>
                  <a:pt x="0" y="7295"/>
                </a:cubicBezTo>
                <a:cubicBezTo>
                  <a:pt x="0" y="3266"/>
                  <a:pt x="4835" y="0"/>
                  <a:pt x="10800" y="0"/>
                </a:cubicBezTo>
                <a:close/>
              </a:path>
            </a:pathLst>
          </a:custGeom>
          <a:solidFill>
            <a:srgbClr val="FFFFFF"/>
          </a:solidFill>
          <a:ln w="12700">
            <a:miter lim="400000"/>
          </a:ln>
        </p:spPr>
        <p:txBody>
          <a:bodyPr lIns="45719" rIns="45719" anchor="ctr"/>
          <a:lstStyle/>
          <a:p>
            <a:pPr algn="ctr" defTabSz="920750">
              <a:defRPr>
                <a:solidFill>
                  <a:srgbClr val="FFFFFF"/>
                </a:solidFill>
              </a:defRPr>
            </a:pPr>
          </a:p>
        </p:txBody>
      </p:sp>
      <p:sp>
        <p:nvSpPr>
          <p:cNvPr id="381" name="TextBox 43"/>
          <p:cNvSpPr txBox="1"/>
          <p:nvPr/>
        </p:nvSpPr>
        <p:spPr>
          <a:xfrm>
            <a:off x="10655710" y="7812196"/>
            <a:ext cx="789941" cy="408941"/>
          </a:xfrm>
          <a:prstGeom prst="rect">
            <a:avLst/>
          </a:prstGeom>
          <a:ln w="12700">
            <a:miter lim="400000"/>
          </a:ln>
        </p:spPr>
        <p:txBody>
          <a:bodyPr wrap="none" lIns="45719" rIns="45719">
            <a:spAutoFit/>
          </a:bodyPr>
          <a:lstStyle>
            <a:lvl1pPr>
              <a:defRPr>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延时符</a:t>
            </a:r>
            <a:endParaRPr>
              <a:latin typeface="+mj-lt"/>
              <a:ea typeface="+mj-ea"/>
              <a:cs typeface="+mj-cs"/>
              <a:sym typeface="Helvetica"/>
            </a:endParaRPr>
          </a:p>
        </p:txBody>
      </p:sp>
      <p:sp>
        <p:nvSpPr>
          <p:cNvPr id="382" name="六边形 42"/>
          <p:cNvSpPr/>
          <p:nvPr/>
        </p:nvSpPr>
        <p:spPr>
          <a:xfrm>
            <a:off x="241895" y="125397"/>
            <a:ext cx="481346" cy="41495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25400">
            <a:solidFill>
              <a:srgbClr val="46CEAE"/>
            </a:solidFill>
          </a:ln>
        </p:spPr>
        <p:txBody>
          <a:bodyPr lIns="45719" rIns="45719" anchor="ctr"/>
          <a:lstStyle/>
          <a:p>
            <a:pPr algn="ctr">
              <a:defRPr>
                <a:solidFill>
                  <a:srgbClr val="FFFFFF"/>
                </a:solidFill>
              </a:defRPr>
            </a:pPr>
          </a:p>
        </p:txBody>
      </p:sp>
      <p:sp>
        <p:nvSpPr>
          <p:cNvPr id="383" name="矩形 45"/>
          <p:cNvSpPr/>
          <p:nvPr/>
        </p:nvSpPr>
        <p:spPr>
          <a:xfrm>
            <a:off x="9412843" y="188638"/>
            <a:ext cx="933217" cy="334418"/>
          </a:xfrm>
          <a:prstGeom prst="rect">
            <a:avLst/>
          </a:prstGeom>
          <a:solidFill>
            <a:srgbClr val="46CEAE"/>
          </a:solidFill>
          <a:ln w="12700">
            <a:miter lim="400000"/>
          </a:ln>
        </p:spPr>
        <p:txBody>
          <a:bodyPr lIns="45719" rIns="45719" anchor="ctr"/>
          <a:lstStyle/>
          <a:p>
            <a:pPr algn="ctr">
              <a:defRPr sz="1400">
                <a:solidFill>
                  <a:srgbClr val="FFFFFF"/>
                </a:solidFill>
              </a:defRPr>
            </a:pPr>
          </a:p>
        </p:txBody>
      </p:sp>
      <p:sp>
        <p:nvSpPr>
          <p:cNvPr id="384" name="矩形 46"/>
          <p:cNvSpPr/>
          <p:nvPr/>
        </p:nvSpPr>
        <p:spPr>
          <a:xfrm>
            <a:off x="10347503" y="187548"/>
            <a:ext cx="1582733" cy="334419"/>
          </a:xfrm>
          <a:prstGeom prst="rect">
            <a:avLst/>
          </a:prstGeom>
          <a:solidFill>
            <a:srgbClr val="46CEAE">
              <a:alpha val="58824"/>
            </a:srgbClr>
          </a:solidFill>
          <a:ln w="12700">
            <a:miter lim="400000"/>
          </a:ln>
        </p:spPr>
        <p:txBody>
          <a:bodyPr lIns="45719" rIns="45719" anchor="ctr"/>
          <a:lstStyle/>
          <a:p>
            <a:pPr algn="ctr">
              <a:defRPr sz="1600">
                <a:solidFill>
                  <a:srgbClr val="FFFFFF"/>
                </a:solidFill>
              </a:defRPr>
            </a:pPr>
          </a:p>
        </p:txBody>
      </p:sp>
      <p:sp>
        <p:nvSpPr>
          <p:cNvPr id="385" name="六边形 47"/>
          <p:cNvSpPr/>
          <p:nvPr/>
        </p:nvSpPr>
        <p:spPr>
          <a:xfrm>
            <a:off x="624979" y="392471"/>
            <a:ext cx="261791" cy="22568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12700">
            <a:solidFill>
              <a:srgbClr val="FFFFFF"/>
            </a:solidFill>
          </a:ln>
        </p:spPr>
        <p:txBody>
          <a:bodyPr lIns="45719" rIns="45719" anchor="ctr"/>
          <a:lstStyle/>
          <a:p>
            <a:pPr algn="ctr">
              <a:defRPr>
                <a:solidFill>
                  <a:srgbClr val="FFFFFF"/>
                </a:solidFill>
              </a:defRPr>
            </a:pPr>
          </a:p>
        </p:txBody>
      </p:sp>
      <p:sp>
        <p:nvSpPr>
          <p:cNvPr id="386" name="文本框 9"/>
          <p:cNvSpPr txBox="1"/>
          <p:nvPr/>
        </p:nvSpPr>
        <p:spPr>
          <a:xfrm>
            <a:off x="9447133" y="221071"/>
            <a:ext cx="864637" cy="322581"/>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t>第一章</a:t>
            </a:r>
          </a:p>
        </p:txBody>
      </p:sp>
      <p:sp>
        <p:nvSpPr>
          <p:cNvPr id="387" name="文本框 9"/>
          <p:cNvSpPr txBox="1"/>
          <p:nvPr/>
        </p:nvSpPr>
        <p:spPr>
          <a:xfrm>
            <a:off x="10372920" y="213500"/>
            <a:ext cx="1515597" cy="283845"/>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rPr lang="zh-CN">
                <a:sym typeface="+mn-ea"/>
              </a:rPr>
              <a:t>绪论</a:t>
            </a:r>
            <a:endParaRPr lang="zh-CN">
              <a:sym typeface="+mn-ea"/>
            </a:endParaRPr>
          </a:p>
        </p:txBody>
      </p:sp>
      <p:sp>
        <p:nvSpPr>
          <p:cNvPr id="388" name="Freeform 126"/>
          <p:cNvSpPr/>
          <p:nvPr/>
        </p:nvSpPr>
        <p:spPr>
          <a:xfrm>
            <a:off x="366158" y="217753"/>
            <a:ext cx="232820" cy="291329"/>
          </a:xfrm>
          <a:custGeom>
            <a:avLst/>
            <a:gdLst/>
            <a:ahLst/>
            <a:cxnLst>
              <a:cxn ang="0">
                <a:pos x="wd2" y="hd2"/>
              </a:cxn>
              <a:cxn ang="5400000">
                <a:pos x="wd2" y="hd2"/>
              </a:cxn>
              <a:cxn ang="10800000">
                <a:pos x="wd2" y="hd2"/>
              </a:cxn>
              <a:cxn ang="16200000">
                <a:pos x="wd2" y="hd2"/>
              </a:cxn>
            </a:cxnLst>
            <a:rect l="0" t="0" r="r" b="b"/>
            <a:pathLst>
              <a:path w="21600" h="21600" extrusionOk="0">
                <a:moveTo>
                  <a:pt x="1067" y="5774"/>
                </a:moveTo>
                <a:cubicBezTo>
                  <a:pt x="12800" y="5774"/>
                  <a:pt x="12800" y="5774"/>
                  <a:pt x="12800" y="5774"/>
                </a:cubicBezTo>
                <a:cubicBezTo>
                  <a:pt x="12800" y="10265"/>
                  <a:pt x="12800" y="10265"/>
                  <a:pt x="12800" y="10265"/>
                </a:cubicBezTo>
                <a:cubicBezTo>
                  <a:pt x="1067" y="10265"/>
                  <a:pt x="1067" y="10265"/>
                  <a:pt x="1067" y="10265"/>
                </a:cubicBezTo>
                <a:cubicBezTo>
                  <a:pt x="533" y="10265"/>
                  <a:pt x="0" y="9838"/>
                  <a:pt x="0" y="9410"/>
                </a:cubicBezTo>
                <a:cubicBezTo>
                  <a:pt x="0" y="6630"/>
                  <a:pt x="0" y="6630"/>
                  <a:pt x="0" y="6630"/>
                </a:cubicBezTo>
                <a:cubicBezTo>
                  <a:pt x="0" y="6202"/>
                  <a:pt x="533" y="5774"/>
                  <a:pt x="1067" y="5774"/>
                </a:cubicBezTo>
                <a:close/>
                <a:moveTo>
                  <a:pt x="15467" y="19248"/>
                </a:moveTo>
                <a:cubicBezTo>
                  <a:pt x="21600" y="19248"/>
                  <a:pt x="21600" y="19248"/>
                  <a:pt x="21600" y="19248"/>
                </a:cubicBezTo>
                <a:cubicBezTo>
                  <a:pt x="21600" y="20958"/>
                  <a:pt x="21600" y="20958"/>
                  <a:pt x="21600" y="20958"/>
                </a:cubicBezTo>
                <a:cubicBezTo>
                  <a:pt x="15467" y="20958"/>
                  <a:pt x="15467" y="20958"/>
                  <a:pt x="15467" y="20958"/>
                </a:cubicBezTo>
                <a:cubicBezTo>
                  <a:pt x="15467" y="19248"/>
                  <a:pt x="15467" y="19248"/>
                  <a:pt x="15467" y="19248"/>
                </a:cubicBezTo>
                <a:close/>
                <a:moveTo>
                  <a:pt x="14133" y="20958"/>
                </a:moveTo>
                <a:cubicBezTo>
                  <a:pt x="14133" y="21600"/>
                  <a:pt x="14133" y="21600"/>
                  <a:pt x="14133" y="21600"/>
                </a:cubicBezTo>
                <a:cubicBezTo>
                  <a:pt x="7733" y="21600"/>
                  <a:pt x="7733" y="21600"/>
                  <a:pt x="7733" y="21600"/>
                </a:cubicBezTo>
                <a:cubicBezTo>
                  <a:pt x="7733" y="20958"/>
                  <a:pt x="7733" y="20958"/>
                  <a:pt x="7733" y="20958"/>
                </a:cubicBezTo>
                <a:cubicBezTo>
                  <a:pt x="0" y="20958"/>
                  <a:pt x="0" y="20958"/>
                  <a:pt x="0" y="20958"/>
                </a:cubicBezTo>
                <a:cubicBezTo>
                  <a:pt x="0" y="19248"/>
                  <a:pt x="0" y="19248"/>
                  <a:pt x="0" y="19248"/>
                </a:cubicBezTo>
                <a:cubicBezTo>
                  <a:pt x="7733" y="19248"/>
                  <a:pt x="7733" y="19248"/>
                  <a:pt x="7733" y="19248"/>
                </a:cubicBezTo>
                <a:cubicBezTo>
                  <a:pt x="7733" y="18606"/>
                  <a:pt x="7733" y="18606"/>
                  <a:pt x="7733" y="18606"/>
                </a:cubicBezTo>
                <a:cubicBezTo>
                  <a:pt x="10133" y="18606"/>
                  <a:pt x="10133" y="18606"/>
                  <a:pt x="10133" y="18606"/>
                </a:cubicBezTo>
                <a:cubicBezTo>
                  <a:pt x="10133" y="16253"/>
                  <a:pt x="10133" y="16253"/>
                  <a:pt x="10133" y="16253"/>
                </a:cubicBezTo>
                <a:cubicBezTo>
                  <a:pt x="1067" y="16253"/>
                  <a:pt x="1067" y="16253"/>
                  <a:pt x="1067" y="16253"/>
                </a:cubicBezTo>
                <a:cubicBezTo>
                  <a:pt x="533" y="16253"/>
                  <a:pt x="0" y="15826"/>
                  <a:pt x="0" y="15398"/>
                </a:cubicBezTo>
                <a:cubicBezTo>
                  <a:pt x="0" y="12404"/>
                  <a:pt x="0" y="12404"/>
                  <a:pt x="0" y="12404"/>
                </a:cubicBezTo>
                <a:cubicBezTo>
                  <a:pt x="0" y="11976"/>
                  <a:pt x="533" y="11549"/>
                  <a:pt x="1067" y="11549"/>
                </a:cubicBezTo>
                <a:cubicBezTo>
                  <a:pt x="12800" y="11549"/>
                  <a:pt x="12800" y="11549"/>
                  <a:pt x="12800" y="11549"/>
                </a:cubicBezTo>
                <a:cubicBezTo>
                  <a:pt x="12800" y="16253"/>
                  <a:pt x="12800" y="16253"/>
                  <a:pt x="12800" y="16253"/>
                </a:cubicBezTo>
                <a:cubicBezTo>
                  <a:pt x="11733" y="16253"/>
                  <a:pt x="11733" y="16253"/>
                  <a:pt x="11733" y="16253"/>
                </a:cubicBezTo>
                <a:cubicBezTo>
                  <a:pt x="11733" y="18606"/>
                  <a:pt x="11733" y="18606"/>
                  <a:pt x="11733" y="18606"/>
                </a:cubicBezTo>
                <a:cubicBezTo>
                  <a:pt x="14133" y="18606"/>
                  <a:pt x="14133" y="18606"/>
                  <a:pt x="14133" y="18606"/>
                </a:cubicBezTo>
                <a:cubicBezTo>
                  <a:pt x="14133" y="19248"/>
                  <a:pt x="14133" y="19248"/>
                  <a:pt x="14133" y="19248"/>
                </a:cubicBezTo>
                <a:cubicBezTo>
                  <a:pt x="14133" y="20958"/>
                  <a:pt x="14133" y="20958"/>
                  <a:pt x="14133" y="20958"/>
                </a:cubicBezTo>
                <a:close/>
                <a:moveTo>
                  <a:pt x="1067" y="0"/>
                </a:moveTo>
                <a:cubicBezTo>
                  <a:pt x="12800" y="0"/>
                  <a:pt x="12800" y="0"/>
                  <a:pt x="12800" y="0"/>
                </a:cubicBezTo>
                <a:cubicBezTo>
                  <a:pt x="12800" y="4491"/>
                  <a:pt x="12800" y="4491"/>
                  <a:pt x="12800" y="4491"/>
                </a:cubicBezTo>
                <a:cubicBezTo>
                  <a:pt x="1067" y="4491"/>
                  <a:pt x="1067" y="4491"/>
                  <a:pt x="1067" y="4491"/>
                </a:cubicBezTo>
                <a:cubicBezTo>
                  <a:pt x="533" y="4491"/>
                  <a:pt x="0" y="4063"/>
                  <a:pt x="0" y="3636"/>
                </a:cubicBezTo>
                <a:cubicBezTo>
                  <a:pt x="0" y="855"/>
                  <a:pt x="0" y="855"/>
                  <a:pt x="0" y="855"/>
                </a:cubicBezTo>
                <a:cubicBezTo>
                  <a:pt x="0" y="428"/>
                  <a:pt x="533" y="0"/>
                  <a:pt x="1067" y="0"/>
                </a:cubicBezTo>
                <a:close/>
                <a:moveTo>
                  <a:pt x="14133" y="11549"/>
                </a:moveTo>
                <a:cubicBezTo>
                  <a:pt x="14133" y="16253"/>
                  <a:pt x="14133" y="16253"/>
                  <a:pt x="14133" y="16253"/>
                </a:cubicBezTo>
                <a:cubicBezTo>
                  <a:pt x="20533" y="16253"/>
                  <a:pt x="20533" y="16253"/>
                  <a:pt x="20533" y="16253"/>
                </a:cubicBezTo>
                <a:cubicBezTo>
                  <a:pt x="21067" y="16253"/>
                  <a:pt x="21600" y="15826"/>
                  <a:pt x="21600" y="15398"/>
                </a:cubicBezTo>
                <a:cubicBezTo>
                  <a:pt x="21600" y="12404"/>
                  <a:pt x="21600" y="12404"/>
                  <a:pt x="21600" y="12404"/>
                </a:cubicBezTo>
                <a:cubicBezTo>
                  <a:pt x="21600" y="11976"/>
                  <a:pt x="21067" y="11549"/>
                  <a:pt x="20533" y="11549"/>
                </a:cubicBezTo>
                <a:cubicBezTo>
                  <a:pt x="14133" y="11549"/>
                  <a:pt x="14133" y="11549"/>
                  <a:pt x="14133" y="11549"/>
                </a:cubicBezTo>
                <a:close/>
                <a:moveTo>
                  <a:pt x="15733" y="1711"/>
                </a:moveTo>
                <a:cubicBezTo>
                  <a:pt x="18400" y="1711"/>
                  <a:pt x="18400" y="1711"/>
                  <a:pt x="18400" y="1711"/>
                </a:cubicBezTo>
                <a:cubicBezTo>
                  <a:pt x="18400" y="2780"/>
                  <a:pt x="18400" y="2780"/>
                  <a:pt x="18400" y="2780"/>
                </a:cubicBezTo>
                <a:cubicBezTo>
                  <a:pt x="15733" y="2780"/>
                  <a:pt x="15733" y="2780"/>
                  <a:pt x="15733" y="2780"/>
                </a:cubicBezTo>
                <a:cubicBezTo>
                  <a:pt x="15733" y="1711"/>
                  <a:pt x="15733" y="1711"/>
                  <a:pt x="15733" y="1711"/>
                </a:cubicBezTo>
                <a:close/>
                <a:moveTo>
                  <a:pt x="15733" y="13473"/>
                </a:moveTo>
                <a:cubicBezTo>
                  <a:pt x="18400" y="13473"/>
                  <a:pt x="18400" y="13473"/>
                  <a:pt x="18400" y="13473"/>
                </a:cubicBezTo>
                <a:cubicBezTo>
                  <a:pt x="18400" y="14329"/>
                  <a:pt x="18400" y="14329"/>
                  <a:pt x="18400" y="14329"/>
                </a:cubicBezTo>
                <a:cubicBezTo>
                  <a:pt x="15733" y="14329"/>
                  <a:pt x="15733" y="14329"/>
                  <a:pt x="15733" y="14329"/>
                </a:cubicBezTo>
                <a:cubicBezTo>
                  <a:pt x="15733" y="13473"/>
                  <a:pt x="15733" y="13473"/>
                  <a:pt x="15733" y="13473"/>
                </a:cubicBezTo>
                <a:close/>
                <a:moveTo>
                  <a:pt x="15733" y="7485"/>
                </a:moveTo>
                <a:cubicBezTo>
                  <a:pt x="18400" y="7485"/>
                  <a:pt x="18400" y="7485"/>
                  <a:pt x="18400" y="7485"/>
                </a:cubicBezTo>
                <a:cubicBezTo>
                  <a:pt x="18400" y="8554"/>
                  <a:pt x="18400" y="8554"/>
                  <a:pt x="18400" y="8554"/>
                </a:cubicBezTo>
                <a:cubicBezTo>
                  <a:pt x="15733" y="8554"/>
                  <a:pt x="15733" y="8554"/>
                  <a:pt x="15733" y="8554"/>
                </a:cubicBezTo>
                <a:cubicBezTo>
                  <a:pt x="15733" y="7485"/>
                  <a:pt x="15733" y="7485"/>
                  <a:pt x="15733" y="7485"/>
                </a:cubicBezTo>
                <a:close/>
                <a:moveTo>
                  <a:pt x="14133" y="0"/>
                </a:moveTo>
                <a:cubicBezTo>
                  <a:pt x="14133" y="4491"/>
                  <a:pt x="14133" y="4491"/>
                  <a:pt x="14133" y="4491"/>
                </a:cubicBezTo>
                <a:cubicBezTo>
                  <a:pt x="20533" y="4491"/>
                  <a:pt x="20533" y="4491"/>
                  <a:pt x="20533" y="4491"/>
                </a:cubicBezTo>
                <a:cubicBezTo>
                  <a:pt x="21067" y="4491"/>
                  <a:pt x="21600" y="4063"/>
                  <a:pt x="21600" y="3636"/>
                </a:cubicBezTo>
                <a:cubicBezTo>
                  <a:pt x="21600" y="855"/>
                  <a:pt x="21600" y="855"/>
                  <a:pt x="21600" y="855"/>
                </a:cubicBezTo>
                <a:cubicBezTo>
                  <a:pt x="21600" y="428"/>
                  <a:pt x="21067" y="0"/>
                  <a:pt x="20533" y="0"/>
                </a:cubicBezTo>
                <a:cubicBezTo>
                  <a:pt x="14133" y="0"/>
                  <a:pt x="14133" y="0"/>
                  <a:pt x="14133" y="0"/>
                </a:cubicBezTo>
                <a:close/>
                <a:moveTo>
                  <a:pt x="14133" y="5774"/>
                </a:moveTo>
                <a:cubicBezTo>
                  <a:pt x="14133" y="10265"/>
                  <a:pt x="14133" y="10265"/>
                  <a:pt x="14133" y="10265"/>
                </a:cubicBezTo>
                <a:cubicBezTo>
                  <a:pt x="20533" y="10265"/>
                  <a:pt x="20533" y="10265"/>
                  <a:pt x="20533" y="10265"/>
                </a:cubicBezTo>
                <a:cubicBezTo>
                  <a:pt x="21067" y="10265"/>
                  <a:pt x="21600" y="9838"/>
                  <a:pt x="21600" y="9410"/>
                </a:cubicBezTo>
                <a:cubicBezTo>
                  <a:pt x="21600" y="6630"/>
                  <a:pt x="21600" y="6630"/>
                  <a:pt x="21600" y="6630"/>
                </a:cubicBezTo>
                <a:cubicBezTo>
                  <a:pt x="21600" y="6202"/>
                  <a:pt x="21067" y="5774"/>
                  <a:pt x="20533" y="5774"/>
                </a:cubicBezTo>
                <a:lnTo>
                  <a:pt x="14133" y="5774"/>
                </a:lnTo>
                <a:close/>
              </a:path>
            </a:pathLst>
          </a:custGeom>
          <a:solidFill>
            <a:srgbClr val="FFFFFF"/>
          </a:solidFill>
          <a:ln w="12700">
            <a:miter lim="400000"/>
          </a:ln>
        </p:spPr>
        <p:txBody>
          <a:bodyPr lIns="45719" rIns="45719"/>
          <a:lstStyle/>
          <a:p>
            <a:pPr>
              <a:defRPr>
                <a:solidFill>
                  <a:srgbClr val="595959"/>
                </a:solidFill>
                <a:latin typeface="Arial" panose="020B0604020202090204"/>
                <a:ea typeface="Arial" panose="020B0604020202090204"/>
                <a:cs typeface="Arial" panose="020B0604020202090204"/>
                <a:sym typeface="Arial" panose="020B0604020202090204"/>
              </a:defRPr>
            </a:pPr>
          </a:p>
        </p:txBody>
      </p:sp>
    </p:spTree>
  </p:cSld>
  <p:clrMapOvr>
    <a:masterClrMapping/>
  </p:clrMapOvr>
  <mc:AlternateContent xmlns:mc="http://schemas.openxmlformats.org/markup-compatibility/2006">
    <mc:Choice xmlns:p14="http://schemas.microsoft.com/office/powerpoint/2010/main" Requires="p14">
      <p:transition spd="slow" p14:dur="1200" advClick="0" advTm="3000">
        <p14:flip dir="r"/>
      </p:transition>
    </mc:Choice>
    <mc:Fallback>
      <p:transition spd="slow" advClick="0" advTm="3000">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1" nodeType="afterEffect">
                                  <p:stCondLst>
                                    <p:cond delay="0"/>
                                  </p:stCondLst>
                                  <p:iterate type="el">
                                    <p:tmAbs val="0"/>
                                  </p:iterate>
                                  <p:childTnLst>
                                    <p:set>
                                      <p:cBhvr>
                                        <p:cTn id="6" dur="indefinite" fill="hold"/>
                                        <p:tgtEl>
                                          <p:spTgt spid="351"/>
                                        </p:tgtEl>
                                        <p:attrNameLst>
                                          <p:attrName>style.visibility</p:attrName>
                                        </p:attrNameLst>
                                      </p:cBhvr>
                                      <p:to>
                                        <p:strVal val="visible"/>
                                      </p:to>
                                    </p:set>
                                    <p:anim calcmode="lin" valueType="num">
                                      <p:cBhvr>
                                        <p:cTn id="7" dur="1000" fill="hold"/>
                                        <p:tgtEl>
                                          <p:spTgt spid="351"/>
                                        </p:tgtEl>
                                        <p:attrNameLst>
                                          <p:attrName>ppt_x</p:attrName>
                                        </p:attrNameLst>
                                      </p:cBhvr>
                                      <p:tavLst>
                                        <p:tav tm="0">
                                          <p:val>
                                            <p:strVal val="#ppt_x"/>
                                          </p:val>
                                        </p:tav>
                                        <p:tav tm="100000">
                                          <p:val>
                                            <p:strVal val="#ppt_x"/>
                                          </p:val>
                                        </p:tav>
                                      </p:tavLst>
                                    </p:anim>
                                    <p:anim calcmode="lin" valueType="num">
                                      <p:cBhvr>
                                        <p:cTn id="8" dur="1000" fill="hold"/>
                                        <p:tgtEl>
                                          <p:spTgt spid="351"/>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grpId="2" nodeType="afterEffect">
                                  <p:stCondLst>
                                    <p:cond delay="0"/>
                                  </p:stCondLst>
                                  <p:iterate type="el">
                                    <p:tmAbs val="0"/>
                                  </p:iterate>
                                  <p:childTnLst>
                                    <p:set>
                                      <p:cBhvr>
                                        <p:cTn id="11" dur="indefinite" fill="hold"/>
                                        <p:tgtEl>
                                          <p:spTgt spid="352"/>
                                        </p:tgtEl>
                                        <p:attrNameLst>
                                          <p:attrName>style.visibility</p:attrName>
                                        </p:attrNameLst>
                                      </p:cBhvr>
                                      <p:to>
                                        <p:strVal val="visible"/>
                                      </p:to>
                                    </p:set>
                                    <p:anim calcmode="lin" valueType="num">
                                      <p:cBhvr>
                                        <p:cTn id="12" dur="1000" fill="hold"/>
                                        <p:tgtEl>
                                          <p:spTgt spid="352"/>
                                        </p:tgtEl>
                                        <p:attrNameLst>
                                          <p:attrName>ppt_x</p:attrName>
                                        </p:attrNameLst>
                                      </p:cBhvr>
                                      <p:tavLst>
                                        <p:tav tm="0">
                                          <p:val>
                                            <p:strVal val="#ppt_x"/>
                                          </p:val>
                                        </p:tav>
                                        <p:tav tm="100000">
                                          <p:val>
                                            <p:strVal val="#ppt_x"/>
                                          </p:val>
                                        </p:tav>
                                      </p:tavLst>
                                    </p:anim>
                                    <p:anim calcmode="lin" valueType="num">
                                      <p:cBhvr>
                                        <p:cTn id="13" dur="1000" fill="hold"/>
                                        <p:tgtEl>
                                          <p:spTgt spid="352"/>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2" presetClass="entr" presetSubtype="8" fill="hold" grpId="3" nodeType="afterEffect">
                                  <p:stCondLst>
                                    <p:cond delay="0"/>
                                  </p:stCondLst>
                                  <p:iterate type="el">
                                    <p:tmAbs val="0"/>
                                  </p:iterate>
                                  <p:childTnLst>
                                    <p:set>
                                      <p:cBhvr>
                                        <p:cTn id="16" dur="indefinite" fill="hold"/>
                                        <p:tgtEl>
                                          <p:spTgt spid="353"/>
                                        </p:tgtEl>
                                        <p:attrNameLst>
                                          <p:attrName>style.visibility</p:attrName>
                                        </p:attrNameLst>
                                      </p:cBhvr>
                                      <p:to>
                                        <p:strVal val="visible"/>
                                      </p:to>
                                    </p:set>
                                    <p:animEffect transition="in" filter="wipe(left)">
                                      <p:cBhvr>
                                        <p:cTn id="17" dur="500"/>
                                        <p:tgtEl>
                                          <p:spTgt spid="353"/>
                                        </p:tgtEl>
                                      </p:cBhvr>
                                    </p:animEffect>
                                  </p:childTnLst>
                                </p:cTn>
                              </p:par>
                            </p:childTnLst>
                          </p:cTn>
                        </p:par>
                        <p:par>
                          <p:cTn id="18" fill="hold">
                            <p:stCondLst>
                              <p:cond delay="2500"/>
                            </p:stCondLst>
                            <p:childTnLst>
                              <p:par>
                                <p:cTn id="19" presetID="2" presetClass="entr" presetSubtype="4" fill="hold" grpId="4" nodeType="afterEffect">
                                  <p:stCondLst>
                                    <p:cond delay="0"/>
                                  </p:stCondLst>
                                  <p:iterate type="el">
                                    <p:tmAbs val="0"/>
                                  </p:iterate>
                                  <p:childTnLst>
                                    <p:set>
                                      <p:cBhvr>
                                        <p:cTn id="20" dur="indefinite" fill="hold"/>
                                        <p:tgtEl>
                                          <p:spTgt spid="354"/>
                                        </p:tgtEl>
                                        <p:attrNameLst>
                                          <p:attrName>style.visibility</p:attrName>
                                        </p:attrNameLst>
                                      </p:cBhvr>
                                      <p:to>
                                        <p:strVal val="visible"/>
                                      </p:to>
                                    </p:set>
                                    <p:anim calcmode="lin" valueType="num">
                                      <p:cBhvr>
                                        <p:cTn id="21" dur="300" fill="hold"/>
                                        <p:tgtEl>
                                          <p:spTgt spid="354"/>
                                        </p:tgtEl>
                                        <p:attrNameLst>
                                          <p:attrName>ppt_x</p:attrName>
                                        </p:attrNameLst>
                                      </p:cBhvr>
                                      <p:tavLst>
                                        <p:tav tm="0">
                                          <p:val>
                                            <p:strVal val="#ppt_x"/>
                                          </p:val>
                                        </p:tav>
                                        <p:tav tm="100000">
                                          <p:val>
                                            <p:strVal val="#ppt_x"/>
                                          </p:val>
                                        </p:tav>
                                      </p:tavLst>
                                    </p:anim>
                                    <p:anim calcmode="lin" valueType="num">
                                      <p:cBhvr>
                                        <p:cTn id="22" dur="300" fill="hold"/>
                                        <p:tgtEl>
                                          <p:spTgt spid="354"/>
                                        </p:tgtEl>
                                        <p:attrNameLst>
                                          <p:attrName>ppt_y</p:attrName>
                                        </p:attrNameLst>
                                      </p:cBhvr>
                                      <p:tavLst>
                                        <p:tav tm="0">
                                          <p:val>
                                            <p:strVal val="1+#ppt_h/2"/>
                                          </p:val>
                                        </p:tav>
                                        <p:tav tm="100000">
                                          <p:val>
                                            <p:strVal val="#ppt_y"/>
                                          </p:val>
                                        </p:tav>
                                      </p:tavLst>
                                    </p:anim>
                                  </p:childTnLst>
                                </p:cTn>
                              </p:par>
                            </p:childTnLst>
                          </p:cTn>
                        </p:par>
                        <p:par>
                          <p:cTn id="23" fill="hold">
                            <p:stCondLst>
                              <p:cond delay="2800"/>
                            </p:stCondLst>
                            <p:childTnLst>
                              <p:par>
                                <p:cTn id="24" presetID="9" presetClass="entr" presetSubtype="0" fill="hold" grpId="5" nodeType="afterEffect">
                                  <p:stCondLst>
                                    <p:cond delay="1000"/>
                                  </p:stCondLst>
                                  <p:iterate type="el">
                                    <p:tmAbs val="0"/>
                                  </p:iterate>
                                  <p:childTnLst>
                                    <p:set>
                                      <p:cBhvr>
                                        <p:cTn id="25" dur="indefinite" fill="hold"/>
                                        <p:tgtEl>
                                          <p:spTgt spid="355"/>
                                        </p:tgtEl>
                                        <p:attrNameLst>
                                          <p:attrName>style.visibility</p:attrName>
                                        </p:attrNameLst>
                                      </p:cBhvr>
                                      <p:to>
                                        <p:strVal val="visible"/>
                                      </p:to>
                                    </p:set>
                                    <p:animEffect transition="in" filter="dissolve">
                                      <p:cBhvr>
                                        <p:cTn id="26" dur="100"/>
                                        <p:tgtEl>
                                          <p:spTgt spid="355"/>
                                        </p:tgtEl>
                                      </p:cBhvr>
                                    </p:animEffect>
                                  </p:childTnLst>
                                </p:cTn>
                              </p:par>
                            </p:childTnLst>
                          </p:cTn>
                        </p:par>
                        <p:par>
                          <p:cTn id="27" fill="hold">
                            <p:stCondLst>
                              <p:cond delay="3900"/>
                            </p:stCondLst>
                            <p:childTnLst>
                              <p:par>
                                <p:cTn id="28" presetID="2" presetClass="entr" presetSubtype="4" fill="hold" grpId="6" nodeType="afterEffect">
                                  <p:stCondLst>
                                    <p:cond delay="1000"/>
                                  </p:stCondLst>
                                  <p:iterate type="el">
                                    <p:tmAbs val="0"/>
                                  </p:iterate>
                                  <p:childTnLst>
                                    <p:set>
                                      <p:cBhvr>
                                        <p:cTn id="29" dur="indefinite" fill="hold"/>
                                        <p:tgtEl>
                                          <p:spTgt spid="356"/>
                                        </p:tgtEl>
                                        <p:attrNameLst>
                                          <p:attrName>style.visibility</p:attrName>
                                        </p:attrNameLst>
                                      </p:cBhvr>
                                      <p:to>
                                        <p:strVal val="visible"/>
                                      </p:to>
                                    </p:set>
                                    <p:anim calcmode="lin" valueType="num">
                                      <p:cBhvr>
                                        <p:cTn id="30" dur="1000" fill="hold"/>
                                        <p:tgtEl>
                                          <p:spTgt spid="356"/>
                                        </p:tgtEl>
                                        <p:attrNameLst>
                                          <p:attrName>ppt_x</p:attrName>
                                        </p:attrNameLst>
                                      </p:cBhvr>
                                      <p:tavLst>
                                        <p:tav tm="0">
                                          <p:val>
                                            <p:strVal val="#ppt_x"/>
                                          </p:val>
                                        </p:tav>
                                        <p:tav tm="100000">
                                          <p:val>
                                            <p:strVal val="#ppt_x"/>
                                          </p:val>
                                        </p:tav>
                                      </p:tavLst>
                                    </p:anim>
                                    <p:anim calcmode="lin" valueType="num">
                                      <p:cBhvr>
                                        <p:cTn id="31" dur="1000" fill="hold"/>
                                        <p:tgtEl>
                                          <p:spTgt spid="356"/>
                                        </p:tgtEl>
                                        <p:attrNameLst>
                                          <p:attrName>ppt_y</p:attrName>
                                        </p:attrNameLst>
                                      </p:cBhvr>
                                      <p:tavLst>
                                        <p:tav tm="0">
                                          <p:val>
                                            <p:strVal val="1+#ppt_h/2"/>
                                          </p:val>
                                        </p:tav>
                                        <p:tav tm="100000">
                                          <p:val>
                                            <p:strVal val="#ppt_y"/>
                                          </p:val>
                                        </p:tav>
                                      </p:tavLst>
                                    </p:anim>
                                  </p:childTnLst>
                                </p:cTn>
                              </p:par>
                            </p:childTnLst>
                          </p:cTn>
                        </p:par>
                        <p:par>
                          <p:cTn id="32" fill="hold">
                            <p:stCondLst>
                              <p:cond delay="5899"/>
                            </p:stCondLst>
                            <p:childTnLst>
                              <p:par>
                                <p:cTn id="33" presetID="15" presetClass="entr" presetSubtype="0" fill="hold" grpId="7" nodeType="afterEffect">
                                  <p:stCondLst>
                                    <p:cond delay="1000"/>
                                  </p:stCondLst>
                                  <p:iterate type="el">
                                    <p:tmAbs val="0"/>
                                  </p:iterate>
                                  <p:childTnLst>
                                    <p:set>
                                      <p:cBhvr>
                                        <p:cTn id="34" dur="indefinite" fill="hold"/>
                                        <p:tgtEl>
                                          <p:spTgt spid="360"/>
                                        </p:tgtEl>
                                        <p:attrNameLst>
                                          <p:attrName>style.visibility</p:attrName>
                                        </p:attrNameLst>
                                      </p:cBhvr>
                                      <p:to>
                                        <p:strVal val="visible"/>
                                      </p:to>
                                    </p:set>
                                    <p:anim calcmode="lin" valueType="num">
                                      <p:cBhvr>
                                        <p:cTn id="35" dur="500" fill="hold"/>
                                        <p:tgtEl>
                                          <p:spTgt spid="360"/>
                                        </p:tgtEl>
                                        <p:attrNameLst>
                                          <p:attrName>ppt_w</p:attrName>
                                        </p:attrNameLst>
                                      </p:cBhvr>
                                      <p:tavLst>
                                        <p:tav tm="0">
                                          <p:val>
                                            <p:fltVal val="0"/>
                                          </p:val>
                                        </p:tav>
                                        <p:tav tm="100000">
                                          <p:val>
                                            <p:strVal val="#ppt_w"/>
                                          </p:val>
                                        </p:tav>
                                      </p:tavLst>
                                    </p:anim>
                                    <p:anim calcmode="lin" valueType="num">
                                      <p:cBhvr>
                                        <p:cTn id="36" dur="500" fill="hold"/>
                                        <p:tgtEl>
                                          <p:spTgt spid="360"/>
                                        </p:tgtEl>
                                        <p:attrNameLst>
                                          <p:attrName>ppt_h</p:attrName>
                                        </p:attrNameLst>
                                      </p:cBhvr>
                                      <p:tavLst>
                                        <p:tav tm="0">
                                          <p:val>
                                            <p:fltVal val="0"/>
                                          </p:val>
                                        </p:tav>
                                        <p:tav tm="100000">
                                          <p:val>
                                            <p:strVal val="#ppt_h"/>
                                          </p:val>
                                        </p:tav>
                                      </p:tavLst>
                                    </p:anim>
                                    <p:anim calcmode="lin" valueType="num">
                                      <p:cBhvr>
                                        <p:cTn id="37" dur="500" fill="hold"/>
                                        <p:tgtEl>
                                          <p:spTgt spid="360"/>
                                        </p:tgtEl>
                                        <p:attrNameLst>
                                          <p:attrName>ppt_x</p:attrName>
                                        </p:attrNameLst>
                                      </p:cBhvr>
                                      <p:tavLst>
                                        <p:tav tm="0" fmla="#ppt_x+(cos(-2*pi*(1-$))*-#ppt_x-sin(-2*pi*(1-$))*(1-#ppt_y))*(1-$)">
                                          <p:val>
                                            <p:fltVal val="0"/>
                                          </p:val>
                                        </p:tav>
                                        <p:tav tm="100000">
                                          <p:val>
                                            <p:fltVal val="1"/>
                                          </p:val>
                                        </p:tav>
                                      </p:tavLst>
                                    </p:anim>
                                    <p:anim calcmode="lin" valueType="num">
                                      <p:cBhvr>
                                        <p:cTn id="38" dur="500" fill="hold"/>
                                        <p:tgtEl>
                                          <p:spTgt spid="360"/>
                                        </p:tgtEl>
                                        <p:attrNameLst>
                                          <p:attrName>ppt_y</p:attrName>
                                        </p:attrNameLst>
                                      </p:cBhvr>
                                      <p:tavLst>
                                        <p:tav tm="0" fmla="#ppt_y+(sin(-2*pi*(1-$))*-#ppt_x+cos(-2*pi*(1-$))*(1-#ppt_y))*(1-$)">
                                          <p:val>
                                            <p:fltVal val="0"/>
                                          </p:val>
                                        </p:tav>
                                        <p:tav tm="100000">
                                          <p:val>
                                            <p:fltVal val="1"/>
                                          </p:val>
                                        </p:tav>
                                      </p:tavLst>
                                    </p:anim>
                                  </p:childTnLst>
                                </p:cTn>
                              </p:par>
                            </p:childTnLst>
                          </p:cTn>
                        </p:par>
                        <p:par>
                          <p:cTn id="39" fill="hold">
                            <p:stCondLst>
                              <p:cond delay="7400"/>
                            </p:stCondLst>
                            <p:childTnLst>
                              <p:par>
                                <p:cTn id="40" presetID="22" presetClass="entr" presetSubtype="8" fill="hold" grpId="8" nodeType="afterEffect">
                                  <p:stCondLst>
                                    <p:cond delay="0"/>
                                  </p:stCondLst>
                                  <p:iterate type="el">
                                    <p:tmAbs val="0"/>
                                  </p:iterate>
                                  <p:childTnLst>
                                    <p:set>
                                      <p:cBhvr>
                                        <p:cTn id="41" dur="indefinite" fill="hold"/>
                                        <p:tgtEl>
                                          <p:spTgt spid="357"/>
                                        </p:tgtEl>
                                        <p:attrNameLst>
                                          <p:attrName>style.visibility</p:attrName>
                                        </p:attrNameLst>
                                      </p:cBhvr>
                                      <p:to>
                                        <p:strVal val="visible"/>
                                      </p:to>
                                    </p:set>
                                    <p:animEffect transition="in" filter="wipe(left)">
                                      <p:cBhvr>
                                        <p:cTn id="42" dur="500"/>
                                        <p:tgtEl>
                                          <p:spTgt spid="357"/>
                                        </p:tgtEl>
                                      </p:cBhvr>
                                    </p:animEffect>
                                  </p:childTnLst>
                                </p:cTn>
                              </p:par>
                            </p:childTnLst>
                          </p:cTn>
                        </p:par>
                        <p:par>
                          <p:cTn id="43" fill="hold">
                            <p:stCondLst>
                              <p:cond delay="7900"/>
                            </p:stCondLst>
                            <p:childTnLst>
                              <p:par>
                                <p:cTn id="44" presetID="2" presetClass="entr" presetSubtype="4" fill="hold" grpId="9" nodeType="afterEffect">
                                  <p:stCondLst>
                                    <p:cond delay="0"/>
                                  </p:stCondLst>
                                  <p:iterate type="el">
                                    <p:tmAbs val="0"/>
                                  </p:iterate>
                                  <p:childTnLst>
                                    <p:set>
                                      <p:cBhvr>
                                        <p:cTn id="45" dur="indefinite" fill="hold"/>
                                        <p:tgtEl>
                                          <p:spTgt spid="358"/>
                                        </p:tgtEl>
                                        <p:attrNameLst>
                                          <p:attrName>style.visibility</p:attrName>
                                        </p:attrNameLst>
                                      </p:cBhvr>
                                      <p:to>
                                        <p:strVal val="visible"/>
                                      </p:to>
                                    </p:set>
                                    <p:anim calcmode="lin" valueType="num">
                                      <p:cBhvr>
                                        <p:cTn id="46" dur="300" fill="hold"/>
                                        <p:tgtEl>
                                          <p:spTgt spid="358"/>
                                        </p:tgtEl>
                                        <p:attrNameLst>
                                          <p:attrName>ppt_x</p:attrName>
                                        </p:attrNameLst>
                                      </p:cBhvr>
                                      <p:tavLst>
                                        <p:tav tm="0">
                                          <p:val>
                                            <p:strVal val="#ppt_x"/>
                                          </p:val>
                                        </p:tav>
                                        <p:tav tm="100000">
                                          <p:val>
                                            <p:strVal val="#ppt_x"/>
                                          </p:val>
                                        </p:tav>
                                      </p:tavLst>
                                    </p:anim>
                                    <p:anim calcmode="lin" valueType="num">
                                      <p:cBhvr>
                                        <p:cTn id="47" dur="300" fill="hold"/>
                                        <p:tgtEl>
                                          <p:spTgt spid="358"/>
                                        </p:tgtEl>
                                        <p:attrNameLst>
                                          <p:attrName>ppt_y</p:attrName>
                                        </p:attrNameLst>
                                      </p:cBhvr>
                                      <p:tavLst>
                                        <p:tav tm="0">
                                          <p:val>
                                            <p:strVal val="1+#ppt_h/2"/>
                                          </p:val>
                                        </p:tav>
                                        <p:tav tm="100000">
                                          <p:val>
                                            <p:strVal val="#ppt_y"/>
                                          </p:val>
                                        </p:tav>
                                      </p:tavLst>
                                    </p:anim>
                                  </p:childTnLst>
                                </p:cTn>
                              </p:par>
                            </p:childTnLst>
                          </p:cTn>
                        </p:par>
                        <p:par>
                          <p:cTn id="48" fill="hold">
                            <p:stCondLst>
                              <p:cond delay="8200"/>
                            </p:stCondLst>
                            <p:childTnLst>
                              <p:par>
                                <p:cTn id="49" presetID="9" presetClass="entr" presetSubtype="0" fill="hold" grpId="10" nodeType="afterEffect">
                                  <p:stCondLst>
                                    <p:cond delay="1000"/>
                                  </p:stCondLst>
                                  <p:iterate type="el">
                                    <p:tmAbs val="0"/>
                                  </p:iterate>
                                  <p:childTnLst>
                                    <p:set>
                                      <p:cBhvr>
                                        <p:cTn id="50" dur="indefinite" fill="hold"/>
                                        <p:tgtEl>
                                          <p:spTgt spid="359"/>
                                        </p:tgtEl>
                                        <p:attrNameLst>
                                          <p:attrName>style.visibility</p:attrName>
                                        </p:attrNameLst>
                                      </p:cBhvr>
                                      <p:to>
                                        <p:strVal val="visible"/>
                                      </p:to>
                                    </p:set>
                                    <p:animEffect transition="in" filter="dissolve">
                                      <p:cBhvr>
                                        <p:cTn id="51" dur="100"/>
                                        <p:tgtEl>
                                          <p:spTgt spid="359"/>
                                        </p:tgtEl>
                                      </p:cBhvr>
                                    </p:animEffect>
                                  </p:childTnLst>
                                </p:cTn>
                              </p:par>
                            </p:childTnLst>
                          </p:cTn>
                        </p:par>
                        <p:par>
                          <p:cTn id="52" fill="hold">
                            <p:stCondLst>
                              <p:cond delay="9300"/>
                            </p:stCondLst>
                            <p:childTnLst>
                              <p:par>
                                <p:cTn id="53" presetID="2" presetClass="entr" presetSubtype="4" fill="hold" grpId="11" nodeType="afterEffect">
                                  <p:stCondLst>
                                    <p:cond delay="0"/>
                                  </p:stCondLst>
                                  <p:iterate type="el">
                                    <p:tmAbs val="0"/>
                                  </p:iterate>
                                  <p:childTnLst>
                                    <p:set>
                                      <p:cBhvr>
                                        <p:cTn id="54" dur="indefinite" fill="hold"/>
                                        <p:tgtEl>
                                          <p:spTgt spid="361"/>
                                        </p:tgtEl>
                                        <p:attrNameLst>
                                          <p:attrName>style.visibility</p:attrName>
                                        </p:attrNameLst>
                                      </p:cBhvr>
                                      <p:to>
                                        <p:strVal val="visible"/>
                                      </p:to>
                                    </p:set>
                                    <p:anim calcmode="lin" valueType="num">
                                      <p:cBhvr>
                                        <p:cTn id="55" dur="1000" fill="hold"/>
                                        <p:tgtEl>
                                          <p:spTgt spid="361"/>
                                        </p:tgtEl>
                                        <p:attrNameLst>
                                          <p:attrName>ppt_x</p:attrName>
                                        </p:attrNameLst>
                                      </p:cBhvr>
                                      <p:tavLst>
                                        <p:tav tm="0">
                                          <p:val>
                                            <p:strVal val="#ppt_x"/>
                                          </p:val>
                                        </p:tav>
                                        <p:tav tm="100000">
                                          <p:val>
                                            <p:strVal val="#ppt_x"/>
                                          </p:val>
                                        </p:tav>
                                      </p:tavLst>
                                    </p:anim>
                                    <p:anim calcmode="lin" valueType="num">
                                      <p:cBhvr>
                                        <p:cTn id="56" dur="1000" fill="hold"/>
                                        <p:tgtEl>
                                          <p:spTgt spid="361"/>
                                        </p:tgtEl>
                                        <p:attrNameLst>
                                          <p:attrName>ppt_y</p:attrName>
                                        </p:attrNameLst>
                                      </p:cBhvr>
                                      <p:tavLst>
                                        <p:tav tm="0">
                                          <p:val>
                                            <p:strVal val="1+#ppt_h/2"/>
                                          </p:val>
                                        </p:tav>
                                        <p:tav tm="100000">
                                          <p:val>
                                            <p:strVal val="#ppt_y"/>
                                          </p:val>
                                        </p:tav>
                                      </p:tavLst>
                                    </p:anim>
                                  </p:childTnLst>
                                </p:cTn>
                              </p:par>
                            </p:childTnLst>
                          </p:cTn>
                        </p:par>
                        <p:par>
                          <p:cTn id="57" fill="hold">
                            <p:stCondLst>
                              <p:cond delay="10299"/>
                            </p:stCondLst>
                            <p:childTnLst>
                              <p:par>
                                <p:cTn id="58" presetID="2" presetClass="entr" presetSubtype="4" fill="hold" grpId="12" nodeType="afterEffect">
                                  <p:stCondLst>
                                    <p:cond delay="0"/>
                                  </p:stCondLst>
                                  <p:iterate type="el">
                                    <p:tmAbs val="0"/>
                                  </p:iterate>
                                  <p:childTnLst>
                                    <p:set>
                                      <p:cBhvr>
                                        <p:cTn id="59" dur="indefinite" fill="hold"/>
                                        <p:tgtEl>
                                          <p:spTgt spid="362"/>
                                        </p:tgtEl>
                                        <p:attrNameLst>
                                          <p:attrName>style.visibility</p:attrName>
                                        </p:attrNameLst>
                                      </p:cBhvr>
                                      <p:to>
                                        <p:strVal val="visible"/>
                                      </p:to>
                                    </p:set>
                                    <p:anim calcmode="lin" valueType="num">
                                      <p:cBhvr>
                                        <p:cTn id="60" dur="1000" fill="hold"/>
                                        <p:tgtEl>
                                          <p:spTgt spid="362"/>
                                        </p:tgtEl>
                                        <p:attrNameLst>
                                          <p:attrName>ppt_x</p:attrName>
                                        </p:attrNameLst>
                                      </p:cBhvr>
                                      <p:tavLst>
                                        <p:tav tm="0">
                                          <p:val>
                                            <p:strVal val="#ppt_x"/>
                                          </p:val>
                                        </p:tav>
                                        <p:tav tm="100000">
                                          <p:val>
                                            <p:strVal val="#ppt_x"/>
                                          </p:val>
                                        </p:tav>
                                      </p:tavLst>
                                    </p:anim>
                                    <p:anim calcmode="lin" valueType="num">
                                      <p:cBhvr>
                                        <p:cTn id="61" dur="1000" fill="hold"/>
                                        <p:tgtEl>
                                          <p:spTgt spid="362"/>
                                        </p:tgtEl>
                                        <p:attrNameLst>
                                          <p:attrName>ppt_y</p:attrName>
                                        </p:attrNameLst>
                                      </p:cBhvr>
                                      <p:tavLst>
                                        <p:tav tm="0">
                                          <p:val>
                                            <p:strVal val="1+#ppt_h/2"/>
                                          </p:val>
                                        </p:tav>
                                        <p:tav tm="100000">
                                          <p:val>
                                            <p:strVal val="#ppt_y"/>
                                          </p:val>
                                        </p:tav>
                                      </p:tavLst>
                                    </p:anim>
                                  </p:childTnLst>
                                </p:cTn>
                              </p:par>
                            </p:childTnLst>
                          </p:cTn>
                        </p:par>
                        <p:par>
                          <p:cTn id="62" fill="hold">
                            <p:stCondLst>
                              <p:cond delay="11300"/>
                            </p:stCondLst>
                            <p:childTnLst>
                              <p:par>
                                <p:cTn id="63" presetID="22" presetClass="entr" presetSubtype="8" fill="hold" grpId="13" nodeType="afterEffect">
                                  <p:stCondLst>
                                    <p:cond delay="0"/>
                                  </p:stCondLst>
                                  <p:iterate type="el">
                                    <p:tmAbs val="0"/>
                                  </p:iterate>
                                  <p:childTnLst>
                                    <p:set>
                                      <p:cBhvr>
                                        <p:cTn id="64" dur="indefinite" fill="hold"/>
                                        <p:tgtEl>
                                          <p:spTgt spid="363"/>
                                        </p:tgtEl>
                                        <p:attrNameLst>
                                          <p:attrName>style.visibility</p:attrName>
                                        </p:attrNameLst>
                                      </p:cBhvr>
                                      <p:to>
                                        <p:strVal val="visible"/>
                                      </p:to>
                                    </p:set>
                                    <p:animEffect transition="in" filter="wipe(left)">
                                      <p:cBhvr>
                                        <p:cTn id="65" dur="500"/>
                                        <p:tgtEl>
                                          <p:spTgt spid="363"/>
                                        </p:tgtEl>
                                      </p:cBhvr>
                                    </p:animEffect>
                                  </p:childTnLst>
                                </p:cTn>
                              </p:par>
                            </p:childTnLst>
                          </p:cTn>
                        </p:par>
                        <p:par>
                          <p:cTn id="66" fill="hold">
                            <p:stCondLst>
                              <p:cond delay="11800"/>
                            </p:stCondLst>
                            <p:childTnLst>
                              <p:par>
                                <p:cTn id="67" presetID="2" presetClass="entr" presetSubtype="4" fill="hold" grpId="14" nodeType="afterEffect">
                                  <p:stCondLst>
                                    <p:cond delay="0"/>
                                  </p:stCondLst>
                                  <p:iterate type="el">
                                    <p:tmAbs val="0"/>
                                  </p:iterate>
                                  <p:childTnLst>
                                    <p:set>
                                      <p:cBhvr>
                                        <p:cTn id="68" dur="indefinite" fill="hold"/>
                                        <p:tgtEl>
                                          <p:spTgt spid="364"/>
                                        </p:tgtEl>
                                        <p:attrNameLst>
                                          <p:attrName>style.visibility</p:attrName>
                                        </p:attrNameLst>
                                      </p:cBhvr>
                                      <p:to>
                                        <p:strVal val="visible"/>
                                      </p:to>
                                    </p:set>
                                    <p:anim calcmode="lin" valueType="num">
                                      <p:cBhvr>
                                        <p:cTn id="69" dur="300" fill="hold"/>
                                        <p:tgtEl>
                                          <p:spTgt spid="364"/>
                                        </p:tgtEl>
                                        <p:attrNameLst>
                                          <p:attrName>ppt_x</p:attrName>
                                        </p:attrNameLst>
                                      </p:cBhvr>
                                      <p:tavLst>
                                        <p:tav tm="0">
                                          <p:val>
                                            <p:strVal val="#ppt_x"/>
                                          </p:val>
                                        </p:tav>
                                        <p:tav tm="100000">
                                          <p:val>
                                            <p:strVal val="#ppt_x"/>
                                          </p:val>
                                        </p:tav>
                                      </p:tavLst>
                                    </p:anim>
                                    <p:anim calcmode="lin" valueType="num">
                                      <p:cBhvr>
                                        <p:cTn id="70" dur="300" fill="hold"/>
                                        <p:tgtEl>
                                          <p:spTgt spid="364"/>
                                        </p:tgtEl>
                                        <p:attrNameLst>
                                          <p:attrName>ppt_y</p:attrName>
                                        </p:attrNameLst>
                                      </p:cBhvr>
                                      <p:tavLst>
                                        <p:tav tm="0">
                                          <p:val>
                                            <p:strVal val="1+#ppt_h/2"/>
                                          </p:val>
                                        </p:tav>
                                        <p:tav tm="100000">
                                          <p:val>
                                            <p:strVal val="#ppt_y"/>
                                          </p:val>
                                        </p:tav>
                                      </p:tavLst>
                                    </p:anim>
                                  </p:childTnLst>
                                </p:cTn>
                              </p:par>
                            </p:childTnLst>
                          </p:cTn>
                        </p:par>
                        <p:par>
                          <p:cTn id="71" fill="hold">
                            <p:stCondLst>
                              <p:cond delay="12100"/>
                            </p:stCondLst>
                            <p:childTnLst>
                              <p:par>
                                <p:cTn id="72" presetID="9" presetClass="entr" presetSubtype="0" fill="hold" grpId="15" nodeType="afterEffect">
                                  <p:stCondLst>
                                    <p:cond delay="1000"/>
                                  </p:stCondLst>
                                  <p:iterate type="el">
                                    <p:tmAbs val="0"/>
                                  </p:iterate>
                                  <p:childTnLst>
                                    <p:set>
                                      <p:cBhvr>
                                        <p:cTn id="73" dur="indefinite" fill="hold"/>
                                        <p:tgtEl>
                                          <p:spTgt spid="365"/>
                                        </p:tgtEl>
                                        <p:attrNameLst>
                                          <p:attrName>style.visibility</p:attrName>
                                        </p:attrNameLst>
                                      </p:cBhvr>
                                      <p:to>
                                        <p:strVal val="visible"/>
                                      </p:to>
                                    </p:set>
                                    <p:animEffect transition="in" filter="dissolve">
                                      <p:cBhvr>
                                        <p:cTn id="74" dur="100"/>
                                        <p:tgtEl>
                                          <p:spTgt spid="365"/>
                                        </p:tgtEl>
                                      </p:cBhvr>
                                    </p:animEffect>
                                  </p:childTnLst>
                                </p:cTn>
                              </p:par>
                            </p:childTnLst>
                          </p:cTn>
                        </p:par>
                        <p:par>
                          <p:cTn id="75" fill="hold">
                            <p:stCondLst>
                              <p:cond delay="13200"/>
                            </p:stCondLst>
                            <p:childTnLst>
                              <p:par>
                                <p:cTn id="76" presetID="2" presetClass="entr" presetSubtype="4" fill="hold" grpId="16" nodeType="afterEffect">
                                  <p:stCondLst>
                                    <p:cond delay="1000"/>
                                  </p:stCondLst>
                                  <p:iterate type="el">
                                    <p:tmAbs val="0"/>
                                  </p:iterate>
                                  <p:childTnLst>
                                    <p:set>
                                      <p:cBhvr>
                                        <p:cTn id="77" dur="indefinite" fill="hold"/>
                                        <p:tgtEl>
                                          <p:spTgt spid="366"/>
                                        </p:tgtEl>
                                        <p:attrNameLst>
                                          <p:attrName>style.visibility</p:attrName>
                                        </p:attrNameLst>
                                      </p:cBhvr>
                                      <p:to>
                                        <p:strVal val="visible"/>
                                      </p:to>
                                    </p:set>
                                    <p:anim calcmode="lin" valueType="num">
                                      <p:cBhvr>
                                        <p:cTn id="78" dur="1000" fill="hold"/>
                                        <p:tgtEl>
                                          <p:spTgt spid="366"/>
                                        </p:tgtEl>
                                        <p:attrNameLst>
                                          <p:attrName>ppt_x</p:attrName>
                                        </p:attrNameLst>
                                      </p:cBhvr>
                                      <p:tavLst>
                                        <p:tav tm="0">
                                          <p:val>
                                            <p:strVal val="#ppt_x"/>
                                          </p:val>
                                        </p:tav>
                                        <p:tav tm="100000">
                                          <p:val>
                                            <p:strVal val="#ppt_x"/>
                                          </p:val>
                                        </p:tav>
                                      </p:tavLst>
                                    </p:anim>
                                    <p:anim calcmode="lin" valueType="num">
                                      <p:cBhvr>
                                        <p:cTn id="79" dur="1000" fill="hold"/>
                                        <p:tgtEl>
                                          <p:spTgt spid="366"/>
                                        </p:tgtEl>
                                        <p:attrNameLst>
                                          <p:attrName>ppt_y</p:attrName>
                                        </p:attrNameLst>
                                      </p:cBhvr>
                                      <p:tavLst>
                                        <p:tav tm="0">
                                          <p:val>
                                            <p:strVal val="1+#ppt_h/2"/>
                                          </p:val>
                                        </p:tav>
                                        <p:tav tm="100000">
                                          <p:val>
                                            <p:strVal val="#ppt_y"/>
                                          </p:val>
                                        </p:tav>
                                      </p:tavLst>
                                    </p:anim>
                                  </p:childTnLst>
                                </p:cTn>
                              </p:par>
                            </p:childTnLst>
                          </p:cTn>
                        </p:par>
                        <p:par>
                          <p:cTn id="80" fill="hold">
                            <p:stCondLst>
                              <p:cond delay="15200"/>
                            </p:stCondLst>
                            <p:childTnLst>
                              <p:par>
                                <p:cTn id="81" presetID="15" presetClass="entr" presetSubtype="0" fill="hold" grpId="17" nodeType="afterEffect">
                                  <p:stCondLst>
                                    <p:cond delay="1000"/>
                                  </p:stCondLst>
                                  <p:iterate type="el">
                                    <p:tmAbs val="0"/>
                                  </p:iterate>
                                  <p:childTnLst>
                                    <p:set>
                                      <p:cBhvr>
                                        <p:cTn id="82" dur="indefinite" fill="hold"/>
                                        <p:tgtEl>
                                          <p:spTgt spid="370"/>
                                        </p:tgtEl>
                                        <p:attrNameLst>
                                          <p:attrName>style.visibility</p:attrName>
                                        </p:attrNameLst>
                                      </p:cBhvr>
                                      <p:to>
                                        <p:strVal val="visible"/>
                                      </p:to>
                                    </p:set>
                                    <p:anim calcmode="lin" valueType="num">
                                      <p:cBhvr>
                                        <p:cTn id="83" dur="500" fill="hold"/>
                                        <p:tgtEl>
                                          <p:spTgt spid="370"/>
                                        </p:tgtEl>
                                        <p:attrNameLst>
                                          <p:attrName>ppt_w</p:attrName>
                                        </p:attrNameLst>
                                      </p:cBhvr>
                                      <p:tavLst>
                                        <p:tav tm="0">
                                          <p:val>
                                            <p:fltVal val="0"/>
                                          </p:val>
                                        </p:tav>
                                        <p:tav tm="100000">
                                          <p:val>
                                            <p:strVal val="#ppt_w"/>
                                          </p:val>
                                        </p:tav>
                                      </p:tavLst>
                                    </p:anim>
                                    <p:anim calcmode="lin" valueType="num">
                                      <p:cBhvr>
                                        <p:cTn id="84" dur="500" fill="hold"/>
                                        <p:tgtEl>
                                          <p:spTgt spid="370"/>
                                        </p:tgtEl>
                                        <p:attrNameLst>
                                          <p:attrName>ppt_h</p:attrName>
                                        </p:attrNameLst>
                                      </p:cBhvr>
                                      <p:tavLst>
                                        <p:tav tm="0">
                                          <p:val>
                                            <p:fltVal val="0"/>
                                          </p:val>
                                        </p:tav>
                                        <p:tav tm="100000">
                                          <p:val>
                                            <p:strVal val="#ppt_h"/>
                                          </p:val>
                                        </p:tav>
                                      </p:tavLst>
                                    </p:anim>
                                    <p:anim calcmode="lin" valueType="num">
                                      <p:cBhvr>
                                        <p:cTn id="85" dur="500" fill="hold"/>
                                        <p:tgtEl>
                                          <p:spTgt spid="370"/>
                                        </p:tgtEl>
                                        <p:attrNameLst>
                                          <p:attrName>ppt_x</p:attrName>
                                        </p:attrNameLst>
                                      </p:cBhvr>
                                      <p:tavLst>
                                        <p:tav tm="0" fmla="#ppt_x+(cos(-2*pi*(1-$))*-#ppt_x-sin(-2*pi*(1-$))*(1-#ppt_y))*(1-$)">
                                          <p:val>
                                            <p:fltVal val="0"/>
                                          </p:val>
                                        </p:tav>
                                        <p:tav tm="100000">
                                          <p:val>
                                            <p:fltVal val="1"/>
                                          </p:val>
                                        </p:tav>
                                      </p:tavLst>
                                    </p:anim>
                                    <p:anim calcmode="lin" valueType="num">
                                      <p:cBhvr>
                                        <p:cTn id="86" dur="500" fill="hold"/>
                                        <p:tgtEl>
                                          <p:spTgt spid="370"/>
                                        </p:tgtEl>
                                        <p:attrNameLst>
                                          <p:attrName>ppt_y</p:attrName>
                                        </p:attrNameLst>
                                      </p:cBhvr>
                                      <p:tavLst>
                                        <p:tav tm="0" fmla="#ppt_y+(sin(-2*pi*(1-$))*-#ppt_x+cos(-2*pi*(1-$))*(1-#ppt_y))*(1-$)">
                                          <p:val>
                                            <p:fltVal val="0"/>
                                          </p:val>
                                        </p:tav>
                                        <p:tav tm="100000">
                                          <p:val>
                                            <p:fltVal val="1"/>
                                          </p:val>
                                        </p:tav>
                                      </p:tavLst>
                                    </p:anim>
                                  </p:childTnLst>
                                </p:cTn>
                              </p:par>
                            </p:childTnLst>
                          </p:cTn>
                        </p:par>
                        <p:par>
                          <p:cTn id="87" fill="hold">
                            <p:stCondLst>
                              <p:cond delay="16700"/>
                            </p:stCondLst>
                            <p:childTnLst>
                              <p:par>
                                <p:cTn id="88" presetID="22" presetClass="entr" presetSubtype="8" fill="hold" grpId="18" nodeType="afterEffect">
                                  <p:stCondLst>
                                    <p:cond delay="0"/>
                                  </p:stCondLst>
                                  <p:iterate type="el">
                                    <p:tmAbs val="0"/>
                                  </p:iterate>
                                  <p:childTnLst>
                                    <p:set>
                                      <p:cBhvr>
                                        <p:cTn id="89" dur="indefinite" fill="hold"/>
                                        <p:tgtEl>
                                          <p:spTgt spid="367"/>
                                        </p:tgtEl>
                                        <p:attrNameLst>
                                          <p:attrName>style.visibility</p:attrName>
                                        </p:attrNameLst>
                                      </p:cBhvr>
                                      <p:to>
                                        <p:strVal val="visible"/>
                                      </p:to>
                                    </p:set>
                                    <p:animEffect transition="in" filter="wipe(left)">
                                      <p:cBhvr>
                                        <p:cTn id="90" dur="500"/>
                                        <p:tgtEl>
                                          <p:spTgt spid="367"/>
                                        </p:tgtEl>
                                      </p:cBhvr>
                                    </p:animEffect>
                                  </p:childTnLst>
                                </p:cTn>
                              </p:par>
                            </p:childTnLst>
                          </p:cTn>
                        </p:par>
                        <p:par>
                          <p:cTn id="91" fill="hold">
                            <p:stCondLst>
                              <p:cond delay="17200"/>
                            </p:stCondLst>
                            <p:childTnLst>
                              <p:par>
                                <p:cTn id="92" presetID="2" presetClass="entr" presetSubtype="4" fill="hold" grpId="19" nodeType="afterEffect">
                                  <p:stCondLst>
                                    <p:cond delay="0"/>
                                  </p:stCondLst>
                                  <p:iterate type="el">
                                    <p:tmAbs val="0"/>
                                  </p:iterate>
                                  <p:childTnLst>
                                    <p:set>
                                      <p:cBhvr>
                                        <p:cTn id="93" dur="indefinite" fill="hold"/>
                                        <p:tgtEl>
                                          <p:spTgt spid="368"/>
                                        </p:tgtEl>
                                        <p:attrNameLst>
                                          <p:attrName>style.visibility</p:attrName>
                                        </p:attrNameLst>
                                      </p:cBhvr>
                                      <p:to>
                                        <p:strVal val="visible"/>
                                      </p:to>
                                    </p:set>
                                    <p:anim calcmode="lin" valueType="num">
                                      <p:cBhvr>
                                        <p:cTn id="94" dur="300" fill="hold"/>
                                        <p:tgtEl>
                                          <p:spTgt spid="368"/>
                                        </p:tgtEl>
                                        <p:attrNameLst>
                                          <p:attrName>ppt_x</p:attrName>
                                        </p:attrNameLst>
                                      </p:cBhvr>
                                      <p:tavLst>
                                        <p:tav tm="0">
                                          <p:val>
                                            <p:strVal val="#ppt_x"/>
                                          </p:val>
                                        </p:tav>
                                        <p:tav tm="100000">
                                          <p:val>
                                            <p:strVal val="#ppt_x"/>
                                          </p:val>
                                        </p:tav>
                                      </p:tavLst>
                                    </p:anim>
                                    <p:anim calcmode="lin" valueType="num">
                                      <p:cBhvr>
                                        <p:cTn id="95" dur="300" fill="hold"/>
                                        <p:tgtEl>
                                          <p:spTgt spid="368"/>
                                        </p:tgtEl>
                                        <p:attrNameLst>
                                          <p:attrName>ppt_y</p:attrName>
                                        </p:attrNameLst>
                                      </p:cBhvr>
                                      <p:tavLst>
                                        <p:tav tm="0">
                                          <p:val>
                                            <p:strVal val="1+#ppt_h/2"/>
                                          </p:val>
                                        </p:tav>
                                        <p:tav tm="100000">
                                          <p:val>
                                            <p:strVal val="#ppt_y"/>
                                          </p:val>
                                        </p:tav>
                                      </p:tavLst>
                                    </p:anim>
                                  </p:childTnLst>
                                </p:cTn>
                              </p:par>
                            </p:childTnLst>
                          </p:cTn>
                        </p:par>
                        <p:par>
                          <p:cTn id="96" fill="hold">
                            <p:stCondLst>
                              <p:cond delay="17500"/>
                            </p:stCondLst>
                            <p:childTnLst>
                              <p:par>
                                <p:cTn id="97" presetID="9" presetClass="entr" presetSubtype="0" fill="hold" grpId="20" nodeType="afterEffect">
                                  <p:stCondLst>
                                    <p:cond delay="1000"/>
                                  </p:stCondLst>
                                  <p:iterate type="el">
                                    <p:tmAbs val="0"/>
                                  </p:iterate>
                                  <p:childTnLst>
                                    <p:set>
                                      <p:cBhvr>
                                        <p:cTn id="98" dur="indefinite" fill="hold"/>
                                        <p:tgtEl>
                                          <p:spTgt spid="369"/>
                                        </p:tgtEl>
                                        <p:attrNameLst>
                                          <p:attrName>style.visibility</p:attrName>
                                        </p:attrNameLst>
                                      </p:cBhvr>
                                      <p:to>
                                        <p:strVal val="visible"/>
                                      </p:to>
                                    </p:set>
                                    <p:animEffect transition="in" filter="dissolve">
                                      <p:cBhvr>
                                        <p:cTn id="99" dur="100"/>
                                        <p:tgtEl>
                                          <p:spTgt spid="369"/>
                                        </p:tgtEl>
                                      </p:cBhvr>
                                    </p:animEffect>
                                  </p:childTnLst>
                                </p:cTn>
                              </p:par>
                            </p:childTnLst>
                          </p:cTn>
                        </p:par>
                        <p:par>
                          <p:cTn id="100" fill="hold">
                            <p:stCondLst>
                              <p:cond delay="18600"/>
                            </p:stCondLst>
                            <p:childTnLst>
                              <p:par>
                                <p:cTn id="101" presetID="2" presetClass="entr" presetSubtype="4" fill="hold" grpId="21" nodeType="afterEffect">
                                  <p:stCondLst>
                                    <p:cond delay="0"/>
                                  </p:stCondLst>
                                  <p:iterate type="el">
                                    <p:tmAbs val="0"/>
                                  </p:iterate>
                                  <p:childTnLst>
                                    <p:set>
                                      <p:cBhvr>
                                        <p:cTn id="102" dur="indefinite" fill="hold"/>
                                        <p:tgtEl>
                                          <p:spTgt spid="371"/>
                                        </p:tgtEl>
                                        <p:attrNameLst>
                                          <p:attrName>style.visibility</p:attrName>
                                        </p:attrNameLst>
                                      </p:cBhvr>
                                      <p:to>
                                        <p:strVal val="visible"/>
                                      </p:to>
                                    </p:set>
                                    <p:anim calcmode="lin" valueType="num">
                                      <p:cBhvr>
                                        <p:cTn id="103" dur="1000" fill="hold"/>
                                        <p:tgtEl>
                                          <p:spTgt spid="371"/>
                                        </p:tgtEl>
                                        <p:attrNameLst>
                                          <p:attrName>ppt_x</p:attrName>
                                        </p:attrNameLst>
                                      </p:cBhvr>
                                      <p:tavLst>
                                        <p:tav tm="0">
                                          <p:val>
                                            <p:strVal val="#ppt_x"/>
                                          </p:val>
                                        </p:tav>
                                        <p:tav tm="100000">
                                          <p:val>
                                            <p:strVal val="#ppt_x"/>
                                          </p:val>
                                        </p:tav>
                                      </p:tavLst>
                                    </p:anim>
                                    <p:anim calcmode="lin" valueType="num">
                                      <p:cBhvr>
                                        <p:cTn id="104" dur="1000" fill="hold"/>
                                        <p:tgtEl>
                                          <p:spTgt spid="371"/>
                                        </p:tgtEl>
                                        <p:attrNameLst>
                                          <p:attrName>ppt_y</p:attrName>
                                        </p:attrNameLst>
                                      </p:cBhvr>
                                      <p:tavLst>
                                        <p:tav tm="0">
                                          <p:val>
                                            <p:strVal val="1+#ppt_h/2"/>
                                          </p:val>
                                        </p:tav>
                                        <p:tav tm="100000">
                                          <p:val>
                                            <p:strVal val="#ppt_y"/>
                                          </p:val>
                                        </p:tav>
                                      </p:tavLst>
                                    </p:anim>
                                  </p:childTnLst>
                                </p:cTn>
                              </p:par>
                            </p:childTnLst>
                          </p:cTn>
                        </p:par>
                        <p:par>
                          <p:cTn id="105" fill="hold">
                            <p:stCondLst>
                              <p:cond delay="19599"/>
                            </p:stCondLst>
                            <p:childTnLst>
                              <p:par>
                                <p:cTn id="106" presetID="2" presetClass="entr" presetSubtype="4" fill="hold" grpId="22" nodeType="afterEffect">
                                  <p:stCondLst>
                                    <p:cond delay="0"/>
                                  </p:stCondLst>
                                  <p:iterate type="el">
                                    <p:tmAbs val="0"/>
                                  </p:iterate>
                                  <p:childTnLst>
                                    <p:set>
                                      <p:cBhvr>
                                        <p:cTn id="107" dur="indefinite" fill="hold"/>
                                        <p:tgtEl>
                                          <p:spTgt spid="372"/>
                                        </p:tgtEl>
                                        <p:attrNameLst>
                                          <p:attrName>style.visibility</p:attrName>
                                        </p:attrNameLst>
                                      </p:cBhvr>
                                      <p:to>
                                        <p:strVal val="visible"/>
                                      </p:to>
                                    </p:set>
                                    <p:anim calcmode="lin" valueType="num">
                                      <p:cBhvr>
                                        <p:cTn id="108" dur="1000" fill="hold"/>
                                        <p:tgtEl>
                                          <p:spTgt spid="372"/>
                                        </p:tgtEl>
                                        <p:attrNameLst>
                                          <p:attrName>ppt_x</p:attrName>
                                        </p:attrNameLst>
                                      </p:cBhvr>
                                      <p:tavLst>
                                        <p:tav tm="0">
                                          <p:val>
                                            <p:strVal val="#ppt_x"/>
                                          </p:val>
                                        </p:tav>
                                        <p:tav tm="100000">
                                          <p:val>
                                            <p:strVal val="#ppt_x"/>
                                          </p:val>
                                        </p:tav>
                                      </p:tavLst>
                                    </p:anim>
                                    <p:anim calcmode="lin" valueType="num">
                                      <p:cBhvr>
                                        <p:cTn id="109" dur="1000" fill="hold"/>
                                        <p:tgtEl>
                                          <p:spTgt spid="372"/>
                                        </p:tgtEl>
                                        <p:attrNameLst>
                                          <p:attrName>ppt_y</p:attrName>
                                        </p:attrNameLst>
                                      </p:cBhvr>
                                      <p:tavLst>
                                        <p:tav tm="0">
                                          <p:val>
                                            <p:strVal val="1+#ppt_h/2"/>
                                          </p:val>
                                        </p:tav>
                                        <p:tav tm="100000">
                                          <p:val>
                                            <p:strVal val="#ppt_y"/>
                                          </p:val>
                                        </p:tav>
                                      </p:tavLst>
                                    </p:anim>
                                  </p:childTnLst>
                                </p:cTn>
                              </p:par>
                            </p:childTnLst>
                          </p:cTn>
                        </p:par>
                        <p:par>
                          <p:cTn id="110" fill="hold">
                            <p:stCondLst>
                              <p:cond delay="20600"/>
                            </p:stCondLst>
                            <p:childTnLst>
                              <p:par>
                                <p:cTn id="111" presetID="22" presetClass="entr" presetSubtype="8" fill="hold" grpId="23" nodeType="afterEffect">
                                  <p:stCondLst>
                                    <p:cond delay="0"/>
                                  </p:stCondLst>
                                  <p:iterate type="el">
                                    <p:tmAbs val="0"/>
                                  </p:iterate>
                                  <p:childTnLst>
                                    <p:set>
                                      <p:cBhvr>
                                        <p:cTn id="112" dur="indefinite" fill="hold"/>
                                        <p:tgtEl>
                                          <p:spTgt spid="373"/>
                                        </p:tgtEl>
                                        <p:attrNameLst>
                                          <p:attrName>style.visibility</p:attrName>
                                        </p:attrNameLst>
                                      </p:cBhvr>
                                      <p:to>
                                        <p:strVal val="visible"/>
                                      </p:to>
                                    </p:set>
                                    <p:animEffect transition="in" filter="wipe(left)">
                                      <p:cBhvr>
                                        <p:cTn id="113" dur="500"/>
                                        <p:tgtEl>
                                          <p:spTgt spid="373"/>
                                        </p:tgtEl>
                                      </p:cBhvr>
                                    </p:animEffect>
                                  </p:childTnLst>
                                </p:cTn>
                              </p:par>
                            </p:childTnLst>
                          </p:cTn>
                        </p:par>
                        <p:par>
                          <p:cTn id="114" fill="hold">
                            <p:stCondLst>
                              <p:cond delay="21100"/>
                            </p:stCondLst>
                            <p:childTnLst>
                              <p:par>
                                <p:cTn id="115" presetID="2" presetClass="entr" presetSubtype="4" fill="hold" grpId="24" nodeType="afterEffect">
                                  <p:stCondLst>
                                    <p:cond delay="0"/>
                                  </p:stCondLst>
                                  <p:iterate type="el">
                                    <p:tmAbs val="0"/>
                                  </p:iterate>
                                  <p:childTnLst>
                                    <p:set>
                                      <p:cBhvr>
                                        <p:cTn id="116" dur="indefinite" fill="hold"/>
                                        <p:tgtEl>
                                          <p:spTgt spid="374"/>
                                        </p:tgtEl>
                                        <p:attrNameLst>
                                          <p:attrName>style.visibility</p:attrName>
                                        </p:attrNameLst>
                                      </p:cBhvr>
                                      <p:to>
                                        <p:strVal val="visible"/>
                                      </p:to>
                                    </p:set>
                                    <p:anim calcmode="lin" valueType="num">
                                      <p:cBhvr>
                                        <p:cTn id="117" dur="300" fill="hold"/>
                                        <p:tgtEl>
                                          <p:spTgt spid="374"/>
                                        </p:tgtEl>
                                        <p:attrNameLst>
                                          <p:attrName>ppt_x</p:attrName>
                                        </p:attrNameLst>
                                      </p:cBhvr>
                                      <p:tavLst>
                                        <p:tav tm="0">
                                          <p:val>
                                            <p:strVal val="#ppt_x"/>
                                          </p:val>
                                        </p:tav>
                                        <p:tav tm="100000">
                                          <p:val>
                                            <p:strVal val="#ppt_x"/>
                                          </p:val>
                                        </p:tav>
                                      </p:tavLst>
                                    </p:anim>
                                    <p:anim calcmode="lin" valueType="num">
                                      <p:cBhvr>
                                        <p:cTn id="118" dur="300" fill="hold"/>
                                        <p:tgtEl>
                                          <p:spTgt spid="374"/>
                                        </p:tgtEl>
                                        <p:attrNameLst>
                                          <p:attrName>ppt_y</p:attrName>
                                        </p:attrNameLst>
                                      </p:cBhvr>
                                      <p:tavLst>
                                        <p:tav tm="0">
                                          <p:val>
                                            <p:strVal val="1+#ppt_h/2"/>
                                          </p:val>
                                        </p:tav>
                                        <p:tav tm="100000">
                                          <p:val>
                                            <p:strVal val="#ppt_y"/>
                                          </p:val>
                                        </p:tav>
                                      </p:tavLst>
                                    </p:anim>
                                  </p:childTnLst>
                                </p:cTn>
                              </p:par>
                            </p:childTnLst>
                          </p:cTn>
                        </p:par>
                        <p:par>
                          <p:cTn id="119" fill="hold">
                            <p:stCondLst>
                              <p:cond delay="21400"/>
                            </p:stCondLst>
                            <p:childTnLst>
                              <p:par>
                                <p:cTn id="120" presetID="9" presetClass="entr" presetSubtype="0" fill="hold" grpId="25" nodeType="afterEffect">
                                  <p:stCondLst>
                                    <p:cond delay="1000"/>
                                  </p:stCondLst>
                                  <p:iterate type="el">
                                    <p:tmAbs val="0"/>
                                  </p:iterate>
                                  <p:childTnLst>
                                    <p:set>
                                      <p:cBhvr>
                                        <p:cTn id="121" dur="indefinite" fill="hold"/>
                                        <p:tgtEl>
                                          <p:spTgt spid="375"/>
                                        </p:tgtEl>
                                        <p:attrNameLst>
                                          <p:attrName>style.visibility</p:attrName>
                                        </p:attrNameLst>
                                      </p:cBhvr>
                                      <p:to>
                                        <p:strVal val="visible"/>
                                      </p:to>
                                    </p:set>
                                    <p:animEffect transition="in" filter="dissolve">
                                      <p:cBhvr>
                                        <p:cTn id="122" dur="100"/>
                                        <p:tgtEl>
                                          <p:spTgt spid="375"/>
                                        </p:tgtEl>
                                      </p:cBhvr>
                                    </p:animEffect>
                                  </p:childTnLst>
                                </p:cTn>
                              </p:par>
                            </p:childTnLst>
                          </p:cTn>
                        </p:par>
                        <p:par>
                          <p:cTn id="123" fill="hold">
                            <p:stCondLst>
                              <p:cond delay="22500"/>
                            </p:stCondLst>
                            <p:childTnLst>
                              <p:par>
                                <p:cTn id="124" presetID="2" presetClass="entr" presetSubtype="4" fill="hold" grpId="26" nodeType="afterEffect">
                                  <p:stCondLst>
                                    <p:cond delay="1000"/>
                                  </p:stCondLst>
                                  <p:iterate type="el">
                                    <p:tmAbs val="0"/>
                                  </p:iterate>
                                  <p:childTnLst>
                                    <p:set>
                                      <p:cBhvr>
                                        <p:cTn id="125" dur="indefinite" fill="hold"/>
                                        <p:tgtEl>
                                          <p:spTgt spid="376"/>
                                        </p:tgtEl>
                                        <p:attrNameLst>
                                          <p:attrName>style.visibility</p:attrName>
                                        </p:attrNameLst>
                                      </p:cBhvr>
                                      <p:to>
                                        <p:strVal val="visible"/>
                                      </p:to>
                                    </p:set>
                                    <p:anim calcmode="lin" valueType="num">
                                      <p:cBhvr>
                                        <p:cTn id="126" dur="1000" fill="hold"/>
                                        <p:tgtEl>
                                          <p:spTgt spid="376"/>
                                        </p:tgtEl>
                                        <p:attrNameLst>
                                          <p:attrName>ppt_x</p:attrName>
                                        </p:attrNameLst>
                                      </p:cBhvr>
                                      <p:tavLst>
                                        <p:tav tm="0">
                                          <p:val>
                                            <p:strVal val="#ppt_x"/>
                                          </p:val>
                                        </p:tav>
                                        <p:tav tm="100000">
                                          <p:val>
                                            <p:strVal val="#ppt_x"/>
                                          </p:val>
                                        </p:tav>
                                      </p:tavLst>
                                    </p:anim>
                                    <p:anim calcmode="lin" valueType="num">
                                      <p:cBhvr>
                                        <p:cTn id="127" dur="1000" fill="hold"/>
                                        <p:tgtEl>
                                          <p:spTgt spid="376"/>
                                        </p:tgtEl>
                                        <p:attrNameLst>
                                          <p:attrName>ppt_y</p:attrName>
                                        </p:attrNameLst>
                                      </p:cBhvr>
                                      <p:tavLst>
                                        <p:tav tm="0">
                                          <p:val>
                                            <p:strVal val="1+#ppt_h/2"/>
                                          </p:val>
                                        </p:tav>
                                        <p:tav tm="100000">
                                          <p:val>
                                            <p:strVal val="#ppt_y"/>
                                          </p:val>
                                        </p:tav>
                                      </p:tavLst>
                                    </p:anim>
                                  </p:childTnLst>
                                </p:cTn>
                              </p:par>
                            </p:childTnLst>
                          </p:cTn>
                        </p:par>
                        <p:par>
                          <p:cTn id="128" fill="hold">
                            <p:stCondLst>
                              <p:cond delay="24499"/>
                            </p:stCondLst>
                            <p:childTnLst>
                              <p:par>
                                <p:cTn id="129" presetID="15" presetClass="entr" presetSubtype="0" fill="hold" grpId="27" nodeType="afterEffect">
                                  <p:stCondLst>
                                    <p:cond delay="1000"/>
                                  </p:stCondLst>
                                  <p:iterate type="el">
                                    <p:tmAbs val="0"/>
                                  </p:iterate>
                                  <p:childTnLst>
                                    <p:set>
                                      <p:cBhvr>
                                        <p:cTn id="130" dur="indefinite" fill="hold"/>
                                        <p:tgtEl>
                                          <p:spTgt spid="380"/>
                                        </p:tgtEl>
                                        <p:attrNameLst>
                                          <p:attrName>style.visibility</p:attrName>
                                        </p:attrNameLst>
                                      </p:cBhvr>
                                      <p:to>
                                        <p:strVal val="visible"/>
                                      </p:to>
                                    </p:set>
                                    <p:anim calcmode="lin" valueType="num">
                                      <p:cBhvr>
                                        <p:cTn id="131" dur="500" fill="hold"/>
                                        <p:tgtEl>
                                          <p:spTgt spid="380"/>
                                        </p:tgtEl>
                                        <p:attrNameLst>
                                          <p:attrName>ppt_w</p:attrName>
                                        </p:attrNameLst>
                                      </p:cBhvr>
                                      <p:tavLst>
                                        <p:tav tm="0">
                                          <p:val>
                                            <p:fltVal val="0"/>
                                          </p:val>
                                        </p:tav>
                                        <p:tav tm="100000">
                                          <p:val>
                                            <p:strVal val="#ppt_w"/>
                                          </p:val>
                                        </p:tav>
                                      </p:tavLst>
                                    </p:anim>
                                    <p:anim calcmode="lin" valueType="num">
                                      <p:cBhvr>
                                        <p:cTn id="132" dur="500" fill="hold"/>
                                        <p:tgtEl>
                                          <p:spTgt spid="380"/>
                                        </p:tgtEl>
                                        <p:attrNameLst>
                                          <p:attrName>ppt_h</p:attrName>
                                        </p:attrNameLst>
                                      </p:cBhvr>
                                      <p:tavLst>
                                        <p:tav tm="0">
                                          <p:val>
                                            <p:fltVal val="0"/>
                                          </p:val>
                                        </p:tav>
                                        <p:tav tm="100000">
                                          <p:val>
                                            <p:strVal val="#ppt_h"/>
                                          </p:val>
                                        </p:tav>
                                      </p:tavLst>
                                    </p:anim>
                                    <p:anim calcmode="lin" valueType="num">
                                      <p:cBhvr>
                                        <p:cTn id="133" dur="500" fill="hold"/>
                                        <p:tgtEl>
                                          <p:spTgt spid="380"/>
                                        </p:tgtEl>
                                        <p:attrNameLst>
                                          <p:attrName>ppt_x</p:attrName>
                                        </p:attrNameLst>
                                      </p:cBhvr>
                                      <p:tavLst>
                                        <p:tav tm="0" fmla="#ppt_x+(cos(-2*pi*(1-$))*-#ppt_x-sin(-2*pi*(1-$))*(1-#ppt_y))*(1-$)">
                                          <p:val>
                                            <p:fltVal val="0"/>
                                          </p:val>
                                        </p:tav>
                                        <p:tav tm="100000">
                                          <p:val>
                                            <p:fltVal val="1"/>
                                          </p:val>
                                        </p:tav>
                                      </p:tavLst>
                                    </p:anim>
                                    <p:anim calcmode="lin" valueType="num">
                                      <p:cBhvr>
                                        <p:cTn id="134" dur="500" fill="hold"/>
                                        <p:tgtEl>
                                          <p:spTgt spid="380"/>
                                        </p:tgtEl>
                                        <p:attrNameLst>
                                          <p:attrName>ppt_y</p:attrName>
                                        </p:attrNameLst>
                                      </p:cBhvr>
                                      <p:tavLst>
                                        <p:tav tm="0" fmla="#ppt_y+(sin(-2*pi*(1-$))*-#ppt_x+cos(-2*pi*(1-$))*(1-#ppt_y))*(1-$)">
                                          <p:val>
                                            <p:fltVal val="0"/>
                                          </p:val>
                                        </p:tav>
                                        <p:tav tm="100000">
                                          <p:val>
                                            <p:fltVal val="1"/>
                                          </p:val>
                                        </p:tav>
                                      </p:tavLst>
                                    </p:anim>
                                  </p:childTnLst>
                                </p:cTn>
                              </p:par>
                            </p:childTnLst>
                          </p:cTn>
                        </p:par>
                        <p:par>
                          <p:cTn id="135" fill="hold">
                            <p:stCondLst>
                              <p:cond delay="26000"/>
                            </p:stCondLst>
                            <p:childTnLst>
                              <p:par>
                                <p:cTn id="136" presetID="22" presetClass="entr" presetSubtype="8" fill="hold" grpId="28" nodeType="afterEffect">
                                  <p:stCondLst>
                                    <p:cond delay="0"/>
                                  </p:stCondLst>
                                  <p:iterate type="el">
                                    <p:tmAbs val="0"/>
                                  </p:iterate>
                                  <p:childTnLst>
                                    <p:set>
                                      <p:cBhvr>
                                        <p:cTn id="137" dur="indefinite" fill="hold"/>
                                        <p:tgtEl>
                                          <p:spTgt spid="377"/>
                                        </p:tgtEl>
                                        <p:attrNameLst>
                                          <p:attrName>style.visibility</p:attrName>
                                        </p:attrNameLst>
                                      </p:cBhvr>
                                      <p:to>
                                        <p:strVal val="visible"/>
                                      </p:to>
                                    </p:set>
                                    <p:animEffect transition="in" filter="wipe(left)">
                                      <p:cBhvr>
                                        <p:cTn id="138" dur="500"/>
                                        <p:tgtEl>
                                          <p:spTgt spid="377"/>
                                        </p:tgtEl>
                                      </p:cBhvr>
                                    </p:animEffect>
                                  </p:childTnLst>
                                </p:cTn>
                              </p:par>
                            </p:childTnLst>
                          </p:cTn>
                        </p:par>
                        <p:par>
                          <p:cTn id="139" fill="hold">
                            <p:stCondLst>
                              <p:cond delay="26500"/>
                            </p:stCondLst>
                            <p:childTnLst>
                              <p:par>
                                <p:cTn id="140" presetID="2" presetClass="entr" presetSubtype="4" fill="hold" grpId="29" nodeType="afterEffect">
                                  <p:stCondLst>
                                    <p:cond delay="0"/>
                                  </p:stCondLst>
                                  <p:iterate type="el">
                                    <p:tmAbs val="0"/>
                                  </p:iterate>
                                  <p:childTnLst>
                                    <p:set>
                                      <p:cBhvr>
                                        <p:cTn id="141" dur="indefinite" fill="hold"/>
                                        <p:tgtEl>
                                          <p:spTgt spid="378"/>
                                        </p:tgtEl>
                                        <p:attrNameLst>
                                          <p:attrName>style.visibility</p:attrName>
                                        </p:attrNameLst>
                                      </p:cBhvr>
                                      <p:to>
                                        <p:strVal val="visible"/>
                                      </p:to>
                                    </p:set>
                                    <p:anim calcmode="lin" valueType="num">
                                      <p:cBhvr>
                                        <p:cTn id="142" dur="300" fill="hold"/>
                                        <p:tgtEl>
                                          <p:spTgt spid="378"/>
                                        </p:tgtEl>
                                        <p:attrNameLst>
                                          <p:attrName>ppt_x</p:attrName>
                                        </p:attrNameLst>
                                      </p:cBhvr>
                                      <p:tavLst>
                                        <p:tav tm="0">
                                          <p:val>
                                            <p:strVal val="#ppt_x"/>
                                          </p:val>
                                        </p:tav>
                                        <p:tav tm="100000">
                                          <p:val>
                                            <p:strVal val="#ppt_x"/>
                                          </p:val>
                                        </p:tav>
                                      </p:tavLst>
                                    </p:anim>
                                    <p:anim calcmode="lin" valueType="num">
                                      <p:cBhvr>
                                        <p:cTn id="143" dur="300" fill="hold"/>
                                        <p:tgtEl>
                                          <p:spTgt spid="378"/>
                                        </p:tgtEl>
                                        <p:attrNameLst>
                                          <p:attrName>ppt_y</p:attrName>
                                        </p:attrNameLst>
                                      </p:cBhvr>
                                      <p:tavLst>
                                        <p:tav tm="0">
                                          <p:val>
                                            <p:strVal val="1+#ppt_h/2"/>
                                          </p:val>
                                        </p:tav>
                                        <p:tav tm="100000">
                                          <p:val>
                                            <p:strVal val="#ppt_y"/>
                                          </p:val>
                                        </p:tav>
                                      </p:tavLst>
                                    </p:anim>
                                  </p:childTnLst>
                                </p:cTn>
                              </p:par>
                            </p:childTnLst>
                          </p:cTn>
                        </p:par>
                        <p:par>
                          <p:cTn id="144" fill="hold">
                            <p:stCondLst>
                              <p:cond delay="26800"/>
                            </p:stCondLst>
                            <p:childTnLst>
                              <p:par>
                                <p:cTn id="145" presetID="9" presetClass="entr" presetSubtype="0" fill="hold" grpId="30" nodeType="afterEffect">
                                  <p:stCondLst>
                                    <p:cond delay="1000"/>
                                  </p:stCondLst>
                                  <p:iterate type="el">
                                    <p:tmAbs val="0"/>
                                  </p:iterate>
                                  <p:childTnLst>
                                    <p:set>
                                      <p:cBhvr>
                                        <p:cTn id="146" dur="indefinite" fill="hold"/>
                                        <p:tgtEl>
                                          <p:spTgt spid="379"/>
                                        </p:tgtEl>
                                        <p:attrNameLst>
                                          <p:attrName>style.visibility</p:attrName>
                                        </p:attrNameLst>
                                      </p:cBhvr>
                                      <p:to>
                                        <p:strVal val="visible"/>
                                      </p:to>
                                    </p:set>
                                    <p:animEffect transition="in" filter="dissolve">
                                      <p:cBhvr>
                                        <p:cTn id="147" dur="100"/>
                                        <p:tgtEl>
                                          <p:spTgt spid="379"/>
                                        </p:tgtEl>
                                      </p:cBhvr>
                                    </p:animEffect>
                                  </p:childTnLst>
                                </p:cTn>
                              </p:par>
                            </p:childTnLst>
                          </p:cTn>
                        </p:par>
                        <p:par>
                          <p:cTn id="148" fill="hold">
                            <p:stCondLst>
                              <p:cond delay="27900"/>
                            </p:stCondLst>
                            <p:childTnLst>
                              <p:par>
                                <p:cTn id="149" presetID="9" presetClass="entr" presetSubtype="0" fill="hold" grpId="31" nodeType="afterEffect">
                                  <p:stCondLst>
                                    <p:cond delay="0"/>
                                  </p:stCondLst>
                                  <p:iterate type="el">
                                    <p:tmAbs val="0"/>
                                  </p:iterate>
                                  <p:childTnLst>
                                    <p:set>
                                      <p:cBhvr>
                                        <p:cTn id="150" dur="indefinite" fill="hold"/>
                                        <p:tgtEl>
                                          <p:spTgt spid="381"/>
                                        </p:tgtEl>
                                        <p:attrNameLst>
                                          <p:attrName>style.visibility</p:attrName>
                                        </p:attrNameLst>
                                      </p:cBhvr>
                                      <p:to>
                                        <p:strVal val="visible"/>
                                      </p:to>
                                    </p:set>
                                    <p:animEffect transition="in" filter="dissolve">
                                      <p:cBhvr>
                                        <p:cTn id="151" dur="1250"/>
                                        <p:tgtEl>
                                          <p:spTgt spid="3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spid="378" grpId="29" animBg="1" advAuto="0"/>
      <p:bldP spid="360" grpId="7" animBg="1" advAuto="0"/>
      <p:bldP spid="358" grpId="9" animBg="1" advAuto="0"/>
      <p:bldP spid="374" grpId="24" animBg="1" advAuto="0"/>
      <p:bldP spid="372" grpId="22" animBg="1" advAuto="0"/>
      <p:bldP spid="361" grpId="11" animBg="1" advAuto="0"/>
      <p:bldP spid="373" grpId="23" animBg="1" advAuto="0"/>
      <p:bldP spid="357" grpId="8" animBg="1" advAuto="0"/>
      <p:bldP spid="376" grpId="26" animBg="1" advAuto="0"/>
      <p:bldP spid="381" grpId="31" animBg="1" advAuto="0"/>
      <p:bldP spid="369" grpId="20" animBg="1" advAuto="0"/>
      <p:bldP spid="379" grpId="30" animBg="1" advAuto="0"/>
      <p:bldP spid="359" grpId="10" animBg="1" advAuto="0"/>
      <p:bldP spid="351" grpId="1" animBg="1" advAuto="0"/>
      <p:bldP spid="362" grpId="12" animBg="1" advAuto="0"/>
      <p:bldP spid="364" grpId="14" animBg="1" advAuto="0"/>
      <p:bldP spid="363" grpId="13" animBg="1" advAuto="0"/>
      <p:bldP spid="353" grpId="3" animBg="1" advAuto="0"/>
      <p:bldP spid="365" grpId="15" animBg="1" advAuto="0"/>
      <p:bldP spid="352" grpId="2" animBg="1" advAuto="0"/>
      <p:bldP spid="356" grpId="6" animBg="1" advAuto="0"/>
      <p:bldP spid="366" grpId="16" animBg="1" advAuto="0"/>
      <p:bldP spid="370" grpId="17" animBg="1" advAuto="0"/>
      <p:bldP spid="368" grpId="19" animBg="1" advAuto="0"/>
      <p:bldP spid="371" grpId="21" animBg="1" advAuto="0"/>
      <p:bldP spid="354" grpId="4" animBg="1" advAuto="0"/>
      <p:bldP spid="355" grpId="5" animBg="1" advAuto="0"/>
      <p:bldP spid="380" grpId="27" animBg="1" advAuto="0"/>
      <p:bldP spid="367" grpId="18" animBg="1" advAuto="0"/>
      <p:bldP spid="375" grpId="25" animBg="1" advAuto="0"/>
      <p:bldP spid="377" grpId="28"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5" name="Picture 2" descr="Picture 2"/>
          <p:cNvPicPr>
            <a:picLocks noChangeAspect="1"/>
          </p:cNvPicPr>
          <p:nvPr/>
        </p:nvPicPr>
        <p:blipFill>
          <a:blip r:embed="rId1"/>
          <a:stretch>
            <a:fillRect/>
          </a:stretch>
        </p:blipFill>
        <p:spPr>
          <a:xfrm>
            <a:off x="5619" y="-11894"/>
            <a:ext cx="12192001" cy="6869894"/>
          </a:xfrm>
          <a:prstGeom prst="rect">
            <a:avLst/>
          </a:prstGeom>
          <a:ln w="12700">
            <a:miter lim="400000"/>
            <a:headEnd/>
            <a:tailEnd/>
          </a:ln>
        </p:spPr>
      </p:pic>
      <p:sp>
        <p:nvSpPr>
          <p:cNvPr id="426" name="任意多边形 22"/>
          <p:cNvSpPr/>
          <p:nvPr/>
        </p:nvSpPr>
        <p:spPr>
          <a:xfrm>
            <a:off x="1476399" y="-27384"/>
            <a:ext cx="3252553" cy="367705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2586"/>
                </a:lnTo>
                <a:lnTo>
                  <a:pt x="21547" y="12586"/>
                </a:lnTo>
                <a:lnTo>
                  <a:pt x="21521" y="13033"/>
                </a:lnTo>
                <a:cubicBezTo>
                  <a:pt x="20969" y="17845"/>
                  <a:pt x="16374" y="21600"/>
                  <a:pt x="10788" y="21600"/>
                </a:cubicBezTo>
                <a:cubicBezTo>
                  <a:pt x="5202" y="21600"/>
                  <a:pt x="608" y="17845"/>
                  <a:pt x="56" y="13033"/>
                </a:cubicBezTo>
                <a:lnTo>
                  <a:pt x="30" y="12586"/>
                </a:lnTo>
                <a:lnTo>
                  <a:pt x="0" y="12586"/>
                </a:lnTo>
                <a:lnTo>
                  <a:pt x="0" y="12057"/>
                </a:lnTo>
                <a:close/>
              </a:path>
            </a:pathLst>
          </a:custGeom>
          <a:solidFill>
            <a:srgbClr val="46CEAE">
              <a:alpha val="80000"/>
            </a:srgbClr>
          </a:solidFill>
          <a:ln w="12700">
            <a:miter lim="400000"/>
          </a:ln>
        </p:spPr>
        <p:txBody>
          <a:bodyPr lIns="45719" rIns="45719" anchor="ctr"/>
          <a:lstStyle/>
          <a:p>
            <a:pPr algn="ctr">
              <a:defRPr>
                <a:solidFill>
                  <a:srgbClr val="FFFFFF"/>
                </a:solidFill>
                <a:latin typeface="微软雅黑"/>
                <a:ea typeface="微软雅黑"/>
                <a:cs typeface="微软雅黑"/>
                <a:sym typeface="微软雅黑"/>
              </a:defRPr>
            </a:pPr>
          </a:p>
        </p:txBody>
      </p:sp>
      <p:sp>
        <p:nvSpPr>
          <p:cNvPr id="427" name="任意多边形 23"/>
          <p:cNvSpPr/>
          <p:nvPr/>
        </p:nvSpPr>
        <p:spPr>
          <a:xfrm>
            <a:off x="6169595" y="2204864"/>
            <a:ext cx="4392489" cy="46805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392" y="0"/>
                  <a:pt x="20991" y="3655"/>
                  <a:pt x="21544" y="8338"/>
                </a:cubicBezTo>
                <a:lnTo>
                  <a:pt x="21597" y="9240"/>
                </a:lnTo>
                <a:lnTo>
                  <a:pt x="21600" y="9240"/>
                </a:lnTo>
                <a:lnTo>
                  <a:pt x="21600" y="21600"/>
                </a:lnTo>
                <a:lnTo>
                  <a:pt x="0" y="21600"/>
                </a:lnTo>
                <a:lnTo>
                  <a:pt x="0" y="9240"/>
                </a:lnTo>
                <a:lnTo>
                  <a:pt x="3" y="9240"/>
                </a:lnTo>
                <a:lnTo>
                  <a:pt x="56" y="8338"/>
                </a:lnTo>
                <a:cubicBezTo>
                  <a:pt x="609" y="3655"/>
                  <a:pt x="5208" y="0"/>
                  <a:pt x="10800" y="0"/>
                </a:cubicBezTo>
                <a:close/>
              </a:path>
            </a:pathLst>
          </a:custGeom>
          <a:solidFill>
            <a:srgbClr val="FFFFFF">
              <a:alpha val="80000"/>
            </a:srgbClr>
          </a:solidFill>
          <a:ln w="12700">
            <a:miter lim="400000"/>
          </a:ln>
        </p:spPr>
        <p:txBody>
          <a:bodyPr lIns="45719" rIns="45719" anchor="ctr"/>
          <a:lstStyle/>
          <a:p>
            <a:pPr algn="ctr">
              <a:defRPr>
                <a:solidFill>
                  <a:srgbClr val="E4C874"/>
                </a:solidFill>
              </a:defRPr>
            </a:pPr>
          </a:p>
        </p:txBody>
      </p:sp>
      <p:sp>
        <p:nvSpPr>
          <p:cNvPr id="428" name="文本框 18"/>
          <p:cNvSpPr txBox="1"/>
          <p:nvPr/>
        </p:nvSpPr>
        <p:spPr>
          <a:xfrm>
            <a:off x="2158583" y="1552054"/>
            <a:ext cx="1877061" cy="1445260"/>
          </a:xfrm>
          <a:prstGeom prst="rect">
            <a:avLst/>
          </a:prstGeom>
          <a:ln w="12700">
            <a:miter lim="400000"/>
          </a:ln>
        </p:spPr>
        <p:txBody>
          <a:bodyPr lIns="45719" rIns="45719">
            <a:spAutoFit/>
          </a:bodyPr>
          <a:lstStyle>
            <a:lvl1pPr algn="ctr">
              <a:defRPr sz="4400">
                <a:solidFill>
                  <a:srgbClr val="FFFFFF"/>
                </a:solidFill>
                <a:latin typeface="微软雅黑"/>
                <a:ea typeface="微软雅黑"/>
                <a:cs typeface="微软雅黑"/>
                <a:sym typeface="微软雅黑"/>
              </a:defRPr>
            </a:lvl1pPr>
          </a:lstStyle>
          <a:p>
            <a:r>
              <a:rPr lang="en-US"/>
              <a:t>PART2</a:t>
            </a:r>
            <a:endParaRPr lang="en-US"/>
          </a:p>
        </p:txBody>
      </p:sp>
      <p:grpSp>
        <p:nvGrpSpPr>
          <p:cNvPr id="433" name="组合 27"/>
          <p:cNvGrpSpPr/>
          <p:nvPr/>
        </p:nvGrpSpPr>
        <p:grpSpPr>
          <a:xfrm>
            <a:off x="7109183" y="5017186"/>
            <a:ext cx="1436677" cy="215265"/>
            <a:chOff x="0" y="0"/>
            <a:chExt cx="1436676" cy="215264"/>
          </a:xfrm>
        </p:grpSpPr>
        <p:sp>
          <p:nvSpPr>
            <p:cNvPr id="429" name="文本框 9"/>
            <p:cNvSpPr txBox="1"/>
            <p:nvPr/>
          </p:nvSpPr>
          <p:spPr>
            <a:xfrm>
              <a:off x="212540" y="0"/>
              <a:ext cx="1224136" cy="215264"/>
            </a:xfrm>
            <a:prstGeom prst="rect">
              <a:avLst/>
            </a:prstGeom>
            <a:noFill/>
            <a:ln w="12700" cap="flat">
              <a:noFill/>
              <a:miter lim="400000"/>
            </a:ln>
            <a:effectLst/>
          </p:spPr>
          <p:txBody>
            <a:bodyPr wrap="square" lIns="0" tIns="0" rIns="0" bIns="0" numCol="1" anchor="t">
              <a:spAutoFit/>
            </a:bodyPr>
            <a:lstStyle/>
            <a:p>
              <a:pPr lvl="1" indent="0">
                <a:defRPr sz="1400">
                  <a:solidFill>
                    <a:srgbClr val="595959"/>
                  </a:solidFill>
                  <a:latin typeface="微软雅黑"/>
                  <a:ea typeface="微软雅黑"/>
                  <a:cs typeface="微软雅黑"/>
                  <a:sym typeface="微软雅黑"/>
                </a:defRPr>
              </a:pPr>
              <a:r>
                <a:rPr lang="zh-CN"/>
                <a:t>总体设计</a:t>
              </a:r>
              <a:endParaRPr lang="zh-CN"/>
            </a:p>
          </p:txBody>
        </p:sp>
        <p:grpSp>
          <p:nvGrpSpPr>
            <p:cNvPr id="432" name="组合 29"/>
            <p:cNvGrpSpPr/>
            <p:nvPr/>
          </p:nvGrpSpPr>
          <p:grpSpPr>
            <a:xfrm>
              <a:off x="0" y="31416"/>
              <a:ext cx="168553" cy="168553"/>
              <a:chOff x="0" y="0"/>
              <a:chExt cx="168552" cy="168552"/>
            </a:xfrm>
          </p:grpSpPr>
          <p:sp>
            <p:nvSpPr>
              <p:cNvPr id="430" name="椭圆 30"/>
              <p:cNvSpPr/>
              <p:nvPr/>
            </p:nvSpPr>
            <p:spPr>
              <a:xfrm>
                <a:off x="-1" y="-1"/>
                <a:ext cx="168554" cy="168554"/>
              </a:xfrm>
              <a:prstGeom prst="ellipse">
                <a:avLst/>
              </a:prstGeom>
              <a:solidFill>
                <a:srgbClr val="2DB2A4"/>
              </a:solidFill>
              <a:ln w="25400" cap="flat">
                <a:solidFill>
                  <a:srgbClr val="2DB2A4"/>
                </a:solidFill>
                <a:prstDash val="solid"/>
                <a:round/>
              </a:ln>
              <a:effectLst/>
            </p:spPr>
            <p:txBody>
              <a:bodyPr wrap="square" lIns="45719" tIns="45719" rIns="45719" bIns="45719" numCol="1" anchor="ctr">
                <a:noAutofit/>
              </a:bodyPr>
              <a:lstStyle/>
              <a:p>
                <a:pPr algn="ctr">
                  <a:defRPr>
                    <a:solidFill>
                      <a:srgbClr val="595959"/>
                    </a:solidFill>
                  </a:defRPr>
                </a:pPr>
              </a:p>
            </p:txBody>
          </p:sp>
          <p:sp>
            <p:nvSpPr>
              <p:cNvPr id="431" name="等腰三角形 31"/>
              <p:cNvSpPr/>
              <p:nvPr/>
            </p:nvSpPr>
            <p:spPr>
              <a:xfrm rot="5400000">
                <a:off x="34724" y="24533"/>
                <a:ext cx="130608" cy="119484"/>
              </a:xfrm>
              <a:prstGeom prst="triangl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grpSp>
      </p:grpSp>
      <p:grpSp>
        <p:nvGrpSpPr>
          <p:cNvPr id="438" name="组合 32"/>
          <p:cNvGrpSpPr/>
          <p:nvPr/>
        </p:nvGrpSpPr>
        <p:grpSpPr>
          <a:xfrm>
            <a:off x="8693360" y="5017186"/>
            <a:ext cx="1436677" cy="215265"/>
            <a:chOff x="0" y="0"/>
            <a:chExt cx="1436676" cy="215264"/>
          </a:xfrm>
        </p:grpSpPr>
        <p:sp>
          <p:nvSpPr>
            <p:cNvPr id="434" name="文本框 9"/>
            <p:cNvSpPr txBox="1"/>
            <p:nvPr/>
          </p:nvSpPr>
          <p:spPr>
            <a:xfrm>
              <a:off x="212540" y="0"/>
              <a:ext cx="1224136" cy="215264"/>
            </a:xfrm>
            <a:prstGeom prst="rect">
              <a:avLst/>
            </a:prstGeom>
            <a:noFill/>
            <a:ln w="12700" cap="flat">
              <a:noFill/>
              <a:miter lim="400000"/>
            </a:ln>
            <a:effectLst/>
          </p:spPr>
          <p:txBody>
            <a:bodyPr wrap="square" lIns="0" tIns="0" rIns="0" bIns="0" numCol="1" anchor="t">
              <a:spAutoFit/>
            </a:bodyPr>
            <a:lstStyle/>
            <a:p>
              <a:pPr lvl="1" indent="0">
                <a:defRPr sz="1400">
                  <a:solidFill>
                    <a:srgbClr val="595959"/>
                  </a:solidFill>
                  <a:latin typeface="微软雅黑"/>
                  <a:ea typeface="微软雅黑"/>
                  <a:cs typeface="微软雅黑"/>
                  <a:sym typeface="微软雅黑"/>
                </a:defRPr>
              </a:pPr>
              <a:r>
                <a:rPr lang="zh-CN"/>
                <a:t>应用层设计</a:t>
              </a:r>
              <a:endParaRPr lang="zh-CN"/>
            </a:p>
          </p:txBody>
        </p:sp>
        <p:grpSp>
          <p:nvGrpSpPr>
            <p:cNvPr id="437" name="组合 34"/>
            <p:cNvGrpSpPr/>
            <p:nvPr/>
          </p:nvGrpSpPr>
          <p:grpSpPr>
            <a:xfrm>
              <a:off x="0" y="31416"/>
              <a:ext cx="168553" cy="168553"/>
              <a:chOff x="0" y="0"/>
              <a:chExt cx="168552" cy="168552"/>
            </a:xfrm>
          </p:grpSpPr>
          <p:sp>
            <p:nvSpPr>
              <p:cNvPr id="435" name="椭圆 35"/>
              <p:cNvSpPr/>
              <p:nvPr/>
            </p:nvSpPr>
            <p:spPr>
              <a:xfrm>
                <a:off x="-1" y="-1"/>
                <a:ext cx="168554" cy="168554"/>
              </a:xfrm>
              <a:prstGeom prst="ellipse">
                <a:avLst/>
              </a:prstGeom>
              <a:solidFill>
                <a:srgbClr val="2DB2A4"/>
              </a:solidFill>
              <a:ln w="25400" cap="flat">
                <a:solidFill>
                  <a:srgbClr val="2DB2A4"/>
                </a:solidFill>
                <a:prstDash val="solid"/>
                <a:round/>
              </a:ln>
              <a:effectLst/>
            </p:spPr>
            <p:txBody>
              <a:bodyPr wrap="square" lIns="45719" tIns="45719" rIns="45719" bIns="45719" numCol="1" anchor="ctr">
                <a:noAutofit/>
              </a:bodyPr>
              <a:lstStyle/>
              <a:p>
                <a:pPr algn="ctr">
                  <a:defRPr>
                    <a:solidFill>
                      <a:srgbClr val="595959"/>
                    </a:solidFill>
                  </a:defRPr>
                </a:pPr>
              </a:p>
            </p:txBody>
          </p:sp>
          <p:sp>
            <p:nvSpPr>
              <p:cNvPr id="436" name="等腰三角形 36"/>
              <p:cNvSpPr/>
              <p:nvPr/>
            </p:nvSpPr>
            <p:spPr>
              <a:xfrm rot="5400000">
                <a:off x="34724" y="24533"/>
                <a:ext cx="130608" cy="119484"/>
              </a:xfrm>
              <a:prstGeom prst="triangl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grpSp>
      </p:grpSp>
      <p:grpSp>
        <p:nvGrpSpPr>
          <p:cNvPr id="443" name="组合 37"/>
          <p:cNvGrpSpPr/>
          <p:nvPr/>
        </p:nvGrpSpPr>
        <p:grpSpPr>
          <a:xfrm>
            <a:off x="7109183" y="5305797"/>
            <a:ext cx="1436677" cy="215265"/>
            <a:chOff x="0" y="0"/>
            <a:chExt cx="1436676" cy="215264"/>
          </a:xfrm>
        </p:grpSpPr>
        <p:sp>
          <p:nvSpPr>
            <p:cNvPr id="439" name="文本框 9"/>
            <p:cNvSpPr txBox="1"/>
            <p:nvPr/>
          </p:nvSpPr>
          <p:spPr>
            <a:xfrm>
              <a:off x="212540" y="0"/>
              <a:ext cx="1224136" cy="215264"/>
            </a:xfrm>
            <a:prstGeom prst="rect">
              <a:avLst/>
            </a:prstGeom>
            <a:noFill/>
            <a:ln w="12700" cap="flat">
              <a:noFill/>
              <a:miter lim="400000"/>
            </a:ln>
            <a:effectLst/>
          </p:spPr>
          <p:txBody>
            <a:bodyPr wrap="square" lIns="0" tIns="0" rIns="0" bIns="0" numCol="1" anchor="t">
              <a:spAutoFit/>
            </a:bodyPr>
            <a:lstStyle/>
            <a:p>
              <a:pPr lvl="1" indent="0">
                <a:defRPr sz="1400">
                  <a:solidFill>
                    <a:srgbClr val="595959"/>
                  </a:solidFill>
                  <a:latin typeface="微软雅黑"/>
                  <a:ea typeface="微软雅黑"/>
                  <a:cs typeface="微软雅黑"/>
                  <a:sym typeface="微软雅黑"/>
                </a:defRPr>
              </a:pPr>
              <a:r>
                <a:rPr lang="zh-CN"/>
                <a:t>智能网关</a:t>
              </a:r>
              <a:endParaRPr lang="zh-CN"/>
            </a:p>
          </p:txBody>
        </p:sp>
        <p:grpSp>
          <p:nvGrpSpPr>
            <p:cNvPr id="442" name="组合 39"/>
            <p:cNvGrpSpPr/>
            <p:nvPr/>
          </p:nvGrpSpPr>
          <p:grpSpPr>
            <a:xfrm>
              <a:off x="0" y="31416"/>
              <a:ext cx="168553" cy="168553"/>
              <a:chOff x="0" y="0"/>
              <a:chExt cx="168552" cy="168552"/>
            </a:xfrm>
          </p:grpSpPr>
          <p:sp>
            <p:nvSpPr>
              <p:cNvPr id="440" name="椭圆 40"/>
              <p:cNvSpPr/>
              <p:nvPr/>
            </p:nvSpPr>
            <p:spPr>
              <a:xfrm>
                <a:off x="-1" y="-1"/>
                <a:ext cx="168554" cy="168554"/>
              </a:xfrm>
              <a:prstGeom prst="ellipse">
                <a:avLst/>
              </a:prstGeom>
              <a:solidFill>
                <a:srgbClr val="2DB2A4"/>
              </a:solidFill>
              <a:ln w="25400" cap="flat">
                <a:solidFill>
                  <a:srgbClr val="2DB2A4"/>
                </a:solidFill>
                <a:prstDash val="solid"/>
                <a:round/>
              </a:ln>
              <a:effectLst/>
            </p:spPr>
            <p:txBody>
              <a:bodyPr wrap="square" lIns="45719" tIns="45719" rIns="45719" bIns="45719" numCol="1" anchor="ctr">
                <a:noAutofit/>
              </a:bodyPr>
              <a:lstStyle/>
              <a:p>
                <a:pPr algn="ctr">
                  <a:defRPr>
                    <a:solidFill>
                      <a:srgbClr val="595959"/>
                    </a:solidFill>
                  </a:defRPr>
                </a:pPr>
              </a:p>
            </p:txBody>
          </p:sp>
          <p:sp>
            <p:nvSpPr>
              <p:cNvPr id="441" name="等腰三角形 41"/>
              <p:cNvSpPr/>
              <p:nvPr/>
            </p:nvSpPr>
            <p:spPr>
              <a:xfrm rot="5400000">
                <a:off x="34724" y="24533"/>
                <a:ext cx="130608" cy="119484"/>
              </a:xfrm>
              <a:prstGeom prst="triangl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grpSp>
      </p:grpSp>
      <p:grpSp>
        <p:nvGrpSpPr>
          <p:cNvPr id="448" name="组合 42"/>
          <p:cNvGrpSpPr/>
          <p:nvPr/>
        </p:nvGrpSpPr>
        <p:grpSpPr>
          <a:xfrm>
            <a:off x="8693360" y="5305797"/>
            <a:ext cx="1436677" cy="215265"/>
            <a:chOff x="0" y="0"/>
            <a:chExt cx="1436676" cy="215264"/>
          </a:xfrm>
        </p:grpSpPr>
        <p:sp>
          <p:nvSpPr>
            <p:cNvPr id="444" name="文本框 9"/>
            <p:cNvSpPr txBox="1"/>
            <p:nvPr/>
          </p:nvSpPr>
          <p:spPr>
            <a:xfrm>
              <a:off x="212540" y="0"/>
              <a:ext cx="1224136" cy="215264"/>
            </a:xfrm>
            <a:prstGeom prst="rect">
              <a:avLst/>
            </a:prstGeom>
            <a:noFill/>
            <a:ln w="12700" cap="flat">
              <a:noFill/>
              <a:miter lim="400000"/>
            </a:ln>
            <a:effectLst/>
          </p:spPr>
          <p:txBody>
            <a:bodyPr wrap="square" lIns="0" tIns="0" rIns="0" bIns="0" numCol="1" anchor="t">
              <a:spAutoFit/>
            </a:bodyPr>
            <a:lstStyle/>
            <a:p>
              <a:pPr lvl="1" indent="0">
                <a:defRPr sz="1400">
                  <a:solidFill>
                    <a:srgbClr val="595959"/>
                  </a:solidFill>
                  <a:latin typeface="微软雅黑"/>
                  <a:ea typeface="微软雅黑"/>
                  <a:cs typeface="微软雅黑"/>
                  <a:sym typeface="微软雅黑"/>
                </a:defRPr>
              </a:pPr>
              <a:r>
                <a:rPr lang="en-US"/>
                <a:t>IO</a:t>
              </a:r>
              <a:r>
                <a:rPr lang="zh-CN" altLang="en-US"/>
                <a:t>模块</a:t>
              </a:r>
              <a:endParaRPr lang="zh-CN" altLang="en-US"/>
            </a:p>
          </p:txBody>
        </p:sp>
        <p:grpSp>
          <p:nvGrpSpPr>
            <p:cNvPr id="447" name="组合 45"/>
            <p:cNvGrpSpPr/>
            <p:nvPr/>
          </p:nvGrpSpPr>
          <p:grpSpPr>
            <a:xfrm>
              <a:off x="0" y="31416"/>
              <a:ext cx="168553" cy="168553"/>
              <a:chOff x="0" y="0"/>
              <a:chExt cx="168552" cy="168552"/>
            </a:xfrm>
          </p:grpSpPr>
          <p:sp>
            <p:nvSpPr>
              <p:cNvPr id="445" name="椭圆 46"/>
              <p:cNvSpPr/>
              <p:nvPr/>
            </p:nvSpPr>
            <p:spPr>
              <a:xfrm>
                <a:off x="-1" y="-1"/>
                <a:ext cx="168554" cy="168554"/>
              </a:xfrm>
              <a:prstGeom prst="ellipse">
                <a:avLst/>
              </a:prstGeom>
              <a:solidFill>
                <a:srgbClr val="2DB2A4"/>
              </a:solidFill>
              <a:ln w="25400" cap="flat">
                <a:solidFill>
                  <a:srgbClr val="2DB2A4"/>
                </a:solidFill>
                <a:prstDash val="solid"/>
                <a:round/>
              </a:ln>
              <a:effectLst/>
            </p:spPr>
            <p:txBody>
              <a:bodyPr wrap="square" lIns="45719" tIns="45719" rIns="45719" bIns="45719" numCol="1" anchor="ctr">
                <a:noAutofit/>
              </a:bodyPr>
              <a:lstStyle/>
              <a:p>
                <a:pPr algn="ctr">
                  <a:defRPr>
                    <a:solidFill>
                      <a:srgbClr val="595959"/>
                    </a:solidFill>
                  </a:defRPr>
                </a:pPr>
              </a:p>
            </p:txBody>
          </p:sp>
          <p:sp>
            <p:nvSpPr>
              <p:cNvPr id="446" name="等腰三角形 47"/>
              <p:cNvSpPr/>
              <p:nvPr/>
            </p:nvSpPr>
            <p:spPr>
              <a:xfrm rot="5400000">
                <a:off x="34724" y="24533"/>
                <a:ext cx="130608" cy="119484"/>
              </a:xfrm>
              <a:prstGeom prst="triangl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grpSp>
      </p:grpSp>
      <p:grpSp>
        <p:nvGrpSpPr>
          <p:cNvPr id="453" name="组合 48"/>
          <p:cNvGrpSpPr/>
          <p:nvPr/>
        </p:nvGrpSpPr>
        <p:grpSpPr>
          <a:xfrm>
            <a:off x="7109183" y="5593250"/>
            <a:ext cx="1436677" cy="215265"/>
            <a:chOff x="0" y="0"/>
            <a:chExt cx="1436676" cy="215264"/>
          </a:xfrm>
        </p:grpSpPr>
        <p:sp>
          <p:nvSpPr>
            <p:cNvPr id="449" name="文本框 9"/>
            <p:cNvSpPr txBox="1"/>
            <p:nvPr/>
          </p:nvSpPr>
          <p:spPr>
            <a:xfrm>
              <a:off x="212540" y="0"/>
              <a:ext cx="1224136" cy="215264"/>
            </a:xfrm>
            <a:prstGeom prst="rect">
              <a:avLst/>
            </a:prstGeom>
            <a:noFill/>
            <a:ln w="12700" cap="flat">
              <a:noFill/>
              <a:miter lim="400000"/>
            </a:ln>
            <a:effectLst/>
          </p:spPr>
          <p:txBody>
            <a:bodyPr wrap="square" lIns="0" tIns="0" rIns="0" bIns="0" numCol="1" anchor="t">
              <a:spAutoFit/>
            </a:bodyPr>
            <a:lstStyle/>
            <a:p>
              <a:pPr lvl="1" indent="0">
                <a:defRPr sz="1400">
                  <a:solidFill>
                    <a:srgbClr val="595959"/>
                  </a:solidFill>
                  <a:latin typeface="微软雅黑"/>
                  <a:ea typeface="微软雅黑"/>
                  <a:cs typeface="微软雅黑"/>
                  <a:sym typeface="微软雅黑"/>
                </a:defRPr>
              </a:pPr>
              <a:r>
                <a:rPr lang="zh-CN"/>
                <a:t>通信协议</a:t>
              </a:r>
              <a:endParaRPr lang="zh-CN"/>
            </a:p>
          </p:txBody>
        </p:sp>
        <p:grpSp>
          <p:nvGrpSpPr>
            <p:cNvPr id="452" name="组合 50"/>
            <p:cNvGrpSpPr/>
            <p:nvPr/>
          </p:nvGrpSpPr>
          <p:grpSpPr>
            <a:xfrm>
              <a:off x="0" y="31416"/>
              <a:ext cx="168553" cy="168553"/>
              <a:chOff x="0" y="0"/>
              <a:chExt cx="168552" cy="168552"/>
            </a:xfrm>
          </p:grpSpPr>
          <p:sp>
            <p:nvSpPr>
              <p:cNvPr id="450" name="椭圆 51"/>
              <p:cNvSpPr/>
              <p:nvPr/>
            </p:nvSpPr>
            <p:spPr>
              <a:xfrm>
                <a:off x="-1" y="-1"/>
                <a:ext cx="168554" cy="168554"/>
              </a:xfrm>
              <a:prstGeom prst="ellipse">
                <a:avLst/>
              </a:prstGeom>
              <a:solidFill>
                <a:srgbClr val="2DB2A4"/>
              </a:solidFill>
              <a:ln w="25400" cap="flat">
                <a:solidFill>
                  <a:srgbClr val="2DB2A4"/>
                </a:solidFill>
                <a:prstDash val="solid"/>
                <a:round/>
              </a:ln>
              <a:effectLst/>
            </p:spPr>
            <p:txBody>
              <a:bodyPr wrap="square" lIns="45719" tIns="45719" rIns="45719" bIns="45719" numCol="1" anchor="ctr">
                <a:noAutofit/>
              </a:bodyPr>
              <a:lstStyle/>
              <a:p>
                <a:pPr algn="ctr">
                  <a:defRPr>
                    <a:solidFill>
                      <a:srgbClr val="595959"/>
                    </a:solidFill>
                  </a:defRPr>
                </a:pPr>
              </a:p>
            </p:txBody>
          </p:sp>
          <p:sp>
            <p:nvSpPr>
              <p:cNvPr id="451" name="等腰三角形 52"/>
              <p:cNvSpPr/>
              <p:nvPr/>
            </p:nvSpPr>
            <p:spPr>
              <a:xfrm rot="5400000">
                <a:off x="34724" y="24533"/>
                <a:ext cx="130608" cy="119484"/>
              </a:xfrm>
              <a:prstGeom prst="triangl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595959"/>
                    </a:solidFill>
                  </a:defRPr>
                </a:pPr>
              </a:p>
            </p:txBody>
          </p:sp>
        </p:grpSp>
      </p:grpSp>
      <p:sp>
        <p:nvSpPr>
          <p:cNvPr id="459" name="直接连接符 77"/>
          <p:cNvSpPr/>
          <p:nvPr/>
        </p:nvSpPr>
        <p:spPr>
          <a:xfrm>
            <a:off x="7089662" y="4873169"/>
            <a:ext cx="2463032" cy="1"/>
          </a:xfrm>
          <a:prstGeom prst="line">
            <a:avLst/>
          </a:prstGeom>
          <a:ln>
            <a:solidFill>
              <a:srgbClr val="808080"/>
            </a:solidFill>
            <a:headEnd type="oval"/>
            <a:tailEnd type="oval"/>
          </a:ln>
        </p:spPr>
        <p:txBody>
          <a:bodyPr lIns="45719" rIns="45719"/>
          <a:lstStyle/>
          <a:p/>
        </p:txBody>
      </p:sp>
      <p:sp>
        <p:nvSpPr>
          <p:cNvPr id="460" name="弧形 78"/>
          <p:cNvSpPr/>
          <p:nvPr/>
        </p:nvSpPr>
        <p:spPr>
          <a:xfrm rot="8155962">
            <a:off x="2508289" y="2042545"/>
            <a:ext cx="1116125" cy="11161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ln>
            <a:solidFill>
              <a:srgbClr val="FFFFFF"/>
            </a:solidFill>
            <a:headEnd type="oval"/>
            <a:tailEnd type="oval"/>
          </a:ln>
        </p:spPr>
        <p:txBody>
          <a:bodyPr lIns="45719" rIns="45719" anchor="ctr"/>
          <a:lstStyle/>
          <a:p>
            <a:pPr algn="ctr"/>
          </a:p>
        </p:txBody>
      </p:sp>
      <p:sp>
        <p:nvSpPr>
          <p:cNvPr id="461" name="椭圆 79"/>
          <p:cNvSpPr/>
          <p:nvPr/>
        </p:nvSpPr>
        <p:spPr>
          <a:xfrm>
            <a:off x="3073258" y="737320"/>
            <a:ext cx="72001" cy="72001"/>
          </a:xfrm>
          <a:prstGeom prst="ellipse">
            <a:avLst/>
          </a:prstGeom>
          <a:solidFill>
            <a:srgbClr val="FFFFFF"/>
          </a:solidFill>
          <a:ln w="12700">
            <a:miter lim="400000"/>
          </a:ln>
        </p:spPr>
        <p:txBody>
          <a:bodyPr lIns="45719" rIns="45719" anchor="ctr"/>
          <a:lstStyle/>
          <a:p>
            <a:pPr algn="ctr">
              <a:defRPr>
                <a:solidFill>
                  <a:srgbClr val="65D7FF"/>
                </a:solidFill>
              </a:defRPr>
            </a:pPr>
          </a:p>
        </p:txBody>
      </p:sp>
      <p:sp>
        <p:nvSpPr>
          <p:cNvPr id="462" name="椭圆 80"/>
          <p:cNvSpPr/>
          <p:nvPr/>
        </p:nvSpPr>
        <p:spPr>
          <a:xfrm>
            <a:off x="3073258" y="737320"/>
            <a:ext cx="72001" cy="72001"/>
          </a:xfrm>
          <a:prstGeom prst="ellipse">
            <a:avLst/>
          </a:prstGeom>
          <a:solidFill>
            <a:srgbClr val="FFFFFF"/>
          </a:solidFill>
          <a:ln w="12700">
            <a:miter lim="400000"/>
          </a:ln>
        </p:spPr>
        <p:txBody>
          <a:bodyPr lIns="45719" rIns="45719" anchor="ctr"/>
          <a:lstStyle/>
          <a:p>
            <a:pPr algn="ctr">
              <a:defRPr>
                <a:solidFill>
                  <a:srgbClr val="65D7FF"/>
                </a:solidFill>
              </a:defRPr>
            </a:pPr>
          </a:p>
        </p:txBody>
      </p:sp>
      <p:sp>
        <p:nvSpPr>
          <p:cNvPr id="463" name="椭圆 81"/>
          <p:cNvSpPr/>
          <p:nvPr/>
        </p:nvSpPr>
        <p:spPr>
          <a:xfrm>
            <a:off x="3073258" y="737320"/>
            <a:ext cx="72001" cy="72001"/>
          </a:xfrm>
          <a:prstGeom prst="ellipse">
            <a:avLst/>
          </a:prstGeom>
          <a:solidFill>
            <a:srgbClr val="FFFFFF"/>
          </a:solidFill>
          <a:ln w="12700">
            <a:miter lim="400000"/>
          </a:ln>
        </p:spPr>
        <p:txBody>
          <a:bodyPr lIns="45719" rIns="45719" anchor="ctr"/>
          <a:lstStyle/>
          <a:p>
            <a:pPr algn="ctr">
              <a:defRPr>
                <a:solidFill>
                  <a:srgbClr val="65D7FF"/>
                </a:solidFill>
              </a:defRPr>
            </a:pPr>
          </a:p>
        </p:txBody>
      </p:sp>
      <p:sp>
        <p:nvSpPr>
          <p:cNvPr id="464" name="椭圆 82"/>
          <p:cNvSpPr/>
          <p:nvPr/>
        </p:nvSpPr>
        <p:spPr>
          <a:xfrm>
            <a:off x="3073258" y="737320"/>
            <a:ext cx="72001" cy="72001"/>
          </a:xfrm>
          <a:prstGeom prst="ellipse">
            <a:avLst/>
          </a:prstGeom>
          <a:solidFill>
            <a:srgbClr val="FFFFFF"/>
          </a:solidFill>
          <a:ln w="12700">
            <a:miter lim="400000"/>
          </a:ln>
        </p:spPr>
        <p:txBody>
          <a:bodyPr lIns="45719" rIns="45719" anchor="ctr"/>
          <a:lstStyle/>
          <a:p>
            <a:pPr algn="ctr">
              <a:defRPr>
                <a:solidFill>
                  <a:srgbClr val="65D7FF"/>
                </a:solidFill>
              </a:defRPr>
            </a:pPr>
          </a:p>
        </p:txBody>
      </p:sp>
      <p:sp>
        <p:nvSpPr>
          <p:cNvPr id="465" name="椭圆 83"/>
          <p:cNvSpPr/>
          <p:nvPr/>
        </p:nvSpPr>
        <p:spPr>
          <a:xfrm>
            <a:off x="3073258" y="737320"/>
            <a:ext cx="72001" cy="72001"/>
          </a:xfrm>
          <a:prstGeom prst="ellipse">
            <a:avLst/>
          </a:prstGeom>
          <a:solidFill>
            <a:srgbClr val="FFFFFF"/>
          </a:solidFill>
          <a:ln w="12700">
            <a:miter lim="400000"/>
          </a:ln>
        </p:spPr>
        <p:txBody>
          <a:bodyPr lIns="45719" rIns="45719" anchor="ctr"/>
          <a:lstStyle/>
          <a:p>
            <a:pPr algn="ctr">
              <a:defRPr>
                <a:solidFill>
                  <a:srgbClr val="65D7FF"/>
                </a:solidFill>
              </a:defRPr>
            </a:pPr>
          </a:p>
        </p:txBody>
      </p:sp>
      <p:sp>
        <p:nvSpPr>
          <p:cNvPr id="466" name="椭圆 84"/>
          <p:cNvSpPr/>
          <p:nvPr/>
        </p:nvSpPr>
        <p:spPr>
          <a:xfrm>
            <a:off x="3073258" y="737320"/>
            <a:ext cx="72001" cy="72001"/>
          </a:xfrm>
          <a:prstGeom prst="ellipse">
            <a:avLst/>
          </a:prstGeom>
          <a:solidFill>
            <a:srgbClr val="FFFFFF"/>
          </a:solidFill>
          <a:ln w="12700">
            <a:miter lim="400000"/>
          </a:ln>
        </p:spPr>
        <p:txBody>
          <a:bodyPr lIns="45719" rIns="45719" anchor="ctr"/>
          <a:lstStyle/>
          <a:p>
            <a:pPr algn="ctr">
              <a:defRPr>
                <a:solidFill>
                  <a:srgbClr val="65D7FF"/>
                </a:solidFill>
              </a:defRPr>
            </a:pPr>
          </a:p>
        </p:txBody>
      </p:sp>
      <p:sp>
        <p:nvSpPr>
          <p:cNvPr id="467" name="椭圆 85"/>
          <p:cNvSpPr/>
          <p:nvPr/>
        </p:nvSpPr>
        <p:spPr>
          <a:xfrm>
            <a:off x="3073258" y="737320"/>
            <a:ext cx="72001" cy="72001"/>
          </a:xfrm>
          <a:prstGeom prst="ellipse">
            <a:avLst/>
          </a:prstGeom>
          <a:solidFill>
            <a:srgbClr val="FFFFFF"/>
          </a:solidFill>
          <a:ln w="12700">
            <a:miter lim="400000"/>
          </a:ln>
        </p:spPr>
        <p:txBody>
          <a:bodyPr lIns="45719" rIns="45719" anchor="ctr"/>
          <a:lstStyle/>
          <a:p>
            <a:pPr algn="ctr">
              <a:defRPr>
                <a:solidFill>
                  <a:srgbClr val="65D7FF"/>
                </a:solidFill>
              </a:defRPr>
            </a:pPr>
          </a:p>
        </p:txBody>
      </p:sp>
      <p:sp>
        <p:nvSpPr>
          <p:cNvPr id="468" name="椭圆 86"/>
          <p:cNvSpPr/>
          <p:nvPr/>
        </p:nvSpPr>
        <p:spPr>
          <a:xfrm>
            <a:off x="3073258" y="737320"/>
            <a:ext cx="72001" cy="72001"/>
          </a:xfrm>
          <a:prstGeom prst="ellipse">
            <a:avLst/>
          </a:prstGeom>
          <a:solidFill>
            <a:srgbClr val="FFFFFF"/>
          </a:solidFill>
          <a:ln w="12700">
            <a:miter lim="400000"/>
          </a:ln>
        </p:spPr>
        <p:txBody>
          <a:bodyPr lIns="45719" rIns="45719" anchor="ctr"/>
          <a:lstStyle/>
          <a:p>
            <a:pPr algn="ctr">
              <a:defRPr>
                <a:solidFill>
                  <a:srgbClr val="65D7FF"/>
                </a:solidFill>
              </a:defRPr>
            </a:pPr>
          </a:p>
        </p:txBody>
      </p:sp>
      <p:sp>
        <p:nvSpPr>
          <p:cNvPr id="469" name="椭圆 87"/>
          <p:cNvSpPr/>
          <p:nvPr/>
        </p:nvSpPr>
        <p:spPr>
          <a:xfrm>
            <a:off x="3073258" y="737320"/>
            <a:ext cx="72001" cy="72001"/>
          </a:xfrm>
          <a:prstGeom prst="ellipse">
            <a:avLst/>
          </a:prstGeom>
          <a:solidFill>
            <a:srgbClr val="FFFFFF"/>
          </a:solidFill>
          <a:ln w="12700">
            <a:miter lim="400000"/>
          </a:ln>
        </p:spPr>
        <p:txBody>
          <a:bodyPr lIns="45719" rIns="45719" anchor="ctr"/>
          <a:lstStyle/>
          <a:p>
            <a:pPr algn="ctr">
              <a:defRPr>
                <a:solidFill>
                  <a:srgbClr val="65D7FF"/>
                </a:solidFill>
              </a:defRPr>
            </a:pPr>
          </a:p>
        </p:txBody>
      </p:sp>
      <p:sp>
        <p:nvSpPr>
          <p:cNvPr id="470" name="椭圆 88"/>
          <p:cNvSpPr/>
          <p:nvPr/>
        </p:nvSpPr>
        <p:spPr>
          <a:xfrm>
            <a:off x="3073258" y="737320"/>
            <a:ext cx="72001" cy="72001"/>
          </a:xfrm>
          <a:prstGeom prst="ellipse">
            <a:avLst/>
          </a:prstGeom>
          <a:solidFill>
            <a:srgbClr val="FFFFFF"/>
          </a:solidFill>
          <a:ln w="12700">
            <a:miter lim="400000"/>
          </a:ln>
        </p:spPr>
        <p:txBody>
          <a:bodyPr lIns="45719" rIns="45719" anchor="ctr"/>
          <a:lstStyle/>
          <a:p>
            <a:pPr algn="ctr">
              <a:defRPr>
                <a:solidFill>
                  <a:srgbClr val="65D7FF"/>
                </a:solidFill>
              </a:defRPr>
            </a:pPr>
          </a:p>
        </p:txBody>
      </p:sp>
      <p:sp>
        <p:nvSpPr>
          <p:cNvPr id="471" name="文本框 12"/>
          <p:cNvSpPr txBox="1"/>
          <p:nvPr/>
        </p:nvSpPr>
        <p:spPr>
          <a:xfrm>
            <a:off x="6943331" y="3429000"/>
            <a:ext cx="2847341" cy="1500545"/>
          </a:xfrm>
          <a:prstGeom prst="rect">
            <a:avLst/>
          </a:prstGeom>
          <a:ln w="12700">
            <a:miter lim="400000"/>
          </a:ln>
        </p:spPr>
        <p:txBody>
          <a:bodyPr wrap="none" lIns="45719" rIns="45719">
            <a:spAutoFit/>
          </a:bodyPr>
          <a:lstStyle/>
          <a:p>
            <a:pPr algn="ctr">
              <a:defRPr sz="5400" b="1">
                <a:solidFill>
                  <a:srgbClr val="46CEAE"/>
                </a:solidFill>
                <a:latin typeface="微软雅黑"/>
                <a:ea typeface="微软雅黑"/>
                <a:cs typeface="微软雅黑"/>
                <a:sym typeface="微软雅黑"/>
              </a:defRPr>
            </a:pPr>
            <a:r>
              <a:t>系统架构</a:t>
            </a:r>
          </a:p>
          <a:p>
            <a:pPr algn="ctr">
              <a:defRPr sz="3200">
                <a:solidFill>
                  <a:srgbClr val="808080"/>
                </a:solidFill>
                <a:latin typeface="Arial" panose="020B0604020202090204"/>
                <a:ea typeface="Arial" panose="020B0604020202090204"/>
                <a:cs typeface="Arial" panose="020B0604020202090204"/>
                <a:sym typeface="Arial" panose="020B0604020202090204"/>
              </a:defRPr>
            </a:pPr>
            <a:r>
              <a:t>Structure</a:t>
            </a:r>
          </a:p>
        </p:txBody>
      </p:sp>
    </p:spTree>
  </p:cSld>
  <p:clrMapOvr>
    <a:masterClrMapping/>
  </p:clrMapOvr>
  <mc:AlternateContent xmlns:mc="http://schemas.openxmlformats.org/markup-compatibility/2006">
    <mc:Choice xmlns:p14="http://schemas.microsoft.com/office/powerpoint/2010/main" Requires="p14">
      <p:transition spd="slow" p14:dur="1200" advClick="0" advTm="3000">
        <p14:flip dir="r"/>
      </p:transition>
    </mc:Choice>
    <mc:Fallback>
      <p:transition spd="slow" advClick="0" advTm="3000">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afterEffect">
                                  <p:stCondLst>
                                    <p:cond delay="0"/>
                                  </p:stCondLst>
                                  <p:iterate type="el">
                                    <p:tmAbs val="0"/>
                                  </p:iterate>
                                  <p:childTnLst>
                                    <p:set>
                                      <p:cBhvr>
                                        <p:cTn id="6" dur="indefinite" fill="hold"/>
                                        <p:tgtEl>
                                          <p:spTgt spid="425"/>
                                        </p:tgtEl>
                                        <p:attrNameLst>
                                          <p:attrName>style.visibility</p:attrName>
                                        </p:attrNameLst>
                                      </p:cBhvr>
                                      <p:to>
                                        <p:strVal val="visible"/>
                                      </p:to>
                                    </p:set>
                                    <p:animEffect transition="in" filter="dissolve">
                                      <p:cBhvr>
                                        <p:cTn id="7" dur="500"/>
                                        <p:tgtEl>
                                          <p:spTgt spid="425"/>
                                        </p:tgtEl>
                                      </p:cBhvr>
                                    </p:animEffect>
                                  </p:childTnLst>
                                </p:cTn>
                              </p:par>
                            </p:childTnLst>
                          </p:cTn>
                        </p:par>
                        <p:par>
                          <p:cTn id="8" fill="hold">
                            <p:stCondLst>
                              <p:cond delay="500"/>
                            </p:stCondLst>
                            <p:childTnLst>
                              <p:par>
                                <p:cTn id="9" presetID="2" presetClass="entr" presetSubtype="1" fill="hold" grpId="2" nodeType="afterEffect">
                                  <p:stCondLst>
                                    <p:cond delay="0"/>
                                  </p:stCondLst>
                                  <p:iterate type="el">
                                    <p:tmAbs val="0"/>
                                  </p:iterate>
                                  <p:childTnLst>
                                    <p:set>
                                      <p:cBhvr>
                                        <p:cTn id="10" dur="indefinite" fill="hold"/>
                                        <p:tgtEl>
                                          <p:spTgt spid="426"/>
                                        </p:tgtEl>
                                        <p:attrNameLst>
                                          <p:attrName>style.visibility</p:attrName>
                                        </p:attrNameLst>
                                      </p:cBhvr>
                                      <p:to>
                                        <p:strVal val="visible"/>
                                      </p:to>
                                    </p:set>
                                    <p:anim calcmode="lin" valueType="num">
                                      <p:cBhvr>
                                        <p:cTn id="11" dur="500" fill="hold"/>
                                        <p:tgtEl>
                                          <p:spTgt spid="426"/>
                                        </p:tgtEl>
                                        <p:attrNameLst>
                                          <p:attrName>ppt_x</p:attrName>
                                        </p:attrNameLst>
                                      </p:cBhvr>
                                      <p:tavLst>
                                        <p:tav tm="0">
                                          <p:val>
                                            <p:strVal val="#ppt_x"/>
                                          </p:val>
                                        </p:tav>
                                        <p:tav tm="100000">
                                          <p:val>
                                            <p:strVal val="#ppt_x"/>
                                          </p:val>
                                        </p:tav>
                                      </p:tavLst>
                                    </p:anim>
                                    <p:anim calcmode="lin" valueType="num">
                                      <p:cBhvr>
                                        <p:cTn id="12" dur="500" fill="hold"/>
                                        <p:tgtEl>
                                          <p:spTgt spid="426"/>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3" presetClass="entr" presetSubtype="16" fill="hold" grpId="3" nodeType="afterEffect">
                                  <p:stCondLst>
                                    <p:cond delay="0"/>
                                  </p:stCondLst>
                                  <p:iterate type="el">
                                    <p:tmAbs val="0"/>
                                  </p:iterate>
                                  <p:childTnLst>
                                    <p:set>
                                      <p:cBhvr>
                                        <p:cTn id="15" dur="indefinite" fill="hold"/>
                                        <p:tgtEl>
                                          <p:spTgt spid="428"/>
                                        </p:tgtEl>
                                        <p:attrNameLst>
                                          <p:attrName>style.visibility</p:attrName>
                                        </p:attrNameLst>
                                      </p:cBhvr>
                                      <p:to>
                                        <p:strVal val="visible"/>
                                      </p:to>
                                    </p:set>
                                    <p:anim calcmode="lin" valueType="num">
                                      <p:cBhvr>
                                        <p:cTn id="16" dur="500" fill="hold"/>
                                        <p:tgtEl>
                                          <p:spTgt spid="428"/>
                                        </p:tgtEl>
                                        <p:attrNameLst>
                                          <p:attrName>ppt_w</p:attrName>
                                        </p:attrNameLst>
                                      </p:cBhvr>
                                      <p:tavLst>
                                        <p:tav tm="0">
                                          <p:val>
                                            <p:fltVal val="0"/>
                                          </p:val>
                                        </p:tav>
                                        <p:tav tm="100000">
                                          <p:val>
                                            <p:strVal val="#ppt_w"/>
                                          </p:val>
                                        </p:tav>
                                      </p:tavLst>
                                    </p:anim>
                                    <p:anim calcmode="lin" valueType="num">
                                      <p:cBhvr>
                                        <p:cTn id="17" dur="500" fill="hold"/>
                                        <p:tgtEl>
                                          <p:spTgt spid="428"/>
                                        </p:tgtEl>
                                        <p:attrNameLst>
                                          <p:attrName>ppt_h</p:attrName>
                                        </p:attrNameLst>
                                      </p:cBhvr>
                                      <p:tavLst>
                                        <p:tav tm="0">
                                          <p:val>
                                            <p:fltVal val="0"/>
                                          </p:val>
                                        </p:tav>
                                        <p:tav tm="100000">
                                          <p:val>
                                            <p:strVal val="#ppt_h"/>
                                          </p:val>
                                        </p:tav>
                                      </p:tavLst>
                                    </p:anim>
                                  </p:childTnLst>
                                </p:cTn>
                              </p:par>
                            </p:childTnLst>
                          </p:cTn>
                        </p:par>
                        <p:par>
                          <p:cTn id="18" fill="hold">
                            <p:stCondLst>
                              <p:cond delay="1500"/>
                            </p:stCondLst>
                            <p:childTnLst>
                              <p:par>
                                <p:cTn id="19" presetID="23" presetClass="entr" presetSubtype="16" fill="hold" grpId="4" nodeType="afterEffect">
                                  <p:stCondLst>
                                    <p:cond delay="0"/>
                                  </p:stCondLst>
                                  <p:iterate type="el">
                                    <p:tmAbs val="0"/>
                                  </p:iterate>
                                  <p:childTnLst>
                                    <p:set>
                                      <p:cBhvr>
                                        <p:cTn id="20" dur="indefinite" fill="hold"/>
                                        <p:tgtEl>
                                          <p:spTgt spid="460"/>
                                        </p:tgtEl>
                                        <p:attrNameLst>
                                          <p:attrName>style.visibility</p:attrName>
                                        </p:attrNameLst>
                                      </p:cBhvr>
                                      <p:to>
                                        <p:strVal val="visible"/>
                                      </p:to>
                                    </p:set>
                                    <p:anim calcmode="lin" valueType="num">
                                      <p:cBhvr>
                                        <p:cTn id="21" dur="500" fill="hold"/>
                                        <p:tgtEl>
                                          <p:spTgt spid="460"/>
                                        </p:tgtEl>
                                        <p:attrNameLst>
                                          <p:attrName>ppt_w</p:attrName>
                                        </p:attrNameLst>
                                      </p:cBhvr>
                                      <p:tavLst>
                                        <p:tav tm="0">
                                          <p:val>
                                            <p:fltVal val="0"/>
                                          </p:val>
                                        </p:tav>
                                        <p:tav tm="100000">
                                          <p:val>
                                            <p:strVal val="#ppt_w"/>
                                          </p:val>
                                        </p:tav>
                                      </p:tavLst>
                                    </p:anim>
                                    <p:anim calcmode="lin" valueType="num">
                                      <p:cBhvr>
                                        <p:cTn id="22" dur="500" fill="hold"/>
                                        <p:tgtEl>
                                          <p:spTgt spid="460"/>
                                        </p:tgtEl>
                                        <p:attrNameLst>
                                          <p:attrName>ppt_h</p:attrName>
                                        </p:attrNameLst>
                                      </p:cBhvr>
                                      <p:tavLst>
                                        <p:tav tm="0">
                                          <p:val>
                                            <p:fltVal val="0"/>
                                          </p:val>
                                        </p:tav>
                                        <p:tav tm="100000">
                                          <p:val>
                                            <p:strVal val="#ppt_h"/>
                                          </p:val>
                                        </p:tav>
                                      </p:tavLst>
                                    </p:anim>
                                  </p:childTnLst>
                                </p:cTn>
                              </p:par>
                            </p:childTnLst>
                          </p:cTn>
                        </p:par>
                        <p:par>
                          <p:cTn id="23" fill="hold">
                            <p:stCondLst>
                              <p:cond delay="2000"/>
                            </p:stCondLst>
                            <p:childTnLst>
                              <p:par>
                                <p:cTn id="24" presetID="2" presetClass="entr" presetSubtype="4" fill="hold" grpId="5" nodeType="afterEffect">
                                  <p:stCondLst>
                                    <p:cond delay="0"/>
                                  </p:stCondLst>
                                  <p:iterate type="el">
                                    <p:tmAbs val="0"/>
                                  </p:iterate>
                                  <p:childTnLst>
                                    <p:set>
                                      <p:cBhvr>
                                        <p:cTn id="25" dur="indefinite" fill="hold"/>
                                        <p:tgtEl>
                                          <p:spTgt spid="427"/>
                                        </p:tgtEl>
                                        <p:attrNameLst>
                                          <p:attrName>style.visibility</p:attrName>
                                        </p:attrNameLst>
                                      </p:cBhvr>
                                      <p:to>
                                        <p:strVal val="visible"/>
                                      </p:to>
                                    </p:set>
                                    <p:anim calcmode="lin" valueType="num">
                                      <p:cBhvr>
                                        <p:cTn id="26" dur="500" fill="hold"/>
                                        <p:tgtEl>
                                          <p:spTgt spid="427"/>
                                        </p:tgtEl>
                                        <p:attrNameLst>
                                          <p:attrName>ppt_x</p:attrName>
                                        </p:attrNameLst>
                                      </p:cBhvr>
                                      <p:tavLst>
                                        <p:tav tm="0">
                                          <p:val>
                                            <p:strVal val="#ppt_x"/>
                                          </p:val>
                                        </p:tav>
                                        <p:tav tm="100000">
                                          <p:val>
                                            <p:strVal val="#ppt_x"/>
                                          </p:val>
                                        </p:tav>
                                      </p:tavLst>
                                    </p:anim>
                                    <p:anim calcmode="lin" valueType="num">
                                      <p:cBhvr>
                                        <p:cTn id="27" dur="500" fill="hold"/>
                                        <p:tgtEl>
                                          <p:spTgt spid="427"/>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9" presetClass="entr" presetSubtype="0" fill="hold" grpId="6" nodeType="afterEffect">
                                  <p:stCondLst>
                                    <p:cond delay="0"/>
                                  </p:stCondLst>
                                  <p:iterate type="el">
                                    <p:tmAbs val="0"/>
                                  </p:iterate>
                                  <p:childTnLst>
                                    <p:set>
                                      <p:cBhvr>
                                        <p:cTn id="30" dur="indefinite" fill="hold"/>
                                        <p:tgtEl>
                                          <p:spTgt spid="471"/>
                                        </p:tgtEl>
                                        <p:attrNameLst>
                                          <p:attrName>style.visibility</p:attrName>
                                        </p:attrNameLst>
                                      </p:cBhvr>
                                      <p:to>
                                        <p:strVal val="visible"/>
                                      </p:to>
                                    </p:set>
                                    <p:animEffect transition="in" filter="dissolve">
                                      <p:cBhvr>
                                        <p:cTn id="31" dur="500"/>
                                        <p:tgtEl>
                                          <p:spTgt spid="471"/>
                                        </p:tgtEl>
                                      </p:cBhvr>
                                    </p:animEffect>
                                  </p:childTnLst>
                                </p:cTn>
                              </p:par>
                            </p:childTnLst>
                          </p:cTn>
                        </p:par>
                        <p:par>
                          <p:cTn id="32" fill="hold">
                            <p:stCondLst>
                              <p:cond delay="3000"/>
                            </p:stCondLst>
                            <p:childTnLst>
                              <p:par>
                                <p:cTn id="33" presetID="23" presetClass="entr" presetSubtype="16" fill="hold" grpId="7" nodeType="afterEffect">
                                  <p:stCondLst>
                                    <p:cond delay="500"/>
                                  </p:stCondLst>
                                  <p:iterate type="el">
                                    <p:tmAbs val="0"/>
                                  </p:iterate>
                                  <p:childTnLst>
                                    <p:set>
                                      <p:cBhvr>
                                        <p:cTn id="34" dur="indefinite" fill="hold"/>
                                        <p:tgtEl>
                                          <p:spTgt spid="433"/>
                                        </p:tgtEl>
                                        <p:attrNameLst>
                                          <p:attrName>style.visibility</p:attrName>
                                        </p:attrNameLst>
                                      </p:cBhvr>
                                      <p:to>
                                        <p:strVal val="visible"/>
                                      </p:to>
                                    </p:set>
                                    <p:anim calcmode="lin" valueType="num">
                                      <p:cBhvr>
                                        <p:cTn id="35" dur="500" fill="hold"/>
                                        <p:tgtEl>
                                          <p:spTgt spid="433"/>
                                        </p:tgtEl>
                                        <p:attrNameLst>
                                          <p:attrName>ppt_w</p:attrName>
                                        </p:attrNameLst>
                                      </p:cBhvr>
                                      <p:tavLst>
                                        <p:tav tm="0">
                                          <p:val>
                                            <p:fltVal val="0"/>
                                          </p:val>
                                        </p:tav>
                                        <p:tav tm="100000">
                                          <p:val>
                                            <p:strVal val="#ppt_w"/>
                                          </p:val>
                                        </p:tav>
                                      </p:tavLst>
                                    </p:anim>
                                    <p:anim calcmode="lin" valueType="num">
                                      <p:cBhvr>
                                        <p:cTn id="36" dur="500" fill="hold"/>
                                        <p:tgtEl>
                                          <p:spTgt spid="433"/>
                                        </p:tgtEl>
                                        <p:attrNameLst>
                                          <p:attrName>ppt_h</p:attrName>
                                        </p:attrNameLst>
                                      </p:cBhvr>
                                      <p:tavLst>
                                        <p:tav tm="0">
                                          <p:val>
                                            <p:fltVal val="0"/>
                                          </p:val>
                                        </p:tav>
                                        <p:tav tm="100000">
                                          <p:val>
                                            <p:strVal val="#ppt_h"/>
                                          </p:val>
                                        </p:tav>
                                      </p:tavLst>
                                    </p:anim>
                                  </p:childTnLst>
                                </p:cTn>
                              </p:par>
                            </p:childTnLst>
                          </p:cTn>
                        </p:par>
                        <p:par>
                          <p:cTn id="37" fill="hold">
                            <p:stCondLst>
                              <p:cond delay="4000"/>
                            </p:stCondLst>
                            <p:childTnLst>
                              <p:par>
                                <p:cTn id="38" presetID="23" presetClass="entr" presetSubtype="16" fill="hold" grpId="8" nodeType="afterEffect">
                                  <p:stCondLst>
                                    <p:cond delay="500"/>
                                  </p:stCondLst>
                                  <p:iterate type="el">
                                    <p:tmAbs val="0"/>
                                  </p:iterate>
                                  <p:childTnLst>
                                    <p:set>
                                      <p:cBhvr>
                                        <p:cTn id="39" dur="indefinite" fill="hold"/>
                                        <p:tgtEl>
                                          <p:spTgt spid="438"/>
                                        </p:tgtEl>
                                        <p:attrNameLst>
                                          <p:attrName>style.visibility</p:attrName>
                                        </p:attrNameLst>
                                      </p:cBhvr>
                                      <p:to>
                                        <p:strVal val="visible"/>
                                      </p:to>
                                    </p:set>
                                    <p:anim calcmode="lin" valueType="num">
                                      <p:cBhvr>
                                        <p:cTn id="40" dur="500" fill="hold"/>
                                        <p:tgtEl>
                                          <p:spTgt spid="438"/>
                                        </p:tgtEl>
                                        <p:attrNameLst>
                                          <p:attrName>ppt_w</p:attrName>
                                        </p:attrNameLst>
                                      </p:cBhvr>
                                      <p:tavLst>
                                        <p:tav tm="0">
                                          <p:val>
                                            <p:fltVal val="0"/>
                                          </p:val>
                                        </p:tav>
                                        <p:tav tm="100000">
                                          <p:val>
                                            <p:strVal val="#ppt_w"/>
                                          </p:val>
                                        </p:tav>
                                      </p:tavLst>
                                    </p:anim>
                                    <p:anim calcmode="lin" valueType="num">
                                      <p:cBhvr>
                                        <p:cTn id="41" dur="500" fill="hold"/>
                                        <p:tgtEl>
                                          <p:spTgt spid="438"/>
                                        </p:tgtEl>
                                        <p:attrNameLst>
                                          <p:attrName>ppt_h</p:attrName>
                                        </p:attrNameLst>
                                      </p:cBhvr>
                                      <p:tavLst>
                                        <p:tav tm="0">
                                          <p:val>
                                            <p:fltVal val="0"/>
                                          </p:val>
                                        </p:tav>
                                        <p:tav tm="100000">
                                          <p:val>
                                            <p:strVal val="#ppt_h"/>
                                          </p:val>
                                        </p:tav>
                                      </p:tavLst>
                                    </p:anim>
                                  </p:childTnLst>
                                </p:cTn>
                              </p:par>
                            </p:childTnLst>
                          </p:cTn>
                        </p:par>
                        <p:par>
                          <p:cTn id="42" fill="hold">
                            <p:stCondLst>
                              <p:cond delay="5000"/>
                            </p:stCondLst>
                            <p:childTnLst>
                              <p:par>
                                <p:cTn id="43" presetID="23" presetClass="entr" presetSubtype="16" fill="hold" grpId="9" nodeType="afterEffect">
                                  <p:stCondLst>
                                    <p:cond delay="500"/>
                                  </p:stCondLst>
                                  <p:iterate type="el">
                                    <p:tmAbs val="0"/>
                                  </p:iterate>
                                  <p:childTnLst>
                                    <p:set>
                                      <p:cBhvr>
                                        <p:cTn id="44" dur="indefinite" fill="hold"/>
                                        <p:tgtEl>
                                          <p:spTgt spid="443"/>
                                        </p:tgtEl>
                                        <p:attrNameLst>
                                          <p:attrName>style.visibility</p:attrName>
                                        </p:attrNameLst>
                                      </p:cBhvr>
                                      <p:to>
                                        <p:strVal val="visible"/>
                                      </p:to>
                                    </p:set>
                                    <p:anim calcmode="lin" valueType="num">
                                      <p:cBhvr>
                                        <p:cTn id="45" dur="500" fill="hold"/>
                                        <p:tgtEl>
                                          <p:spTgt spid="443"/>
                                        </p:tgtEl>
                                        <p:attrNameLst>
                                          <p:attrName>ppt_w</p:attrName>
                                        </p:attrNameLst>
                                      </p:cBhvr>
                                      <p:tavLst>
                                        <p:tav tm="0">
                                          <p:val>
                                            <p:fltVal val="0"/>
                                          </p:val>
                                        </p:tav>
                                        <p:tav tm="100000">
                                          <p:val>
                                            <p:strVal val="#ppt_w"/>
                                          </p:val>
                                        </p:tav>
                                      </p:tavLst>
                                    </p:anim>
                                    <p:anim calcmode="lin" valueType="num">
                                      <p:cBhvr>
                                        <p:cTn id="46" dur="500" fill="hold"/>
                                        <p:tgtEl>
                                          <p:spTgt spid="443"/>
                                        </p:tgtEl>
                                        <p:attrNameLst>
                                          <p:attrName>ppt_h</p:attrName>
                                        </p:attrNameLst>
                                      </p:cBhvr>
                                      <p:tavLst>
                                        <p:tav tm="0">
                                          <p:val>
                                            <p:fltVal val="0"/>
                                          </p:val>
                                        </p:tav>
                                        <p:tav tm="100000">
                                          <p:val>
                                            <p:strVal val="#ppt_h"/>
                                          </p:val>
                                        </p:tav>
                                      </p:tavLst>
                                    </p:anim>
                                  </p:childTnLst>
                                </p:cTn>
                              </p:par>
                            </p:childTnLst>
                          </p:cTn>
                        </p:par>
                        <p:par>
                          <p:cTn id="47" fill="hold">
                            <p:stCondLst>
                              <p:cond delay="6000"/>
                            </p:stCondLst>
                            <p:childTnLst>
                              <p:par>
                                <p:cTn id="48" presetID="23" presetClass="entr" presetSubtype="16" fill="hold" grpId="10" nodeType="afterEffect">
                                  <p:stCondLst>
                                    <p:cond delay="500"/>
                                  </p:stCondLst>
                                  <p:iterate type="el">
                                    <p:tmAbs val="0"/>
                                  </p:iterate>
                                  <p:childTnLst>
                                    <p:set>
                                      <p:cBhvr>
                                        <p:cTn id="49" dur="indefinite" fill="hold"/>
                                        <p:tgtEl>
                                          <p:spTgt spid="448"/>
                                        </p:tgtEl>
                                        <p:attrNameLst>
                                          <p:attrName>style.visibility</p:attrName>
                                        </p:attrNameLst>
                                      </p:cBhvr>
                                      <p:to>
                                        <p:strVal val="visible"/>
                                      </p:to>
                                    </p:set>
                                    <p:anim calcmode="lin" valueType="num">
                                      <p:cBhvr>
                                        <p:cTn id="50" dur="500" fill="hold"/>
                                        <p:tgtEl>
                                          <p:spTgt spid="448"/>
                                        </p:tgtEl>
                                        <p:attrNameLst>
                                          <p:attrName>ppt_w</p:attrName>
                                        </p:attrNameLst>
                                      </p:cBhvr>
                                      <p:tavLst>
                                        <p:tav tm="0">
                                          <p:val>
                                            <p:fltVal val="0"/>
                                          </p:val>
                                        </p:tav>
                                        <p:tav tm="100000">
                                          <p:val>
                                            <p:strVal val="#ppt_w"/>
                                          </p:val>
                                        </p:tav>
                                      </p:tavLst>
                                    </p:anim>
                                    <p:anim calcmode="lin" valueType="num">
                                      <p:cBhvr>
                                        <p:cTn id="51" dur="500" fill="hold"/>
                                        <p:tgtEl>
                                          <p:spTgt spid="448"/>
                                        </p:tgtEl>
                                        <p:attrNameLst>
                                          <p:attrName>ppt_h</p:attrName>
                                        </p:attrNameLst>
                                      </p:cBhvr>
                                      <p:tavLst>
                                        <p:tav tm="0">
                                          <p:val>
                                            <p:fltVal val="0"/>
                                          </p:val>
                                        </p:tav>
                                        <p:tav tm="100000">
                                          <p:val>
                                            <p:strVal val="#ppt_h"/>
                                          </p:val>
                                        </p:tav>
                                      </p:tavLst>
                                    </p:anim>
                                  </p:childTnLst>
                                </p:cTn>
                              </p:par>
                            </p:childTnLst>
                          </p:cTn>
                        </p:par>
                        <p:par>
                          <p:cTn id="52" fill="hold">
                            <p:stCondLst>
                              <p:cond delay="7000"/>
                            </p:stCondLst>
                            <p:childTnLst>
                              <p:par>
                                <p:cTn id="53" presetID="23" presetClass="entr" presetSubtype="16" fill="hold" grpId="11" nodeType="afterEffect">
                                  <p:stCondLst>
                                    <p:cond delay="500"/>
                                  </p:stCondLst>
                                  <p:iterate type="el">
                                    <p:tmAbs val="0"/>
                                  </p:iterate>
                                  <p:childTnLst>
                                    <p:set>
                                      <p:cBhvr>
                                        <p:cTn id="54" dur="indefinite" fill="hold"/>
                                        <p:tgtEl>
                                          <p:spTgt spid="453"/>
                                        </p:tgtEl>
                                        <p:attrNameLst>
                                          <p:attrName>style.visibility</p:attrName>
                                        </p:attrNameLst>
                                      </p:cBhvr>
                                      <p:to>
                                        <p:strVal val="visible"/>
                                      </p:to>
                                    </p:set>
                                    <p:anim calcmode="lin" valueType="num">
                                      <p:cBhvr>
                                        <p:cTn id="55" dur="500" fill="hold"/>
                                        <p:tgtEl>
                                          <p:spTgt spid="453"/>
                                        </p:tgtEl>
                                        <p:attrNameLst>
                                          <p:attrName>ppt_w</p:attrName>
                                        </p:attrNameLst>
                                      </p:cBhvr>
                                      <p:tavLst>
                                        <p:tav tm="0">
                                          <p:val>
                                            <p:fltVal val="0"/>
                                          </p:val>
                                        </p:tav>
                                        <p:tav tm="100000">
                                          <p:val>
                                            <p:strVal val="#ppt_w"/>
                                          </p:val>
                                        </p:tav>
                                      </p:tavLst>
                                    </p:anim>
                                    <p:anim calcmode="lin" valueType="num">
                                      <p:cBhvr>
                                        <p:cTn id="56" dur="500" fill="hold"/>
                                        <p:tgtEl>
                                          <p:spTgt spid="453"/>
                                        </p:tgtEl>
                                        <p:attrNameLst>
                                          <p:attrName>ppt_h</p:attrName>
                                        </p:attrNameLst>
                                      </p:cBhvr>
                                      <p:tavLst>
                                        <p:tav tm="0">
                                          <p:val>
                                            <p:fltVal val="0"/>
                                          </p:val>
                                        </p:tav>
                                        <p:tav tm="100000">
                                          <p:val>
                                            <p:strVal val="#ppt_h"/>
                                          </p:val>
                                        </p:tav>
                                      </p:tavLst>
                                    </p:anim>
                                  </p:childTnLst>
                                </p:cTn>
                              </p:par>
                            </p:childTnLst>
                          </p:cTn>
                        </p:par>
                        <p:par>
                          <p:cTn id="57" fill="hold">
                            <p:stCondLst>
                              <p:cond delay="8000"/>
                            </p:stCondLst>
                            <p:childTnLst>
                              <p:par>
                                <p:cTn id="58" presetID="23" presetClass="entr" presetSubtype="16" fill="hold" grpId="13" nodeType="afterEffect">
                                  <p:stCondLst>
                                    <p:cond delay="500"/>
                                  </p:stCondLst>
                                  <p:iterate type="el">
                                    <p:tmAbs val="0"/>
                                  </p:iterate>
                                  <p:childTnLst>
                                    <p:set>
                                      <p:cBhvr>
                                        <p:cTn id="59" dur="indefinite" fill="hold"/>
                                        <p:tgtEl>
                                          <p:spTgt spid="459"/>
                                        </p:tgtEl>
                                        <p:attrNameLst>
                                          <p:attrName>style.visibility</p:attrName>
                                        </p:attrNameLst>
                                      </p:cBhvr>
                                      <p:to>
                                        <p:strVal val="visible"/>
                                      </p:to>
                                    </p:set>
                                    <p:anim calcmode="lin" valueType="num">
                                      <p:cBhvr>
                                        <p:cTn id="60" dur="500" fill="hold"/>
                                        <p:tgtEl>
                                          <p:spTgt spid="459"/>
                                        </p:tgtEl>
                                        <p:attrNameLst>
                                          <p:attrName>ppt_w</p:attrName>
                                        </p:attrNameLst>
                                      </p:cBhvr>
                                      <p:tavLst>
                                        <p:tav tm="0">
                                          <p:val>
                                            <p:fltVal val="0"/>
                                          </p:val>
                                        </p:tav>
                                        <p:tav tm="100000">
                                          <p:val>
                                            <p:strVal val="#ppt_w"/>
                                          </p:val>
                                        </p:tav>
                                      </p:tavLst>
                                    </p:anim>
                                    <p:anim calcmode="lin" valueType="num">
                                      <p:cBhvr>
                                        <p:cTn id="61" dur="500" fill="hold"/>
                                        <p:tgtEl>
                                          <p:spTgt spid="459"/>
                                        </p:tgtEl>
                                        <p:attrNameLst>
                                          <p:attrName>ppt_h</p:attrName>
                                        </p:attrNameLst>
                                      </p:cBhvr>
                                      <p:tavLst>
                                        <p:tav tm="0">
                                          <p:val>
                                            <p:fltVal val="0"/>
                                          </p:val>
                                        </p:tav>
                                        <p:tav tm="100000">
                                          <p:val>
                                            <p:strVal val="#ppt_h"/>
                                          </p:val>
                                        </p:tav>
                                      </p:tavLst>
                                    </p:anim>
                                  </p:childTnLst>
                                </p:cTn>
                              </p:par>
                            </p:childTnLst>
                          </p:cTn>
                        </p:par>
                        <p:par>
                          <p:cTn id="62" fill="hold">
                            <p:stCondLst>
                              <p:cond delay="9000"/>
                            </p:stCondLst>
                            <p:childTnLst>
                              <p:par>
                                <p:cTn id="63" presetID="9" presetClass="entr" presetSubtype="0" fill="hold" grpId="14" nodeType="afterEffect">
                                  <p:stCondLst>
                                    <p:cond delay="0"/>
                                  </p:stCondLst>
                                  <p:iterate type="el">
                                    <p:tmAbs val="0"/>
                                  </p:iterate>
                                  <p:childTnLst>
                                    <p:set>
                                      <p:cBhvr>
                                        <p:cTn id="64" dur="indefinite" fill="hold"/>
                                        <p:tgtEl>
                                          <p:spTgt spid="461"/>
                                        </p:tgtEl>
                                        <p:attrNameLst>
                                          <p:attrName>style.visibility</p:attrName>
                                        </p:attrNameLst>
                                      </p:cBhvr>
                                      <p:to>
                                        <p:strVal val="visible"/>
                                      </p:to>
                                    </p:set>
                                    <p:animEffect transition="in" filter="dissolve">
                                      <p:cBhvr>
                                        <p:cTn id="65" dur="500"/>
                                        <p:tgtEl>
                                          <p:spTgt spid="461"/>
                                        </p:tgtEl>
                                      </p:cBhvr>
                                    </p:animEffect>
                                  </p:childTnLst>
                                </p:cTn>
                              </p:par>
                            </p:childTnLst>
                          </p:cTn>
                        </p:par>
                        <p:par>
                          <p:cTn id="66" fill="hold">
                            <p:stCondLst>
                              <p:cond delay="9500"/>
                            </p:stCondLst>
                            <p:childTnLst>
                              <p:par>
                                <p:cTn id="67" presetID="9" presetClass="entr" presetSubtype="0" fill="hold" grpId="15" nodeType="afterEffect">
                                  <p:stCondLst>
                                    <p:cond delay="0"/>
                                  </p:stCondLst>
                                  <p:iterate type="el">
                                    <p:tmAbs val="0"/>
                                  </p:iterate>
                                  <p:childTnLst>
                                    <p:set>
                                      <p:cBhvr>
                                        <p:cTn id="68" dur="indefinite" fill="hold"/>
                                        <p:tgtEl>
                                          <p:spTgt spid="462"/>
                                        </p:tgtEl>
                                        <p:attrNameLst>
                                          <p:attrName>style.visibility</p:attrName>
                                        </p:attrNameLst>
                                      </p:cBhvr>
                                      <p:to>
                                        <p:strVal val="visible"/>
                                      </p:to>
                                    </p:set>
                                    <p:animEffect transition="in" filter="dissolve">
                                      <p:cBhvr>
                                        <p:cTn id="69" dur="500"/>
                                        <p:tgtEl>
                                          <p:spTgt spid="462"/>
                                        </p:tgtEl>
                                      </p:cBhvr>
                                    </p:animEffect>
                                  </p:childTnLst>
                                </p:cTn>
                              </p:par>
                            </p:childTnLst>
                          </p:cTn>
                        </p:par>
                        <p:par>
                          <p:cTn id="70" fill="hold">
                            <p:stCondLst>
                              <p:cond delay="10000"/>
                            </p:stCondLst>
                            <p:childTnLst>
                              <p:par>
                                <p:cTn id="71" presetID="9" presetClass="entr" presetSubtype="0" fill="hold" grpId="16" nodeType="afterEffect">
                                  <p:stCondLst>
                                    <p:cond delay="0"/>
                                  </p:stCondLst>
                                  <p:iterate type="el">
                                    <p:tmAbs val="0"/>
                                  </p:iterate>
                                  <p:childTnLst>
                                    <p:set>
                                      <p:cBhvr>
                                        <p:cTn id="72" dur="indefinite" fill="hold"/>
                                        <p:tgtEl>
                                          <p:spTgt spid="463"/>
                                        </p:tgtEl>
                                        <p:attrNameLst>
                                          <p:attrName>style.visibility</p:attrName>
                                        </p:attrNameLst>
                                      </p:cBhvr>
                                      <p:to>
                                        <p:strVal val="visible"/>
                                      </p:to>
                                    </p:set>
                                    <p:animEffect transition="in" filter="dissolve">
                                      <p:cBhvr>
                                        <p:cTn id="73" dur="500"/>
                                        <p:tgtEl>
                                          <p:spTgt spid="463"/>
                                        </p:tgtEl>
                                      </p:cBhvr>
                                    </p:animEffect>
                                  </p:childTnLst>
                                </p:cTn>
                              </p:par>
                            </p:childTnLst>
                          </p:cTn>
                        </p:par>
                        <p:par>
                          <p:cTn id="74" fill="hold">
                            <p:stCondLst>
                              <p:cond delay="10500"/>
                            </p:stCondLst>
                            <p:childTnLst>
                              <p:par>
                                <p:cTn id="75" presetID="9" presetClass="entr" presetSubtype="0" fill="hold" grpId="17" nodeType="afterEffect">
                                  <p:stCondLst>
                                    <p:cond delay="0"/>
                                  </p:stCondLst>
                                  <p:iterate type="el">
                                    <p:tmAbs val="0"/>
                                  </p:iterate>
                                  <p:childTnLst>
                                    <p:set>
                                      <p:cBhvr>
                                        <p:cTn id="76" dur="indefinite" fill="hold"/>
                                        <p:tgtEl>
                                          <p:spTgt spid="464"/>
                                        </p:tgtEl>
                                        <p:attrNameLst>
                                          <p:attrName>style.visibility</p:attrName>
                                        </p:attrNameLst>
                                      </p:cBhvr>
                                      <p:to>
                                        <p:strVal val="visible"/>
                                      </p:to>
                                    </p:set>
                                    <p:animEffect transition="in" filter="dissolve">
                                      <p:cBhvr>
                                        <p:cTn id="77" dur="500"/>
                                        <p:tgtEl>
                                          <p:spTgt spid="464"/>
                                        </p:tgtEl>
                                      </p:cBhvr>
                                    </p:animEffect>
                                  </p:childTnLst>
                                </p:cTn>
                              </p:par>
                            </p:childTnLst>
                          </p:cTn>
                        </p:par>
                        <p:par>
                          <p:cTn id="78" fill="hold">
                            <p:stCondLst>
                              <p:cond delay="11000"/>
                            </p:stCondLst>
                            <p:childTnLst>
                              <p:par>
                                <p:cTn id="79" presetID="9" presetClass="entr" presetSubtype="0" fill="hold" grpId="18" nodeType="afterEffect">
                                  <p:stCondLst>
                                    <p:cond delay="0"/>
                                  </p:stCondLst>
                                  <p:iterate type="el">
                                    <p:tmAbs val="0"/>
                                  </p:iterate>
                                  <p:childTnLst>
                                    <p:set>
                                      <p:cBhvr>
                                        <p:cTn id="80" dur="indefinite" fill="hold"/>
                                        <p:tgtEl>
                                          <p:spTgt spid="465"/>
                                        </p:tgtEl>
                                        <p:attrNameLst>
                                          <p:attrName>style.visibility</p:attrName>
                                        </p:attrNameLst>
                                      </p:cBhvr>
                                      <p:to>
                                        <p:strVal val="visible"/>
                                      </p:to>
                                    </p:set>
                                    <p:animEffect transition="in" filter="dissolve">
                                      <p:cBhvr>
                                        <p:cTn id="81" dur="500"/>
                                        <p:tgtEl>
                                          <p:spTgt spid="465"/>
                                        </p:tgtEl>
                                      </p:cBhvr>
                                    </p:animEffect>
                                  </p:childTnLst>
                                </p:cTn>
                              </p:par>
                            </p:childTnLst>
                          </p:cTn>
                        </p:par>
                        <p:par>
                          <p:cTn id="82" fill="hold">
                            <p:stCondLst>
                              <p:cond delay="11500"/>
                            </p:stCondLst>
                            <p:childTnLst>
                              <p:par>
                                <p:cTn id="83" presetID="9" presetClass="entr" presetSubtype="0" fill="hold" grpId="19" nodeType="afterEffect">
                                  <p:stCondLst>
                                    <p:cond delay="0"/>
                                  </p:stCondLst>
                                  <p:iterate type="el">
                                    <p:tmAbs val="0"/>
                                  </p:iterate>
                                  <p:childTnLst>
                                    <p:set>
                                      <p:cBhvr>
                                        <p:cTn id="84" dur="indefinite" fill="hold"/>
                                        <p:tgtEl>
                                          <p:spTgt spid="466"/>
                                        </p:tgtEl>
                                        <p:attrNameLst>
                                          <p:attrName>style.visibility</p:attrName>
                                        </p:attrNameLst>
                                      </p:cBhvr>
                                      <p:to>
                                        <p:strVal val="visible"/>
                                      </p:to>
                                    </p:set>
                                    <p:animEffect transition="in" filter="dissolve">
                                      <p:cBhvr>
                                        <p:cTn id="85" dur="500"/>
                                        <p:tgtEl>
                                          <p:spTgt spid="466"/>
                                        </p:tgtEl>
                                      </p:cBhvr>
                                    </p:animEffect>
                                  </p:childTnLst>
                                </p:cTn>
                              </p:par>
                            </p:childTnLst>
                          </p:cTn>
                        </p:par>
                        <p:par>
                          <p:cTn id="86" fill="hold">
                            <p:stCondLst>
                              <p:cond delay="12000"/>
                            </p:stCondLst>
                            <p:childTnLst>
                              <p:par>
                                <p:cTn id="87" presetID="9" presetClass="entr" presetSubtype="0" fill="hold" grpId="20" nodeType="afterEffect">
                                  <p:stCondLst>
                                    <p:cond delay="0"/>
                                  </p:stCondLst>
                                  <p:iterate type="el">
                                    <p:tmAbs val="0"/>
                                  </p:iterate>
                                  <p:childTnLst>
                                    <p:set>
                                      <p:cBhvr>
                                        <p:cTn id="88" dur="indefinite" fill="hold"/>
                                        <p:tgtEl>
                                          <p:spTgt spid="467"/>
                                        </p:tgtEl>
                                        <p:attrNameLst>
                                          <p:attrName>style.visibility</p:attrName>
                                        </p:attrNameLst>
                                      </p:cBhvr>
                                      <p:to>
                                        <p:strVal val="visible"/>
                                      </p:to>
                                    </p:set>
                                    <p:animEffect transition="in" filter="dissolve">
                                      <p:cBhvr>
                                        <p:cTn id="89" dur="500"/>
                                        <p:tgtEl>
                                          <p:spTgt spid="467"/>
                                        </p:tgtEl>
                                      </p:cBhvr>
                                    </p:animEffect>
                                  </p:childTnLst>
                                </p:cTn>
                              </p:par>
                            </p:childTnLst>
                          </p:cTn>
                        </p:par>
                        <p:par>
                          <p:cTn id="90" fill="hold">
                            <p:stCondLst>
                              <p:cond delay="12500"/>
                            </p:stCondLst>
                            <p:childTnLst>
                              <p:par>
                                <p:cTn id="91" presetID="9" presetClass="entr" presetSubtype="0" fill="hold" grpId="21" nodeType="afterEffect">
                                  <p:stCondLst>
                                    <p:cond delay="0"/>
                                  </p:stCondLst>
                                  <p:iterate type="el">
                                    <p:tmAbs val="0"/>
                                  </p:iterate>
                                  <p:childTnLst>
                                    <p:set>
                                      <p:cBhvr>
                                        <p:cTn id="92" dur="indefinite" fill="hold"/>
                                        <p:tgtEl>
                                          <p:spTgt spid="468"/>
                                        </p:tgtEl>
                                        <p:attrNameLst>
                                          <p:attrName>style.visibility</p:attrName>
                                        </p:attrNameLst>
                                      </p:cBhvr>
                                      <p:to>
                                        <p:strVal val="visible"/>
                                      </p:to>
                                    </p:set>
                                    <p:animEffect transition="in" filter="dissolve">
                                      <p:cBhvr>
                                        <p:cTn id="93" dur="500"/>
                                        <p:tgtEl>
                                          <p:spTgt spid="468"/>
                                        </p:tgtEl>
                                      </p:cBhvr>
                                    </p:animEffect>
                                  </p:childTnLst>
                                </p:cTn>
                              </p:par>
                            </p:childTnLst>
                          </p:cTn>
                        </p:par>
                        <p:par>
                          <p:cTn id="94" fill="hold">
                            <p:stCondLst>
                              <p:cond delay="13000"/>
                            </p:stCondLst>
                            <p:childTnLst>
                              <p:par>
                                <p:cTn id="95" presetID="9" presetClass="entr" presetSubtype="0" fill="hold" grpId="22" nodeType="afterEffect">
                                  <p:stCondLst>
                                    <p:cond delay="0"/>
                                  </p:stCondLst>
                                  <p:iterate type="el">
                                    <p:tmAbs val="0"/>
                                  </p:iterate>
                                  <p:childTnLst>
                                    <p:set>
                                      <p:cBhvr>
                                        <p:cTn id="96" dur="indefinite" fill="hold"/>
                                        <p:tgtEl>
                                          <p:spTgt spid="469"/>
                                        </p:tgtEl>
                                        <p:attrNameLst>
                                          <p:attrName>style.visibility</p:attrName>
                                        </p:attrNameLst>
                                      </p:cBhvr>
                                      <p:to>
                                        <p:strVal val="visible"/>
                                      </p:to>
                                    </p:set>
                                    <p:animEffect transition="in" filter="dissolve">
                                      <p:cBhvr>
                                        <p:cTn id="97" dur="500"/>
                                        <p:tgtEl>
                                          <p:spTgt spid="469"/>
                                        </p:tgtEl>
                                      </p:cBhvr>
                                    </p:animEffect>
                                  </p:childTnLst>
                                </p:cTn>
                              </p:par>
                            </p:childTnLst>
                          </p:cTn>
                        </p:par>
                        <p:par>
                          <p:cTn id="98" fill="hold">
                            <p:stCondLst>
                              <p:cond delay="13500"/>
                            </p:stCondLst>
                            <p:childTnLst>
                              <p:par>
                                <p:cTn id="99" presetID="9" presetClass="entr" presetSubtype="0" fill="hold" grpId="23" nodeType="afterEffect">
                                  <p:stCondLst>
                                    <p:cond delay="0"/>
                                  </p:stCondLst>
                                  <p:iterate type="el">
                                    <p:tmAbs val="0"/>
                                  </p:iterate>
                                  <p:childTnLst>
                                    <p:set>
                                      <p:cBhvr>
                                        <p:cTn id="100" dur="indefinite" fill="hold"/>
                                        <p:tgtEl>
                                          <p:spTgt spid="470"/>
                                        </p:tgtEl>
                                        <p:attrNameLst>
                                          <p:attrName>style.visibility</p:attrName>
                                        </p:attrNameLst>
                                      </p:cBhvr>
                                      <p:to>
                                        <p:strVal val="visible"/>
                                      </p:to>
                                    </p:set>
                                    <p:animEffect transition="in" filter="dissolve">
                                      <p:cBhvr>
                                        <p:cTn id="101" dur="500"/>
                                        <p:tgtEl>
                                          <p:spTgt spid="4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spid="460" grpId="4" animBg="1" advAuto="0"/>
      <p:bldP spid="465" grpId="18" animBg="1" advAuto="0"/>
      <p:bldP spid="471" grpId="6" animBg="1" advAuto="0"/>
      <p:bldP spid="443" grpId="9" bldLvl="0" animBg="1" advAuto="0"/>
      <p:bldP spid="428" grpId="3" animBg="1" advAuto="0"/>
      <p:bldP spid="427" grpId="5" animBg="1" advAuto="0"/>
      <p:bldP spid="448" grpId="10" bldLvl="0" animBg="1" advAuto="0"/>
      <p:bldP spid="466" grpId="19" animBg="1" advAuto="0"/>
      <p:bldP spid="426" grpId="2" animBg="1" advAuto="0"/>
      <p:bldP spid="469" grpId="22" animBg="1" advAuto="0"/>
      <p:bldP spid="425" grpId="1" animBg="1" advAuto="0"/>
      <p:bldP spid="468" grpId="21" animBg="1" advAuto="0"/>
      <p:bldP spid="467" grpId="20" animBg="1" advAuto="0"/>
      <p:bldP spid="453" grpId="11" bldLvl="0" animBg="1" advAuto="0"/>
      <p:bldP spid="461" grpId="14" animBg="1" advAuto="0"/>
      <p:bldP spid="463" grpId="16" animBg="1" advAuto="0"/>
      <p:bldP spid="459" grpId="13" animBg="1" advAuto="0"/>
      <p:bldP spid="462" grpId="15" animBg="1" advAuto="0"/>
      <p:bldP spid="470" grpId="23" animBg="1" advAuto="0"/>
      <p:bldP spid="433" grpId="7" bldLvl="0" animBg="1" advAuto="0"/>
      <p:bldP spid="464" grpId="17" animBg="1" advAuto="0"/>
      <p:bldP spid="438" grpId="8" bldLvl="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文本框 9"/>
          <p:cNvSpPr txBox="1"/>
          <p:nvPr/>
        </p:nvSpPr>
        <p:spPr>
          <a:xfrm>
            <a:off x="1019309" y="188639"/>
            <a:ext cx="1803629" cy="345440"/>
          </a:xfrm>
          <a:prstGeom prst="rect">
            <a:avLst/>
          </a:prstGeom>
          <a:ln w="12700">
            <a:miter lim="400000"/>
          </a:ln>
        </p:spPr>
        <p:txBody>
          <a:bodyPr lIns="34290" tIns="34290" rIns="34290" bIns="34290">
            <a:spAutoFit/>
          </a:bodyPr>
          <a:lstStyle/>
          <a:p>
            <a:pPr lvl="1" indent="0">
              <a:defRPr>
                <a:solidFill>
                  <a:srgbClr val="595959"/>
                </a:solidFill>
                <a:latin typeface="微软雅黑"/>
                <a:ea typeface="微软雅黑"/>
                <a:cs typeface="微软雅黑"/>
                <a:sym typeface="微软雅黑"/>
              </a:defRPr>
            </a:pPr>
            <a:r>
              <a:rPr lang="zh-CN"/>
              <a:t>总体设计</a:t>
            </a:r>
            <a:endParaRPr lang="zh-CN"/>
          </a:p>
        </p:txBody>
      </p:sp>
      <p:sp>
        <p:nvSpPr>
          <p:cNvPr id="474" name="直接连接符 55"/>
          <p:cNvSpPr/>
          <p:nvPr/>
        </p:nvSpPr>
        <p:spPr>
          <a:xfrm>
            <a:off x="841002" y="505763"/>
            <a:ext cx="8571842" cy="1"/>
          </a:xfrm>
          <a:prstGeom prst="line">
            <a:avLst/>
          </a:prstGeom>
          <a:ln>
            <a:solidFill>
              <a:srgbClr val="808080"/>
            </a:solidFill>
            <a:prstDash val="dash"/>
          </a:ln>
        </p:spPr>
        <p:txBody>
          <a:bodyPr lIns="45719" rIns="45719"/>
          <a:lstStyle/>
          <a:p/>
        </p:txBody>
      </p:sp>
      <p:sp>
        <p:nvSpPr>
          <p:cNvPr id="477" name="TextBox 37"/>
          <p:cNvSpPr txBox="1"/>
          <p:nvPr/>
        </p:nvSpPr>
        <p:spPr>
          <a:xfrm>
            <a:off x="2014269" y="4641824"/>
            <a:ext cx="8453799" cy="1336040"/>
          </a:xfrm>
          <a:prstGeom prst="rect">
            <a:avLst/>
          </a:prstGeom>
          <a:ln w="12700">
            <a:miter lim="400000"/>
          </a:ln>
        </p:spPr>
        <p:txBody>
          <a:bodyPr lIns="45719" rIns="45719">
            <a:spAutoFit/>
          </a:bodyPr>
          <a:lstStyle/>
          <a:p>
            <a:pPr>
              <a:lnSpc>
                <a:spcPct val="130000"/>
              </a:lnSpc>
              <a:defRPr sz="1400">
                <a:solidFill>
                  <a:srgbClr val="595959"/>
                </a:solidFill>
                <a:latin typeface="微软雅黑"/>
                <a:ea typeface="微软雅黑"/>
                <a:cs typeface="微软雅黑"/>
                <a:sym typeface="微软雅黑"/>
              </a:defRPr>
            </a:pPr>
            <a:r>
              <a:t>智能商用油烟机系统由设备内的多种传感器、智能网关、云平台以及可视化终端四大模块组成。智能网关与安装在设备内部的传感器进行物理连接，是传感器与云平台的数据交互中转站。云平台为客户端与智能网关的数据交互提供中间服务，包括数据存储、数据格式适配、无效数据过滤等。客户端为用户提供简便的远程操作以及更多的实用功能，包括Web应用、手机APP等。</a:t>
            </a:r>
          </a:p>
        </p:txBody>
      </p:sp>
      <p:sp>
        <p:nvSpPr>
          <p:cNvPr id="478" name="TextBox 39"/>
          <p:cNvSpPr txBox="1"/>
          <p:nvPr/>
        </p:nvSpPr>
        <p:spPr>
          <a:xfrm>
            <a:off x="10655710" y="7812196"/>
            <a:ext cx="789941" cy="408941"/>
          </a:xfrm>
          <a:prstGeom prst="rect">
            <a:avLst/>
          </a:prstGeom>
          <a:ln w="12700">
            <a:miter lim="400000"/>
          </a:ln>
        </p:spPr>
        <p:txBody>
          <a:bodyPr wrap="none" lIns="45719" rIns="45719">
            <a:spAutoFit/>
          </a:bodyPr>
          <a:lstStyle>
            <a:lvl1pPr>
              <a:defRPr>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延时符</a:t>
            </a:r>
            <a:endParaRPr>
              <a:latin typeface="+mj-lt"/>
              <a:ea typeface="+mj-ea"/>
              <a:cs typeface="+mj-cs"/>
              <a:sym typeface="Helvetica"/>
            </a:endParaRPr>
          </a:p>
        </p:txBody>
      </p:sp>
      <p:sp>
        <p:nvSpPr>
          <p:cNvPr id="479" name="六边形 23"/>
          <p:cNvSpPr/>
          <p:nvPr/>
        </p:nvSpPr>
        <p:spPr>
          <a:xfrm>
            <a:off x="241895" y="125397"/>
            <a:ext cx="481346" cy="41495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25400">
            <a:solidFill>
              <a:srgbClr val="46CEAE"/>
            </a:solidFill>
          </a:ln>
        </p:spPr>
        <p:txBody>
          <a:bodyPr lIns="45719" rIns="45719" anchor="ctr"/>
          <a:lstStyle/>
          <a:p>
            <a:pPr algn="ctr">
              <a:defRPr>
                <a:solidFill>
                  <a:srgbClr val="FFFFFF"/>
                </a:solidFill>
              </a:defRPr>
            </a:pPr>
          </a:p>
        </p:txBody>
      </p:sp>
      <p:sp>
        <p:nvSpPr>
          <p:cNvPr id="480" name="矩形 24"/>
          <p:cNvSpPr/>
          <p:nvPr/>
        </p:nvSpPr>
        <p:spPr>
          <a:xfrm>
            <a:off x="9412843" y="188638"/>
            <a:ext cx="933217" cy="334418"/>
          </a:xfrm>
          <a:prstGeom prst="rect">
            <a:avLst/>
          </a:prstGeom>
          <a:solidFill>
            <a:srgbClr val="46CEAE"/>
          </a:solidFill>
          <a:ln w="12700">
            <a:miter lim="400000"/>
          </a:ln>
        </p:spPr>
        <p:txBody>
          <a:bodyPr lIns="45719" rIns="45719" anchor="ctr"/>
          <a:lstStyle/>
          <a:p>
            <a:pPr algn="ctr">
              <a:defRPr sz="1400">
                <a:solidFill>
                  <a:srgbClr val="FFFFFF"/>
                </a:solidFill>
              </a:defRPr>
            </a:pPr>
          </a:p>
        </p:txBody>
      </p:sp>
      <p:sp>
        <p:nvSpPr>
          <p:cNvPr id="481" name="矩形 38"/>
          <p:cNvSpPr/>
          <p:nvPr/>
        </p:nvSpPr>
        <p:spPr>
          <a:xfrm>
            <a:off x="10347503" y="187548"/>
            <a:ext cx="1582733" cy="334419"/>
          </a:xfrm>
          <a:prstGeom prst="rect">
            <a:avLst/>
          </a:prstGeom>
          <a:solidFill>
            <a:srgbClr val="46CEAE">
              <a:alpha val="58824"/>
            </a:srgbClr>
          </a:solidFill>
          <a:ln w="12700">
            <a:miter lim="400000"/>
          </a:ln>
        </p:spPr>
        <p:txBody>
          <a:bodyPr lIns="45719" rIns="45719" anchor="ctr"/>
          <a:lstStyle/>
          <a:p>
            <a:pPr algn="ctr">
              <a:defRPr sz="1600">
                <a:solidFill>
                  <a:srgbClr val="FFFFFF"/>
                </a:solidFill>
              </a:defRPr>
            </a:pPr>
          </a:p>
        </p:txBody>
      </p:sp>
      <p:sp>
        <p:nvSpPr>
          <p:cNvPr id="482" name="六边形 40"/>
          <p:cNvSpPr/>
          <p:nvPr/>
        </p:nvSpPr>
        <p:spPr>
          <a:xfrm>
            <a:off x="624979" y="392471"/>
            <a:ext cx="261791" cy="22568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12700">
            <a:solidFill>
              <a:srgbClr val="FFFFFF"/>
            </a:solidFill>
          </a:ln>
        </p:spPr>
        <p:txBody>
          <a:bodyPr lIns="45719" rIns="45719" anchor="ctr"/>
          <a:lstStyle/>
          <a:p>
            <a:pPr algn="ctr">
              <a:defRPr>
                <a:solidFill>
                  <a:srgbClr val="FFFFFF"/>
                </a:solidFill>
              </a:defRPr>
            </a:pPr>
          </a:p>
        </p:txBody>
      </p:sp>
      <p:sp>
        <p:nvSpPr>
          <p:cNvPr id="483" name="文本框 9"/>
          <p:cNvSpPr txBox="1"/>
          <p:nvPr/>
        </p:nvSpPr>
        <p:spPr>
          <a:xfrm>
            <a:off x="9447133" y="221071"/>
            <a:ext cx="864637" cy="322581"/>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t>第二章</a:t>
            </a:r>
          </a:p>
        </p:txBody>
      </p:sp>
      <p:sp>
        <p:nvSpPr>
          <p:cNvPr id="484" name="文本框 9"/>
          <p:cNvSpPr txBox="1"/>
          <p:nvPr/>
        </p:nvSpPr>
        <p:spPr>
          <a:xfrm>
            <a:off x="10372920" y="213500"/>
            <a:ext cx="1515597" cy="283845"/>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rPr lang="zh-CN"/>
              <a:t>系统架构</a:t>
            </a:r>
            <a:endParaRPr lang="zh-CN"/>
          </a:p>
        </p:txBody>
      </p:sp>
      <p:sp>
        <p:nvSpPr>
          <p:cNvPr id="485" name="Freeform 261"/>
          <p:cNvSpPr/>
          <p:nvPr/>
        </p:nvSpPr>
        <p:spPr>
          <a:xfrm>
            <a:off x="304818" y="179139"/>
            <a:ext cx="307470" cy="307470"/>
          </a:xfrm>
          <a:custGeom>
            <a:avLst/>
            <a:gdLst/>
            <a:ahLst/>
            <a:cxnLst>
              <a:cxn ang="0">
                <a:pos x="wd2" y="hd2"/>
              </a:cxn>
              <a:cxn ang="5400000">
                <a:pos x="wd2" y="hd2"/>
              </a:cxn>
              <a:cxn ang="10800000">
                <a:pos x="wd2" y="hd2"/>
              </a:cxn>
              <a:cxn ang="16200000">
                <a:pos x="wd2" y="hd2"/>
              </a:cxn>
            </a:cxnLst>
            <a:rect l="0" t="0" r="r" b="b"/>
            <a:pathLst>
              <a:path w="21600" h="21600" extrusionOk="0">
                <a:moveTo>
                  <a:pt x="21098" y="3265"/>
                </a:moveTo>
                <a:cubicBezTo>
                  <a:pt x="18586" y="251"/>
                  <a:pt x="18586" y="251"/>
                  <a:pt x="18586" y="251"/>
                </a:cubicBezTo>
                <a:cubicBezTo>
                  <a:pt x="18335" y="251"/>
                  <a:pt x="18335" y="251"/>
                  <a:pt x="18084" y="251"/>
                </a:cubicBezTo>
                <a:cubicBezTo>
                  <a:pt x="18084" y="251"/>
                  <a:pt x="17833" y="251"/>
                  <a:pt x="17833" y="251"/>
                </a:cubicBezTo>
                <a:cubicBezTo>
                  <a:pt x="17581" y="502"/>
                  <a:pt x="17330" y="753"/>
                  <a:pt x="17330" y="1005"/>
                </a:cubicBezTo>
                <a:cubicBezTo>
                  <a:pt x="17330" y="2512"/>
                  <a:pt x="17330" y="2512"/>
                  <a:pt x="17330" y="2512"/>
                </a:cubicBezTo>
                <a:cubicBezTo>
                  <a:pt x="14819" y="2512"/>
                  <a:pt x="14819" y="2512"/>
                  <a:pt x="14819" y="2512"/>
                </a:cubicBezTo>
                <a:cubicBezTo>
                  <a:pt x="14819" y="251"/>
                  <a:pt x="14819" y="251"/>
                  <a:pt x="14819" y="251"/>
                </a:cubicBezTo>
                <a:cubicBezTo>
                  <a:pt x="14819" y="251"/>
                  <a:pt x="14819" y="0"/>
                  <a:pt x="14567" y="0"/>
                </a:cubicBezTo>
                <a:cubicBezTo>
                  <a:pt x="11553" y="0"/>
                  <a:pt x="11553" y="0"/>
                  <a:pt x="11553" y="0"/>
                </a:cubicBezTo>
                <a:cubicBezTo>
                  <a:pt x="11302" y="0"/>
                  <a:pt x="11302" y="251"/>
                  <a:pt x="11302" y="251"/>
                </a:cubicBezTo>
                <a:cubicBezTo>
                  <a:pt x="11302" y="2512"/>
                  <a:pt x="11302" y="2512"/>
                  <a:pt x="11302" y="2512"/>
                </a:cubicBezTo>
                <a:cubicBezTo>
                  <a:pt x="11051" y="2763"/>
                  <a:pt x="11051" y="3014"/>
                  <a:pt x="11051" y="3265"/>
                </a:cubicBezTo>
                <a:cubicBezTo>
                  <a:pt x="11051" y="5274"/>
                  <a:pt x="11051" y="5274"/>
                  <a:pt x="11051" y="5274"/>
                </a:cubicBezTo>
                <a:cubicBezTo>
                  <a:pt x="11051" y="5526"/>
                  <a:pt x="11051" y="5777"/>
                  <a:pt x="11302" y="6028"/>
                </a:cubicBezTo>
                <a:cubicBezTo>
                  <a:pt x="11302" y="6781"/>
                  <a:pt x="11302" y="6781"/>
                  <a:pt x="11302" y="6781"/>
                </a:cubicBezTo>
                <a:cubicBezTo>
                  <a:pt x="9293" y="6781"/>
                  <a:pt x="9293" y="6781"/>
                  <a:pt x="9293" y="6781"/>
                </a:cubicBezTo>
                <a:cubicBezTo>
                  <a:pt x="9293" y="5274"/>
                  <a:pt x="9293" y="5274"/>
                  <a:pt x="9293" y="5274"/>
                </a:cubicBezTo>
                <a:cubicBezTo>
                  <a:pt x="9293" y="5023"/>
                  <a:pt x="9042" y="4772"/>
                  <a:pt x="8540" y="4521"/>
                </a:cubicBezTo>
                <a:cubicBezTo>
                  <a:pt x="8540" y="4521"/>
                  <a:pt x="8288" y="4521"/>
                  <a:pt x="8037" y="4521"/>
                </a:cubicBezTo>
                <a:cubicBezTo>
                  <a:pt x="7786" y="4521"/>
                  <a:pt x="7535" y="4521"/>
                  <a:pt x="7284" y="4521"/>
                </a:cubicBezTo>
                <a:cubicBezTo>
                  <a:pt x="753" y="7535"/>
                  <a:pt x="753" y="7535"/>
                  <a:pt x="753" y="7535"/>
                </a:cubicBezTo>
                <a:cubicBezTo>
                  <a:pt x="251" y="7786"/>
                  <a:pt x="0" y="8288"/>
                  <a:pt x="0" y="8540"/>
                </a:cubicBezTo>
                <a:cubicBezTo>
                  <a:pt x="0" y="9042"/>
                  <a:pt x="251" y="9544"/>
                  <a:pt x="753" y="9544"/>
                </a:cubicBezTo>
                <a:cubicBezTo>
                  <a:pt x="7284" y="12558"/>
                  <a:pt x="7284" y="12558"/>
                  <a:pt x="7284" y="12558"/>
                </a:cubicBezTo>
                <a:cubicBezTo>
                  <a:pt x="7284" y="12809"/>
                  <a:pt x="7535" y="12809"/>
                  <a:pt x="7786" y="12809"/>
                </a:cubicBezTo>
                <a:cubicBezTo>
                  <a:pt x="8037" y="12809"/>
                  <a:pt x="8288" y="12809"/>
                  <a:pt x="8540" y="12558"/>
                </a:cubicBezTo>
                <a:cubicBezTo>
                  <a:pt x="9042" y="12558"/>
                  <a:pt x="9293" y="12056"/>
                  <a:pt x="9293" y="11805"/>
                </a:cubicBezTo>
                <a:cubicBezTo>
                  <a:pt x="9293" y="10549"/>
                  <a:pt x="9293" y="10549"/>
                  <a:pt x="9293" y="10549"/>
                </a:cubicBezTo>
                <a:cubicBezTo>
                  <a:pt x="11302" y="10549"/>
                  <a:pt x="11302" y="10549"/>
                  <a:pt x="11302" y="10549"/>
                </a:cubicBezTo>
                <a:cubicBezTo>
                  <a:pt x="11302" y="21349"/>
                  <a:pt x="11302" y="21349"/>
                  <a:pt x="11302" y="21349"/>
                </a:cubicBezTo>
                <a:cubicBezTo>
                  <a:pt x="11302" y="21600"/>
                  <a:pt x="11302" y="21600"/>
                  <a:pt x="11553" y="21600"/>
                </a:cubicBezTo>
                <a:cubicBezTo>
                  <a:pt x="14567" y="21600"/>
                  <a:pt x="14567" y="21600"/>
                  <a:pt x="14567" y="21600"/>
                </a:cubicBezTo>
                <a:cubicBezTo>
                  <a:pt x="14819" y="21600"/>
                  <a:pt x="14819" y="21600"/>
                  <a:pt x="14819" y="21349"/>
                </a:cubicBezTo>
                <a:cubicBezTo>
                  <a:pt x="14819" y="10298"/>
                  <a:pt x="14819" y="10298"/>
                  <a:pt x="14819" y="10298"/>
                </a:cubicBezTo>
                <a:cubicBezTo>
                  <a:pt x="15321" y="10298"/>
                  <a:pt x="15572" y="10047"/>
                  <a:pt x="15572" y="9544"/>
                </a:cubicBezTo>
                <a:cubicBezTo>
                  <a:pt x="15572" y="7535"/>
                  <a:pt x="15572" y="7535"/>
                  <a:pt x="15572" y="7535"/>
                </a:cubicBezTo>
                <a:cubicBezTo>
                  <a:pt x="15572" y="7284"/>
                  <a:pt x="15321" y="7033"/>
                  <a:pt x="14819" y="6781"/>
                </a:cubicBezTo>
                <a:cubicBezTo>
                  <a:pt x="14819" y="6279"/>
                  <a:pt x="14819" y="6279"/>
                  <a:pt x="14819" y="6279"/>
                </a:cubicBezTo>
                <a:cubicBezTo>
                  <a:pt x="17330" y="6279"/>
                  <a:pt x="17330" y="6279"/>
                  <a:pt x="17330" y="6279"/>
                </a:cubicBezTo>
                <a:cubicBezTo>
                  <a:pt x="17330" y="7535"/>
                  <a:pt x="17330" y="7535"/>
                  <a:pt x="17330" y="7535"/>
                </a:cubicBezTo>
                <a:cubicBezTo>
                  <a:pt x="17330" y="7786"/>
                  <a:pt x="17581" y="8288"/>
                  <a:pt x="17833" y="8288"/>
                </a:cubicBezTo>
                <a:cubicBezTo>
                  <a:pt x="17833" y="8540"/>
                  <a:pt x="18084" y="8540"/>
                  <a:pt x="18335" y="8540"/>
                </a:cubicBezTo>
                <a:cubicBezTo>
                  <a:pt x="18335" y="8540"/>
                  <a:pt x="18586" y="8540"/>
                  <a:pt x="18586" y="8288"/>
                </a:cubicBezTo>
                <a:cubicBezTo>
                  <a:pt x="21098" y="5274"/>
                  <a:pt x="21098" y="5274"/>
                  <a:pt x="21098" y="5274"/>
                </a:cubicBezTo>
                <a:cubicBezTo>
                  <a:pt x="21349" y="5274"/>
                  <a:pt x="21600" y="4772"/>
                  <a:pt x="21600" y="4270"/>
                </a:cubicBezTo>
                <a:cubicBezTo>
                  <a:pt x="21600" y="4019"/>
                  <a:pt x="21349" y="3516"/>
                  <a:pt x="21098" y="3265"/>
                </a:cubicBezTo>
                <a:close/>
              </a:path>
            </a:pathLst>
          </a:custGeom>
          <a:solidFill>
            <a:srgbClr val="FFFFFF"/>
          </a:solidFill>
          <a:ln w="12700">
            <a:miter lim="400000"/>
          </a:ln>
        </p:spPr>
        <p:txBody>
          <a:bodyPr lIns="45719" rIns="45719"/>
          <a:lstStyle/>
          <a:p>
            <a:pPr>
              <a:defRPr>
                <a:solidFill>
                  <a:srgbClr val="595959"/>
                </a:solidFill>
              </a:defRPr>
            </a:pPr>
          </a:p>
        </p:txBody>
      </p:sp>
      <p:pic>
        <p:nvPicPr>
          <p:cNvPr id="486" name="截屏2020-02-03上午11.54.38.png" descr="截屏2020-02-03上午11.54.38.png"/>
          <p:cNvPicPr>
            <a:picLocks noChangeAspect="1"/>
          </p:cNvPicPr>
          <p:nvPr/>
        </p:nvPicPr>
        <p:blipFill>
          <a:blip r:embed="rId1"/>
          <a:srcRect l="1225" t="1716" b="2999"/>
          <a:stretch>
            <a:fillRect/>
          </a:stretch>
        </p:blipFill>
        <p:spPr>
          <a:xfrm>
            <a:off x="2149982" y="1333758"/>
            <a:ext cx="8182295" cy="2815035"/>
          </a:xfrm>
          <a:custGeom>
            <a:avLst/>
            <a:gdLst/>
            <a:ahLst/>
            <a:cxnLst>
              <a:cxn ang="0">
                <a:pos x="wd2" y="hd2"/>
              </a:cxn>
              <a:cxn ang="5400000">
                <a:pos x="wd2" y="hd2"/>
              </a:cxn>
              <a:cxn ang="10800000">
                <a:pos x="wd2" y="hd2"/>
              </a:cxn>
              <a:cxn ang="16200000">
                <a:pos x="wd2" y="hd2"/>
              </a:cxn>
            </a:cxnLst>
            <a:rect l="0" t="0" r="r" b="b"/>
            <a:pathLst>
              <a:path w="21600" h="21600" extrusionOk="0">
                <a:moveTo>
                  <a:pt x="17147" y="0"/>
                </a:moveTo>
                <a:lnTo>
                  <a:pt x="17138" y="4888"/>
                </a:lnTo>
                <a:cubicBezTo>
                  <a:pt x="17133" y="7577"/>
                  <a:pt x="17133" y="12372"/>
                  <a:pt x="17138" y="15543"/>
                </a:cubicBezTo>
                <a:lnTo>
                  <a:pt x="17147" y="21308"/>
                </a:lnTo>
                <a:lnTo>
                  <a:pt x="19206" y="21308"/>
                </a:lnTo>
                <a:lnTo>
                  <a:pt x="21265" y="21308"/>
                </a:lnTo>
                <a:lnTo>
                  <a:pt x="21265" y="10652"/>
                </a:lnTo>
                <a:lnTo>
                  <a:pt x="21265" y="0"/>
                </a:lnTo>
                <a:lnTo>
                  <a:pt x="19206" y="0"/>
                </a:lnTo>
                <a:lnTo>
                  <a:pt x="17147" y="0"/>
                </a:lnTo>
                <a:close/>
                <a:moveTo>
                  <a:pt x="10429" y="125"/>
                </a:moveTo>
                <a:lnTo>
                  <a:pt x="10433" y="9379"/>
                </a:lnTo>
                <a:cubicBezTo>
                  <a:pt x="10436" y="14469"/>
                  <a:pt x="10440" y="19232"/>
                  <a:pt x="10443" y="19968"/>
                </a:cubicBezTo>
                <a:lnTo>
                  <a:pt x="10449" y="21308"/>
                </a:lnTo>
                <a:lnTo>
                  <a:pt x="13178" y="21308"/>
                </a:lnTo>
                <a:lnTo>
                  <a:pt x="15907" y="21308"/>
                </a:lnTo>
                <a:lnTo>
                  <a:pt x="15912" y="20065"/>
                </a:lnTo>
                <a:cubicBezTo>
                  <a:pt x="15915" y="19383"/>
                  <a:pt x="15921" y="16855"/>
                  <a:pt x="15924" y="14447"/>
                </a:cubicBezTo>
                <a:cubicBezTo>
                  <a:pt x="15927" y="12039"/>
                  <a:pt x="15940" y="9973"/>
                  <a:pt x="15953" y="9857"/>
                </a:cubicBezTo>
                <a:cubicBezTo>
                  <a:pt x="15966" y="9742"/>
                  <a:pt x="15964" y="9628"/>
                  <a:pt x="15950" y="9602"/>
                </a:cubicBezTo>
                <a:cubicBezTo>
                  <a:pt x="15935" y="9576"/>
                  <a:pt x="15925" y="7431"/>
                  <a:pt x="15927" y="4839"/>
                </a:cubicBezTo>
                <a:lnTo>
                  <a:pt x="15930" y="128"/>
                </a:lnTo>
                <a:lnTo>
                  <a:pt x="13179" y="125"/>
                </a:lnTo>
                <a:lnTo>
                  <a:pt x="10429" y="125"/>
                </a:lnTo>
                <a:close/>
                <a:moveTo>
                  <a:pt x="0" y="292"/>
                </a:moveTo>
                <a:lnTo>
                  <a:pt x="0" y="10945"/>
                </a:lnTo>
                <a:lnTo>
                  <a:pt x="0" y="21600"/>
                </a:lnTo>
                <a:lnTo>
                  <a:pt x="4165" y="21600"/>
                </a:lnTo>
                <a:lnTo>
                  <a:pt x="8328" y="21600"/>
                </a:lnTo>
                <a:lnTo>
                  <a:pt x="8350" y="19581"/>
                </a:lnTo>
                <a:cubicBezTo>
                  <a:pt x="8372" y="17602"/>
                  <a:pt x="8375" y="15925"/>
                  <a:pt x="8373" y="5472"/>
                </a:cubicBezTo>
                <a:lnTo>
                  <a:pt x="8372" y="292"/>
                </a:lnTo>
                <a:lnTo>
                  <a:pt x="4187" y="292"/>
                </a:lnTo>
                <a:lnTo>
                  <a:pt x="0" y="292"/>
                </a:lnTo>
                <a:close/>
                <a:moveTo>
                  <a:pt x="8675" y="3874"/>
                </a:moveTo>
                <a:cubicBezTo>
                  <a:pt x="8657" y="3892"/>
                  <a:pt x="8633" y="3954"/>
                  <a:pt x="8596" y="4065"/>
                </a:cubicBezTo>
                <a:lnTo>
                  <a:pt x="8508" y="4333"/>
                </a:lnTo>
                <a:lnTo>
                  <a:pt x="8594" y="4650"/>
                </a:lnTo>
                <a:cubicBezTo>
                  <a:pt x="8669" y="4930"/>
                  <a:pt x="8686" y="4950"/>
                  <a:pt x="8720" y="4815"/>
                </a:cubicBezTo>
                <a:cubicBezTo>
                  <a:pt x="8751" y="4692"/>
                  <a:pt x="8810" y="4667"/>
                  <a:pt x="9009" y="4690"/>
                </a:cubicBezTo>
                <a:lnTo>
                  <a:pt x="9259" y="4720"/>
                </a:lnTo>
                <a:lnTo>
                  <a:pt x="9259" y="7540"/>
                </a:lnTo>
                <a:lnTo>
                  <a:pt x="9259" y="10363"/>
                </a:lnTo>
                <a:lnTo>
                  <a:pt x="8978" y="10390"/>
                </a:lnTo>
                <a:cubicBezTo>
                  <a:pt x="8823" y="10406"/>
                  <a:pt x="8681" y="10376"/>
                  <a:pt x="8663" y="10323"/>
                </a:cubicBezTo>
                <a:cubicBezTo>
                  <a:pt x="8642" y="10262"/>
                  <a:pt x="8597" y="10301"/>
                  <a:pt x="8534" y="10436"/>
                </a:cubicBezTo>
                <a:lnTo>
                  <a:pt x="8438" y="10643"/>
                </a:lnTo>
                <a:lnTo>
                  <a:pt x="8530" y="10859"/>
                </a:lnTo>
                <a:cubicBezTo>
                  <a:pt x="8592" y="11003"/>
                  <a:pt x="8636" y="11043"/>
                  <a:pt x="8662" y="10981"/>
                </a:cubicBezTo>
                <a:cubicBezTo>
                  <a:pt x="8683" y="10930"/>
                  <a:pt x="8826" y="10902"/>
                  <a:pt x="8980" y="10917"/>
                </a:cubicBezTo>
                <a:lnTo>
                  <a:pt x="9259" y="10945"/>
                </a:lnTo>
                <a:lnTo>
                  <a:pt x="9259" y="13865"/>
                </a:lnTo>
                <a:lnTo>
                  <a:pt x="9259" y="16782"/>
                </a:lnTo>
                <a:lnTo>
                  <a:pt x="9009" y="16813"/>
                </a:lnTo>
                <a:cubicBezTo>
                  <a:pt x="8815" y="16835"/>
                  <a:pt x="8750" y="16809"/>
                  <a:pt x="8721" y="16694"/>
                </a:cubicBezTo>
                <a:cubicBezTo>
                  <a:pt x="8689" y="16567"/>
                  <a:pt x="8671" y="16585"/>
                  <a:pt x="8589" y="16834"/>
                </a:cubicBezTo>
                <a:lnTo>
                  <a:pt x="8494" y="17123"/>
                </a:lnTo>
                <a:lnTo>
                  <a:pt x="8590" y="17416"/>
                </a:lnTo>
                <a:cubicBezTo>
                  <a:pt x="8670" y="17659"/>
                  <a:pt x="8692" y="17684"/>
                  <a:pt x="8716" y="17562"/>
                </a:cubicBezTo>
                <a:cubicBezTo>
                  <a:pt x="8738" y="17447"/>
                  <a:pt x="8811" y="17416"/>
                  <a:pt x="9044" y="17416"/>
                </a:cubicBezTo>
                <a:lnTo>
                  <a:pt x="9343" y="17416"/>
                </a:lnTo>
                <a:lnTo>
                  <a:pt x="9345" y="14715"/>
                </a:lnTo>
                <a:cubicBezTo>
                  <a:pt x="9347" y="13230"/>
                  <a:pt x="9350" y="11775"/>
                  <a:pt x="9354" y="11481"/>
                </a:cubicBezTo>
                <a:lnTo>
                  <a:pt x="9360" y="10945"/>
                </a:lnTo>
                <a:lnTo>
                  <a:pt x="9673" y="10917"/>
                </a:lnTo>
                <a:cubicBezTo>
                  <a:pt x="9856" y="10901"/>
                  <a:pt x="10004" y="10931"/>
                  <a:pt x="10028" y="10990"/>
                </a:cubicBezTo>
                <a:cubicBezTo>
                  <a:pt x="10059" y="11064"/>
                  <a:pt x="10096" y="11034"/>
                  <a:pt x="10164" y="10881"/>
                </a:cubicBezTo>
                <a:lnTo>
                  <a:pt x="10257" y="10668"/>
                </a:lnTo>
                <a:lnTo>
                  <a:pt x="10165" y="10436"/>
                </a:lnTo>
                <a:cubicBezTo>
                  <a:pt x="10096" y="10266"/>
                  <a:pt x="10062" y="10236"/>
                  <a:pt x="10029" y="10314"/>
                </a:cubicBezTo>
                <a:cubicBezTo>
                  <a:pt x="10003" y="10378"/>
                  <a:pt x="9862" y="10407"/>
                  <a:pt x="9673" y="10390"/>
                </a:cubicBezTo>
                <a:lnTo>
                  <a:pt x="9360" y="10363"/>
                </a:lnTo>
                <a:lnTo>
                  <a:pt x="9343" y="7248"/>
                </a:lnTo>
                <a:lnTo>
                  <a:pt x="9326" y="4135"/>
                </a:lnTo>
                <a:lnTo>
                  <a:pt x="9041" y="4108"/>
                </a:lnTo>
                <a:cubicBezTo>
                  <a:pt x="8841" y="4089"/>
                  <a:pt x="8747" y="4039"/>
                  <a:pt x="8721" y="3941"/>
                </a:cubicBezTo>
                <a:cubicBezTo>
                  <a:pt x="8706" y="3882"/>
                  <a:pt x="8693" y="3855"/>
                  <a:pt x="8675" y="3874"/>
                </a:cubicBezTo>
                <a:close/>
                <a:moveTo>
                  <a:pt x="16182" y="9331"/>
                </a:moveTo>
                <a:cubicBezTo>
                  <a:pt x="16161" y="9351"/>
                  <a:pt x="16135" y="9393"/>
                  <a:pt x="16106" y="9456"/>
                </a:cubicBezTo>
                <a:lnTo>
                  <a:pt x="16007" y="9669"/>
                </a:lnTo>
                <a:lnTo>
                  <a:pt x="16079" y="9891"/>
                </a:lnTo>
                <a:cubicBezTo>
                  <a:pt x="16128" y="10045"/>
                  <a:pt x="16141" y="10152"/>
                  <a:pt x="16119" y="10238"/>
                </a:cubicBezTo>
                <a:cubicBezTo>
                  <a:pt x="16092" y="10341"/>
                  <a:pt x="16085" y="10636"/>
                  <a:pt x="16104" y="10847"/>
                </a:cubicBezTo>
                <a:cubicBezTo>
                  <a:pt x="16106" y="10873"/>
                  <a:pt x="16144" y="10885"/>
                  <a:pt x="16188" y="10875"/>
                </a:cubicBezTo>
                <a:cubicBezTo>
                  <a:pt x="16236" y="10863"/>
                  <a:pt x="16261" y="10808"/>
                  <a:pt x="16252" y="10735"/>
                </a:cubicBezTo>
                <a:cubicBezTo>
                  <a:pt x="16222" y="10513"/>
                  <a:pt x="16277" y="10385"/>
                  <a:pt x="16338" y="10534"/>
                </a:cubicBezTo>
                <a:cubicBezTo>
                  <a:pt x="16368" y="10608"/>
                  <a:pt x="16442" y="10661"/>
                  <a:pt x="16502" y="10649"/>
                </a:cubicBezTo>
                <a:cubicBezTo>
                  <a:pt x="16562" y="10638"/>
                  <a:pt x="16619" y="10666"/>
                  <a:pt x="16629" y="10713"/>
                </a:cubicBezTo>
                <a:cubicBezTo>
                  <a:pt x="16661" y="10866"/>
                  <a:pt x="16763" y="10803"/>
                  <a:pt x="16846" y="10579"/>
                </a:cubicBezTo>
                <a:cubicBezTo>
                  <a:pt x="16890" y="10459"/>
                  <a:pt x="16941" y="10374"/>
                  <a:pt x="16959" y="10390"/>
                </a:cubicBezTo>
                <a:cubicBezTo>
                  <a:pt x="16976" y="10407"/>
                  <a:pt x="16972" y="10359"/>
                  <a:pt x="16949" y="10281"/>
                </a:cubicBezTo>
                <a:cubicBezTo>
                  <a:pt x="16916" y="10166"/>
                  <a:pt x="16927" y="10098"/>
                  <a:pt x="17003" y="9924"/>
                </a:cubicBezTo>
                <a:lnTo>
                  <a:pt x="17096" y="9711"/>
                </a:lnTo>
                <a:lnTo>
                  <a:pt x="16995" y="9480"/>
                </a:lnTo>
                <a:cubicBezTo>
                  <a:pt x="16931" y="9330"/>
                  <a:pt x="16884" y="9282"/>
                  <a:pt x="16863" y="9343"/>
                </a:cubicBezTo>
                <a:cubicBezTo>
                  <a:pt x="16821" y="9467"/>
                  <a:pt x="16252" y="9464"/>
                  <a:pt x="16225" y="9340"/>
                </a:cubicBezTo>
                <a:cubicBezTo>
                  <a:pt x="16219" y="9311"/>
                  <a:pt x="16203" y="9310"/>
                  <a:pt x="16182" y="9331"/>
                </a:cubicBezTo>
                <a:close/>
                <a:moveTo>
                  <a:pt x="21566" y="10412"/>
                </a:moveTo>
                <a:cubicBezTo>
                  <a:pt x="21548" y="10412"/>
                  <a:pt x="21533" y="10606"/>
                  <a:pt x="21533" y="10847"/>
                </a:cubicBezTo>
                <a:cubicBezTo>
                  <a:pt x="21533" y="11088"/>
                  <a:pt x="21548" y="11286"/>
                  <a:pt x="21566" y="11286"/>
                </a:cubicBezTo>
                <a:cubicBezTo>
                  <a:pt x="21585" y="11286"/>
                  <a:pt x="21600" y="11088"/>
                  <a:pt x="21600" y="10847"/>
                </a:cubicBezTo>
                <a:cubicBezTo>
                  <a:pt x="21600" y="10606"/>
                  <a:pt x="21585" y="10412"/>
                  <a:pt x="21566" y="10412"/>
                </a:cubicBezTo>
                <a:close/>
                <a:moveTo>
                  <a:pt x="9012" y="11517"/>
                </a:moveTo>
                <a:cubicBezTo>
                  <a:pt x="8943" y="11532"/>
                  <a:pt x="8871" y="11884"/>
                  <a:pt x="8909" y="12020"/>
                </a:cubicBezTo>
                <a:cubicBezTo>
                  <a:pt x="8934" y="12105"/>
                  <a:pt x="9038" y="12131"/>
                  <a:pt x="9153" y="12077"/>
                </a:cubicBezTo>
                <a:cubicBezTo>
                  <a:pt x="9203" y="12054"/>
                  <a:pt x="9066" y="11506"/>
                  <a:pt x="9012" y="11517"/>
                </a:cubicBezTo>
                <a:close/>
                <a:moveTo>
                  <a:pt x="8657" y="11578"/>
                </a:moveTo>
                <a:cubicBezTo>
                  <a:pt x="8515" y="11578"/>
                  <a:pt x="8516" y="11578"/>
                  <a:pt x="8525" y="11913"/>
                </a:cubicBezTo>
                <a:cubicBezTo>
                  <a:pt x="8530" y="12098"/>
                  <a:pt x="8543" y="12296"/>
                  <a:pt x="8555" y="12352"/>
                </a:cubicBezTo>
                <a:cubicBezTo>
                  <a:pt x="8570" y="12419"/>
                  <a:pt x="8597" y="12423"/>
                  <a:pt x="8637" y="12361"/>
                </a:cubicBezTo>
                <a:cubicBezTo>
                  <a:pt x="8670" y="12309"/>
                  <a:pt x="8710" y="12298"/>
                  <a:pt x="8725" y="12336"/>
                </a:cubicBezTo>
                <a:cubicBezTo>
                  <a:pt x="8740" y="12375"/>
                  <a:pt x="8741" y="12352"/>
                  <a:pt x="8728" y="12288"/>
                </a:cubicBezTo>
                <a:cubicBezTo>
                  <a:pt x="8715" y="12221"/>
                  <a:pt x="8733" y="12129"/>
                  <a:pt x="8770" y="12071"/>
                </a:cubicBezTo>
                <a:cubicBezTo>
                  <a:pt x="8813" y="12004"/>
                  <a:pt x="8829" y="11903"/>
                  <a:pt x="8817" y="11773"/>
                </a:cubicBezTo>
                <a:cubicBezTo>
                  <a:pt x="8803" y="11615"/>
                  <a:pt x="8771" y="11578"/>
                  <a:pt x="8657" y="11578"/>
                </a:cubicBezTo>
                <a:close/>
                <a:moveTo>
                  <a:pt x="9453" y="11612"/>
                </a:moveTo>
                <a:lnTo>
                  <a:pt x="9462" y="12007"/>
                </a:lnTo>
                <a:cubicBezTo>
                  <a:pt x="9466" y="12226"/>
                  <a:pt x="9471" y="12421"/>
                  <a:pt x="9473" y="12440"/>
                </a:cubicBezTo>
                <a:cubicBezTo>
                  <a:pt x="9475" y="12459"/>
                  <a:pt x="9501" y="12448"/>
                  <a:pt x="9530" y="12416"/>
                </a:cubicBezTo>
                <a:cubicBezTo>
                  <a:pt x="9559" y="12383"/>
                  <a:pt x="9605" y="12355"/>
                  <a:pt x="9632" y="12355"/>
                </a:cubicBezTo>
                <a:cubicBezTo>
                  <a:pt x="9660" y="12355"/>
                  <a:pt x="9673" y="12316"/>
                  <a:pt x="9663" y="12266"/>
                </a:cubicBezTo>
                <a:cubicBezTo>
                  <a:pt x="9652" y="12216"/>
                  <a:pt x="9659" y="12147"/>
                  <a:pt x="9677" y="12114"/>
                </a:cubicBezTo>
                <a:cubicBezTo>
                  <a:pt x="9696" y="12081"/>
                  <a:pt x="9708" y="11957"/>
                  <a:pt x="9705" y="11837"/>
                </a:cubicBezTo>
                <a:cubicBezTo>
                  <a:pt x="9699" y="11655"/>
                  <a:pt x="9678" y="11618"/>
                  <a:pt x="9576" y="11615"/>
                </a:cubicBezTo>
                <a:lnTo>
                  <a:pt x="9453" y="11612"/>
                </a:lnTo>
                <a:close/>
                <a:moveTo>
                  <a:pt x="9946" y="11676"/>
                </a:moveTo>
                <a:cubicBezTo>
                  <a:pt x="9856" y="11676"/>
                  <a:pt x="9845" y="11708"/>
                  <a:pt x="9845" y="11968"/>
                </a:cubicBezTo>
                <a:cubicBezTo>
                  <a:pt x="9845" y="12227"/>
                  <a:pt x="9856" y="12260"/>
                  <a:pt x="9946" y="12260"/>
                </a:cubicBezTo>
                <a:cubicBezTo>
                  <a:pt x="10035" y="12260"/>
                  <a:pt x="10046" y="12227"/>
                  <a:pt x="10046" y="11968"/>
                </a:cubicBezTo>
                <a:cubicBezTo>
                  <a:pt x="10046" y="11708"/>
                  <a:pt x="10035" y="11676"/>
                  <a:pt x="9946" y="11676"/>
                </a:cubicBezTo>
                <a:close/>
              </a:path>
            </a:pathLst>
          </a:cu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slow" p14:dur="1200" advClick="0" advTm="3000">
        <p14:flip dir="r"/>
      </p:transition>
    </mc:Choice>
    <mc:Fallback>
      <p:transition spd="slow" advClick="0" advTm="3000">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6" nodeType="afterEffect">
                                  <p:stCondLst>
                                    <p:cond delay="0"/>
                                  </p:stCondLst>
                                  <p:iterate type="el">
                                    <p:tmAbs val="0"/>
                                  </p:iterate>
                                  <p:childTnLst>
                                    <p:set>
                                      <p:cBhvr>
                                        <p:cTn id="6" dur="indefinite" fill="hold"/>
                                        <p:tgtEl>
                                          <p:spTgt spid="478"/>
                                        </p:tgtEl>
                                        <p:attrNameLst>
                                          <p:attrName>style.visibility</p:attrName>
                                        </p:attrNameLst>
                                      </p:cBhvr>
                                      <p:to>
                                        <p:strVal val="visible"/>
                                      </p:to>
                                    </p:set>
                                    <p:animEffect transition="in" filter="dissolve">
                                      <p:cBhvr>
                                        <p:cTn id="7" dur="1250"/>
                                        <p:tgtEl>
                                          <p:spTgt spid="4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spid="478" grpId="6"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 name="文本框 9"/>
          <p:cNvSpPr txBox="1"/>
          <p:nvPr/>
        </p:nvSpPr>
        <p:spPr>
          <a:xfrm>
            <a:off x="1019309" y="188639"/>
            <a:ext cx="1803629" cy="345440"/>
          </a:xfrm>
          <a:prstGeom prst="rect">
            <a:avLst/>
          </a:prstGeom>
          <a:ln w="12700">
            <a:miter lim="400000"/>
          </a:ln>
        </p:spPr>
        <p:txBody>
          <a:bodyPr lIns="34290" tIns="34290" rIns="34290" bIns="34290">
            <a:spAutoFit/>
          </a:bodyPr>
          <a:lstStyle/>
          <a:p>
            <a:pPr lvl="1" indent="0">
              <a:defRPr>
                <a:solidFill>
                  <a:srgbClr val="595959"/>
                </a:solidFill>
                <a:latin typeface="微软雅黑"/>
                <a:ea typeface="微软雅黑"/>
                <a:cs typeface="微软雅黑"/>
                <a:sym typeface="微软雅黑"/>
              </a:defRPr>
            </a:pPr>
            <a:r>
              <a:rPr lang="zh-CN"/>
              <a:t>应用层设计</a:t>
            </a:r>
            <a:endParaRPr lang="zh-CN"/>
          </a:p>
        </p:txBody>
      </p:sp>
      <p:sp>
        <p:nvSpPr>
          <p:cNvPr id="489" name="直接连接符 55"/>
          <p:cNvSpPr/>
          <p:nvPr/>
        </p:nvSpPr>
        <p:spPr>
          <a:xfrm>
            <a:off x="841002" y="505763"/>
            <a:ext cx="8571842" cy="1"/>
          </a:xfrm>
          <a:prstGeom prst="line">
            <a:avLst/>
          </a:prstGeom>
          <a:ln>
            <a:solidFill>
              <a:srgbClr val="808080"/>
            </a:solidFill>
            <a:prstDash val="dash"/>
          </a:ln>
        </p:spPr>
        <p:txBody>
          <a:bodyPr lIns="45719" rIns="45719"/>
          <a:lstStyle/>
          <a:p/>
        </p:txBody>
      </p:sp>
      <p:grpSp>
        <p:nvGrpSpPr>
          <p:cNvPr id="501" name="椭圆 19"/>
          <p:cNvGrpSpPr/>
          <p:nvPr/>
        </p:nvGrpSpPr>
        <p:grpSpPr>
          <a:xfrm>
            <a:off x="6237808" y="1431815"/>
            <a:ext cx="576625" cy="576789"/>
            <a:chOff x="-1" y="-1"/>
            <a:chExt cx="576624" cy="576788"/>
          </a:xfrm>
        </p:grpSpPr>
        <p:sp>
          <p:nvSpPr>
            <p:cNvPr id="499" name="圆形"/>
            <p:cNvSpPr/>
            <p:nvPr/>
          </p:nvSpPr>
          <p:spPr>
            <a:xfrm>
              <a:off x="-1" y="-1"/>
              <a:ext cx="576624" cy="576788"/>
            </a:xfrm>
            <a:prstGeom prst="ellipse">
              <a:avLst/>
            </a:prstGeom>
            <a:solidFill>
              <a:srgbClr val="46CEAE"/>
            </a:solidFill>
            <a:ln w="12700" cap="flat">
              <a:noFill/>
              <a:miter lim="400000"/>
            </a:ln>
            <a:effectLst/>
          </p:spPr>
          <p:txBody>
            <a:bodyPr wrap="square" lIns="45719" tIns="45719" rIns="45719" bIns="45719" numCol="1" anchor="ctr">
              <a:noAutofit/>
            </a:bodyPr>
            <a:lstStyle/>
            <a:p>
              <a:pPr algn="ctr">
                <a:defRPr>
                  <a:solidFill>
                    <a:srgbClr val="FFFFFF"/>
                  </a:solidFill>
                  <a:latin typeface="Impact MT Std"/>
                  <a:ea typeface="Impact MT Std"/>
                  <a:cs typeface="Impact MT Std"/>
                  <a:sym typeface="Impact MT Std"/>
                </a:defRPr>
              </a:pPr>
            </a:p>
          </p:txBody>
        </p:sp>
        <p:sp>
          <p:nvSpPr>
            <p:cNvPr id="500" name="2"/>
            <p:cNvSpPr txBox="1"/>
            <p:nvPr/>
          </p:nvSpPr>
          <p:spPr>
            <a:xfrm>
              <a:off x="130163" y="104878"/>
              <a:ext cx="316296" cy="367029"/>
            </a:xfrm>
            <a:prstGeom prst="rect">
              <a:avLst/>
            </a:prstGeom>
            <a:noFill/>
            <a:ln w="12700" cap="flat">
              <a:noFill/>
              <a:miter lim="400000"/>
            </a:ln>
            <a:effectLst/>
          </p:spPr>
          <p:txBody>
            <a:bodyPr wrap="square" lIns="45719" tIns="45719" rIns="45719" bIns="45719" numCol="1" anchor="ctr">
              <a:spAutoFit/>
            </a:bodyPr>
            <a:lstStyle>
              <a:lvl1pPr algn="ctr">
                <a:defRPr>
                  <a:solidFill>
                    <a:srgbClr val="FFFFFF"/>
                  </a:solidFill>
                  <a:latin typeface="Impact MT Std"/>
                  <a:ea typeface="Impact MT Std"/>
                  <a:cs typeface="Impact MT Std"/>
                  <a:sym typeface="Impact MT Std"/>
                </a:defRPr>
              </a:lvl1pPr>
            </a:lstStyle>
            <a:p>
              <a:r>
                <a:rPr lang="en-US"/>
                <a:t>1</a:t>
              </a:r>
              <a:endParaRPr lang="en-US"/>
            </a:p>
          </p:txBody>
        </p:sp>
      </p:grpSp>
      <p:sp>
        <p:nvSpPr>
          <p:cNvPr id="502" name="直接连接符 20"/>
          <p:cNvSpPr/>
          <p:nvPr/>
        </p:nvSpPr>
        <p:spPr>
          <a:xfrm>
            <a:off x="6814946" y="1720773"/>
            <a:ext cx="792000" cy="1"/>
          </a:xfrm>
          <a:prstGeom prst="line">
            <a:avLst/>
          </a:prstGeom>
          <a:ln w="6350">
            <a:solidFill>
              <a:srgbClr val="808080"/>
            </a:solidFill>
            <a:prstDash val="dash"/>
            <a:tailEnd type="oval"/>
          </a:ln>
        </p:spPr>
        <p:txBody>
          <a:bodyPr lIns="45719" rIns="45719"/>
          <a:lstStyle/>
          <a:p/>
        </p:txBody>
      </p:sp>
      <p:sp>
        <p:nvSpPr>
          <p:cNvPr id="503" name="标题 11"/>
          <p:cNvSpPr txBox="1"/>
          <p:nvPr/>
        </p:nvSpPr>
        <p:spPr>
          <a:xfrm>
            <a:off x="7721600" y="1118870"/>
            <a:ext cx="3943350" cy="1203960"/>
          </a:xfrm>
          <a:prstGeom prst="rect">
            <a:avLst/>
          </a:prstGeom>
          <a:ln w="12700">
            <a:miter lim="400000"/>
          </a:ln>
        </p:spPr>
        <p:txBody>
          <a:bodyPr lIns="45719" rIns="45719"/>
          <a:lstStyle/>
          <a:p>
            <a:pPr algn="just" defTabSz="886460">
              <a:defRPr sz="1360">
                <a:solidFill>
                  <a:srgbClr val="595959"/>
                </a:solidFill>
                <a:latin typeface="微软雅黑"/>
                <a:ea typeface="微软雅黑"/>
                <a:cs typeface="微软雅黑"/>
                <a:sym typeface="微软雅黑"/>
              </a:defRPr>
            </a:pPr>
            <a:r>
              <a:rPr sz="1400"/>
              <a:t>设备云平台使用的是第三方平台</a:t>
            </a:r>
            <a:r>
              <a:rPr lang="en-US" sz="1400"/>
              <a:t>——</a:t>
            </a:r>
            <a:r>
              <a:rPr sz="1400"/>
              <a:t>中国移动物联网云平台OneNET</a:t>
            </a:r>
            <a:r>
              <a:rPr lang="zh-CN" sz="1400"/>
              <a:t>。</a:t>
            </a:r>
            <a:r>
              <a:rPr sz="1400">
                <a:sym typeface="+mn-ea"/>
              </a:rPr>
              <a:t>OneNET</a:t>
            </a:r>
            <a:r>
              <a:rPr sz="1400"/>
              <a:t>是智能网关连入互联网的唯一通道，</a:t>
            </a:r>
            <a:r>
              <a:rPr lang="zh-CN" sz="1400"/>
              <a:t>通过</a:t>
            </a:r>
            <a:r>
              <a:rPr lang="en-US" altLang="zh-CN" sz="1400"/>
              <a:t>Modbus</a:t>
            </a:r>
            <a:r>
              <a:rPr sz="1400"/>
              <a:t>通信协议</a:t>
            </a:r>
            <a:r>
              <a:rPr lang="zh-CN" sz="1400"/>
              <a:t>与设备交互</a:t>
            </a:r>
            <a:r>
              <a:rPr sz="1400"/>
              <a:t>，</a:t>
            </a:r>
            <a:r>
              <a:rPr lang="zh-CN" sz="1400"/>
              <a:t>按照</a:t>
            </a:r>
            <a:r>
              <a:rPr sz="1400"/>
              <a:t>设定的规则执行</a:t>
            </a:r>
            <a:r>
              <a:rPr lang="zh-CN" sz="1400"/>
              <a:t>自动化</a:t>
            </a:r>
            <a:r>
              <a:rPr sz="1400"/>
              <a:t>逻辑</a:t>
            </a:r>
            <a:r>
              <a:rPr lang="zh-CN" sz="1400"/>
              <a:t>操作</a:t>
            </a:r>
            <a:r>
              <a:rPr sz="1400"/>
              <a:t>，</a:t>
            </a:r>
            <a:r>
              <a:rPr lang="zh-CN" sz="1400"/>
              <a:t>包括油烟机设备的注册以及内部传感器数据点上报、转发等</a:t>
            </a:r>
            <a:r>
              <a:rPr sz="1400"/>
              <a:t>。</a:t>
            </a:r>
            <a:endParaRPr sz="1400"/>
          </a:p>
        </p:txBody>
      </p:sp>
      <p:grpSp>
        <p:nvGrpSpPr>
          <p:cNvPr id="506" name="椭圆 22"/>
          <p:cNvGrpSpPr/>
          <p:nvPr/>
        </p:nvGrpSpPr>
        <p:grpSpPr>
          <a:xfrm>
            <a:off x="6237808" y="2654470"/>
            <a:ext cx="576625" cy="576789"/>
            <a:chOff x="-1" y="-1"/>
            <a:chExt cx="576624" cy="576788"/>
          </a:xfrm>
        </p:grpSpPr>
        <p:sp>
          <p:nvSpPr>
            <p:cNvPr id="504" name="圆形"/>
            <p:cNvSpPr/>
            <p:nvPr/>
          </p:nvSpPr>
          <p:spPr>
            <a:xfrm>
              <a:off x="-1" y="-1"/>
              <a:ext cx="576624" cy="576788"/>
            </a:xfrm>
            <a:prstGeom prst="ellipse">
              <a:avLst/>
            </a:prstGeom>
            <a:solidFill>
              <a:srgbClr val="46CEAE"/>
            </a:solidFill>
            <a:ln w="12700" cap="flat">
              <a:noFill/>
              <a:miter lim="400000"/>
            </a:ln>
            <a:effectLst/>
          </p:spPr>
          <p:txBody>
            <a:bodyPr wrap="square" lIns="45719" tIns="45719" rIns="45719" bIns="45719" numCol="1" anchor="ctr">
              <a:noAutofit/>
            </a:bodyPr>
            <a:lstStyle/>
            <a:p>
              <a:pPr algn="ctr">
                <a:defRPr>
                  <a:solidFill>
                    <a:srgbClr val="FFFFFF"/>
                  </a:solidFill>
                  <a:latin typeface="Impact MT Std"/>
                  <a:ea typeface="Impact MT Std"/>
                  <a:cs typeface="Impact MT Std"/>
                  <a:sym typeface="Impact MT Std"/>
                </a:defRPr>
              </a:pPr>
            </a:p>
          </p:txBody>
        </p:sp>
        <p:sp>
          <p:nvSpPr>
            <p:cNvPr id="505" name="3"/>
            <p:cNvSpPr txBox="1"/>
            <p:nvPr/>
          </p:nvSpPr>
          <p:spPr>
            <a:xfrm>
              <a:off x="130163" y="104878"/>
              <a:ext cx="316296" cy="367029"/>
            </a:xfrm>
            <a:prstGeom prst="rect">
              <a:avLst/>
            </a:prstGeom>
            <a:noFill/>
            <a:ln w="12700" cap="flat">
              <a:noFill/>
              <a:miter lim="400000"/>
            </a:ln>
            <a:effectLst/>
          </p:spPr>
          <p:txBody>
            <a:bodyPr wrap="square" lIns="45719" tIns="45719" rIns="45719" bIns="45719" numCol="1" anchor="ctr">
              <a:spAutoFit/>
            </a:bodyPr>
            <a:lstStyle>
              <a:lvl1pPr algn="ctr">
                <a:defRPr>
                  <a:solidFill>
                    <a:srgbClr val="FFFFFF"/>
                  </a:solidFill>
                  <a:latin typeface="Impact MT Std"/>
                  <a:ea typeface="Impact MT Std"/>
                  <a:cs typeface="Impact MT Std"/>
                  <a:sym typeface="Impact MT Std"/>
                </a:defRPr>
              </a:lvl1pPr>
            </a:lstStyle>
            <a:p>
              <a:r>
                <a:rPr lang="en-US"/>
                <a:t>2</a:t>
              </a:r>
              <a:endParaRPr lang="en-US"/>
            </a:p>
          </p:txBody>
        </p:sp>
      </p:grpSp>
      <p:sp>
        <p:nvSpPr>
          <p:cNvPr id="507" name="直接连接符 23"/>
          <p:cNvSpPr/>
          <p:nvPr/>
        </p:nvSpPr>
        <p:spPr>
          <a:xfrm>
            <a:off x="6814946" y="2959303"/>
            <a:ext cx="792000" cy="1"/>
          </a:xfrm>
          <a:prstGeom prst="line">
            <a:avLst/>
          </a:prstGeom>
          <a:ln w="6350">
            <a:solidFill>
              <a:srgbClr val="808080"/>
            </a:solidFill>
            <a:prstDash val="dash"/>
            <a:tailEnd type="oval"/>
          </a:ln>
        </p:spPr>
        <p:txBody>
          <a:bodyPr lIns="45719" rIns="45719"/>
          <a:lstStyle/>
          <a:p/>
        </p:txBody>
      </p:sp>
      <p:sp>
        <p:nvSpPr>
          <p:cNvPr id="508" name="标题 11"/>
          <p:cNvSpPr txBox="1"/>
          <p:nvPr/>
        </p:nvSpPr>
        <p:spPr>
          <a:xfrm>
            <a:off x="7721600" y="2442210"/>
            <a:ext cx="3943350" cy="1062355"/>
          </a:xfrm>
          <a:prstGeom prst="rect">
            <a:avLst/>
          </a:prstGeom>
          <a:ln w="12700">
            <a:miter lim="400000"/>
          </a:ln>
        </p:spPr>
        <p:txBody>
          <a:bodyPr lIns="45719" rIns="45719"/>
          <a:lstStyle/>
          <a:p>
            <a:pPr algn="just" defTabSz="886460">
              <a:defRPr sz="1360">
                <a:solidFill>
                  <a:srgbClr val="595959"/>
                </a:solidFill>
                <a:latin typeface="微软雅黑"/>
                <a:ea typeface="微软雅黑"/>
                <a:cs typeface="微软雅黑"/>
                <a:sym typeface="微软雅黑"/>
              </a:defRPr>
            </a:pPr>
            <a:r>
              <a:rPr sz="1400"/>
              <a:t>业务云平台主要是在阿里云提供的ECS云服务器上搭建业务服务器集群，负责用户客户端的数据库设计及管理，提供各种数据查询、存储的高可用接口，包括设备管理、用户管理、网关管理等模块</a:t>
            </a:r>
            <a:r>
              <a:rPr lang="zh-CN" sz="1400"/>
              <a:t>。</a:t>
            </a:r>
            <a:endParaRPr lang="zh-CN" sz="1400"/>
          </a:p>
        </p:txBody>
      </p:sp>
      <p:grpSp>
        <p:nvGrpSpPr>
          <p:cNvPr id="511" name="椭圆 26"/>
          <p:cNvGrpSpPr/>
          <p:nvPr/>
        </p:nvGrpSpPr>
        <p:grpSpPr>
          <a:xfrm>
            <a:off x="6237808" y="3876835"/>
            <a:ext cx="576625" cy="576789"/>
            <a:chOff x="-1" y="-1"/>
            <a:chExt cx="576624" cy="576788"/>
          </a:xfrm>
        </p:grpSpPr>
        <p:sp>
          <p:nvSpPr>
            <p:cNvPr id="509" name="圆形"/>
            <p:cNvSpPr/>
            <p:nvPr/>
          </p:nvSpPr>
          <p:spPr>
            <a:xfrm>
              <a:off x="-1" y="-1"/>
              <a:ext cx="576624" cy="576788"/>
            </a:xfrm>
            <a:prstGeom prst="ellipse">
              <a:avLst/>
            </a:prstGeom>
            <a:solidFill>
              <a:srgbClr val="46CEAE"/>
            </a:solidFill>
            <a:ln w="12700" cap="flat">
              <a:noFill/>
              <a:miter lim="400000"/>
            </a:ln>
            <a:effectLst/>
          </p:spPr>
          <p:txBody>
            <a:bodyPr wrap="square" lIns="45719" tIns="45719" rIns="45719" bIns="45719" numCol="1" anchor="ctr">
              <a:noAutofit/>
            </a:bodyPr>
            <a:lstStyle/>
            <a:p>
              <a:pPr algn="ctr">
                <a:defRPr>
                  <a:solidFill>
                    <a:srgbClr val="FFFFFF"/>
                  </a:solidFill>
                  <a:latin typeface="Impact MT Std"/>
                  <a:ea typeface="Impact MT Std"/>
                  <a:cs typeface="Impact MT Std"/>
                  <a:sym typeface="Impact MT Std"/>
                </a:defRPr>
              </a:pPr>
            </a:p>
          </p:txBody>
        </p:sp>
        <p:sp>
          <p:nvSpPr>
            <p:cNvPr id="510" name="4"/>
            <p:cNvSpPr txBox="1"/>
            <p:nvPr/>
          </p:nvSpPr>
          <p:spPr>
            <a:xfrm>
              <a:off x="130163" y="104878"/>
              <a:ext cx="316296" cy="367029"/>
            </a:xfrm>
            <a:prstGeom prst="rect">
              <a:avLst/>
            </a:prstGeom>
            <a:noFill/>
            <a:ln w="12700" cap="flat">
              <a:noFill/>
              <a:miter lim="400000"/>
            </a:ln>
            <a:effectLst/>
          </p:spPr>
          <p:txBody>
            <a:bodyPr wrap="square" lIns="45719" tIns="45719" rIns="45719" bIns="45719" numCol="1" anchor="ctr">
              <a:spAutoFit/>
            </a:bodyPr>
            <a:lstStyle>
              <a:lvl1pPr algn="ctr">
                <a:defRPr>
                  <a:solidFill>
                    <a:srgbClr val="FFFFFF"/>
                  </a:solidFill>
                  <a:latin typeface="Impact MT Std"/>
                  <a:ea typeface="Impact MT Std"/>
                  <a:cs typeface="Impact MT Std"/>
                  <a:sym typeface="Impact MT Std"/>
                </a:defRPr>
              </a:lvl1pPr>
            </a:lstStyle>
            <a:p>
              <a:r>
                <a:rPr lang="en-US"/>
                <a:t>3</a:t>
              </a:r>
              <a:endParaRPr lang="en-US"/>
            </a:p>
          </p:txBody>
        </p:sp>
      </p:grpSp>
      <p:sp>
        <p:nvSpPr>
          <p:cNvPr id="512" name="直接连接符 27"/>
          <p:cNvSpPr/>
          <p:nvPr/>
        </p:nvSpPr>
        <p:spPr>
          <a:xfrm>
            <a:off x="6815582" y="4165792"/>
            <a:ext cx="792000" cy="1"/>
          </a:xfrm>
          <a:prstGeom prst="line">
            <a:avLst/>
          </a:prstGeom>
          <a:ln w="6350">
            <a:solidFill>
              <a:srgbClr val="808080"/>
            </a:solidFill>
            <a:prstDash val="dash"/>
            <a:tailEnd type="oval"/>
          </a:ln>
        </p:spPr>
        <p:txBody>
          <a:bodyPr lIns="45719" rIns="45719"/>
          <a:lstStyle/>
          <a:p/>
        </p:txBody>
      </p:sp>
      <p:sp>
        <p:nvSpPr>
          <p:cNvPr id="513" name="标题 11"/>
          <p:cNvSpPr txBox="1"/>
          <p:nvPr/>
        </p:nvSpPr>
        <p:spPr>
          <a:xfrm>
            <a:off x="7721600" y="3710305"/>
            <a:ext cx="3943350" cy="908685"/>
          </a:xfrm>
          <a:prstGeom prst="rect">
            <a:avLst/>
          </a:prstGeom>
          <a:ln w="12700">
            <a:miter lim="400000"/>
          </a:ln>
        </p:spPr>
        <p:txBody>
          <a:bodyPr lIns="45719" rIns="45719">
            <a:noAutofit/>
          </a:bodyPr>
          <a:lstStyle/>
          <a:p>
            <a:pPr algn="just" defTabSz="886460">
              <a:defRPr sz="1360">
                <a:solidFill>
                  <a:srgbClr val="595959"/>
                </a:solidFill>
                <a:latin typeface="微软雅黑"/>
                <a:ea typeface="微软雅黑"/>
                <a:cs typeface="微软雅黑"/>
                <a:sym typeface="微软雅黑"/>
              </a:defRPr>
            </a:pPr>
            <a:r>
              <a:rPr sz="1400"/>
              <a:t>客户端是用户使用智能商用油烟机的可视化</a:t>
            </a:r>
            <a:r>
              <a:rPr lang="zh-CN" sz="1400"/>
              <a:t>终端，也</a:t>
            </a:r>
            <a:r>
              <a:rPr sz="1400">
                <a:sym typeface="+mn-ea"/>
              </a:rPr>
              <a:t>是用户运维整个智能商用油烟机系统的</a:t>
            </a:r>
            <a:r>
              <a:rPr lang="zh-CN" sz="1400">
                <a:sym typeface="+mn-ea"/>
              </a:rPr>
              <a:t>唯一工具</a:t>
            </a:r>
            <a:r>
              <a:rPr sz="1400"/>
              <a:t>，提供数据展示界面，将数据以列表、图表、动画等形式显示在屏幕上。</a:t>
            </a:r>
            <a:endParaRPr lang="zh-CN" sz="1400"/>
          </a:p>
        </p:txBody>
      </p:sp>
      <p:grpSp>
        <p:nvGrpSpPr>
          <p:cNvPr id="516" name="椭圆 29"/>
          <p:cNvGrpSpPr/>
          <p:nvPr/>
        </p:nvGrpSpPr>
        <p:grpSpPr>
          <a:xfrm>
            <a:off x="6239078" y="5027444"/>
            <a:ext cx="576625" cy="576789"/>
            <a:chOff x="-1" y="-1"/>
            <a:chExt cx="576624" cy="576788"/>
          </a:xfrm>
        </p:grpSpPr>
        <p:sp>
          <p:nvSpPr>
            <p:cNvPr id="514" name="圆形"/>
            <p:cNvSpPr/>
            <p:nvPr/>
          </p:nvSpPr>
          <p:spPr>
            <a:xfrm>
              <a:off x="-1" y="-1"/>
              <a:ext cx="576624" cy="576788"/>
            </a:xfrm>
            <a:prstGeom prst="ellipse">
              <a:avLst/>
            </a:prstGeom>
            <a:solidFill>
              <a:srgbClr val="46CEAE"/>
            </a:solidFill>
            <a:ln w="12700" cap="flat">
              <a:noFill/>
              <a:miter lim="400000"/>
            </a:ln>
            <a:effectLst/>
          </p:spPr>
          <p:txBody>
            <a:bodyPr wrap="square" lIns="45719" tIns="45719" rIns="45719" bIns="45719" numCol="1" anchor="ctr">
              <a:noAutofit/>
            </a:bodyPr>
            <a:lstStyle/>
            <a:p>
              <a:pPr algn="ctr">
                <a:defRPr>
                  <a:solidFill>
                    <a:srgbClr val="FFFFFF"/>
                  </a:solidFill>
                  <a:latin typeface="Impact MT Std"/>
                  <a:ea typeface="Impact MT Std"/>
                  <a:cs typeface="Impact MT Std"/>
                  <a:sym typeface="Impact MT Std"/>
                </a:defRPr>
              </a:pPr>
            </a:p>
          </p:txBody>
        </p:sp>
        <p:sp>
          <p:nvSpPr>
            <p:cNvPr id="515" name="5"/>
            <p:cNvSpPr txBox="1"/>
            <p:nvPr/>
          </p:nvSpPr>
          <p:spPr>
            <a:xfrm>
              <a:off x="130163" y="104878"/>
              <a:ext cx="316296" cy="367029"/>
            </a:xfrm>
            <a:prstGeom prst="rect">
              <a:avLst/>
            </a:prstGeom>
            <a:noFill/>
            <a:ln w="12700" cap="flat">
              <a:noFill/>
              <a:miter lim="400000"/>
            </a:ln>
            <a:effectLst/>
          </p:spPr>
          <p:txBody>
            <a:bodyPr wrap="square" lIns="45719" tIns="45719" rIns="45719" bIns="45719" numCol="1" anchor="ctr">
              <a:spAutoFit/>
            </a:bodyPr>
            <a:lstStyle>
              <a:lvl1pPr algn="ctr">
                <a:defRPr>
                  <a:solidFill>
                    <a:srgbClr val="FFFFFF"/>
                  </a:solidFill>
                  <a:latin typeface="Impact MT Std"/>
                  <a:ea typeface="Impact MT Std"/>
                  <a:cs typeface="Impact MT Std"/>
                  <a:sym typeface="Impact MT Std"/>
                </a:defRPr>
              </a:lvl1pPr>
            </a:lstStyle>
            <a:p>
              <a:r>
                <a:rPr lang="en-US"/>
                <a:t>4</a:t>
              </a:r>
              <a:endParaRPr lang="en-US"/>
            </a:p>
          </p:txBody>
        </p:sp>
      </p:grpSp>
      <p:sp>
        <p:nvSpPr>
          <p:cNvPr id="517" name="直接连接符 30"/>
          <p:cNvSpPr/>
          <p:nvPr/>
        </p:nvSpPr>
        <p:spPr>
          <a:xfrm>
            <a:off x="6814946" y="5332278"/>
            <a:ext cx="792000" cy="1"/>
          </a:xfrm>
          <a:prstGeom prst="line">
            <a:avLst/>
          </a:prstGeom>
          <a:ln w="6350">
            <a:solidFill>
              <a:srgbClr val="808080"/>
            </a:solidFill>
            <a:prstDash val="dash"/>
            <a:tailEnd type="oval"/>
          </a:ln>
        </p:spPr>
        <p:txBody>
          <a:bodyPr lIns="45719" rIns="45719"/>
          <a:lstStyle/>
          <a:p/>
        </p:txBody>
      </p:sp>
      <p:sp>
        <p:nvSpPr>
          <p:cNvPr id="518" name="标题 11"/>
          <p:cNvSpPr txBox="1"/>
          <p:nvPr/>
        </p:nvSpPr>
        <p:spPr>
          <a:xfrm>
            <a:off x="7721600" y="4878705"/>
            <a:ext cx="3943350" cy="907415"/>
          </a:xfrm>
          <a:prstGeom prst="rect">
            <a:avLst/>
          </a:prstGeom>
          <a:ln w="12700">
            <a:miter lim="400000"/>
          </a:ln>
        </p:spPr>
        <p:txBody>
          <a:bodyPr lIns="45719" rIns="45719"/>
          <a:lstStyle/>
          <a:p>
            <a:pPr algn="just" defTabSz="886460">
              <a:defRPr sz="1360">
                <a:solidFill>
                  <a:srgbClr val="595959"/>
                </a:solidFill>
                <a:latin typeface="微软雅黑"/>
                <a:ea typeface="微软雅黑"/>
                <a:cs typeface="微软雅黑"/>
                <a:sym typeface="微软雅黑"/>
              </a:defRPr>
            </a:pPr>
            <a:r>
              <a:rPr sz="1400">
                <a:sym typeface="+mn-ea"/>
              </a:rPr>
              <a:t>Web客户端，其中包括用户管理、数据监控、状态报警、历史数据查询、远程下载等功能模块</a:t>
            </a:r>
            <a:r>
              <a:rPr lang="zh-CN" sz="1400">
                <a:sym typeface="+mn-ea"/>
              </a:rPr>
              <a:t>。</a:t>
            </a:r>
            <a:endParaRPr lang="zh-CN" sz="1400"/>
          </a:p>
          <a:p>
            <a:pPr algn="just" defTabSz="886460">
              <a:defRPr sz="1360">
                <a:solidFill>
                  <a:srgbClr val="595959"/>
                </a:solidFill>
                <a:latin typeface="微软雅黑"/>
                <a:ea typeface="微软雅黑"/>
                <a:cs typeface="微软雅黑"/>
                <a:sym typeface="微软雅黑"/>
              </a:defRPr>
            </a:pPr>
            <a:r>
              <a:rPr sz="1400"/>
              <a:t>APP客户端在功能模块有所缩减，</a:t>
            </a:r>
            <a:r>
              <a:rPr lang="zh-CN" sz="1400"/>
              <a:t>只有</a:t>
            </a:r>
            <a:r>
              <a:rPr sz="1400">
                <a:sym typeface="+mn-ea"/>
              </a:rPr>
              <a:t>数据监控、状态报警、历史数据查询</a:t>
            </a:r>
            <a:r>
              <a:rPr lang="zh-CN" sz="1400">
                <a:sym typeface="+mn-ea"/>
              </a:rPr>
              <a:t>功能</a:t>
            </a:r>
            <a:r>
              <a:rPr sz="1400"/>
              <a:t>。</a:t>
            </a:r>
            <a:endParaRPr sz="1400"/>
          </a:p>
        </p:txBody>
      </p:sp>
      <p:sp>
        <p:nvSpPr>
          <p:cNvPr id="524" name="TextBox 36"/>
          <p:cNvSpPr txBox="1"/>
          <p:nvPr/>
        </p:nvSpPr>
        <p:spPr>
          <a:xfrm>
            <a:off x="10655710" y="7812196"/>
            <a:ext cx="789941" cy="408941"/>
          </a:xfrm>
          <a:prstGeom prst="rect">
            <a:avLst/>
          </a:prstGeom>
          <a:ln w="12700">
            <a:miter lim="400000"/>
          </a:ln>
        </p:spPr>
        <p:txBody>
          <a:bodyPr wrap="none" lIns="45719" rIns="45719">
            <a:spAutoFit/>
          </a:bodyPr>
          <a:lstStyle>
            <a:lvl1pPr>
              <a:defRPr>
                <a:latin typeface="+mj-lt"/>
                <a:ea typeface="+mj-ea"/>
                <a:cs typeface="+mj-cs"/>
                <a:sym typeface="Helvetica"/>
              </a:defRPr>
            </a:lvl1pPr>
          </a:lstStyle>
          <a:p>
            <a:pPr>
              <a:defRPr>
                <a:latin typeface="+mn-lt"/>
                <a:ea typeface="+mn-ea"/>
                <a:cs typeface="+mn-cs"/>
                <a:sym typeface="Calibri"/>
              </a:defRPr>
            </a:pPr>
            <a:r>
              <a:rPr>
                <a:latin typeface="+mj-lt"/>
                <a:ea typeface="+mj-ea"/>
                <a:cs typeface="+mj-cs"/>
                <a:sym typeface="Helvetica"/>
              </a:rPr>
              <a:t>延时符</a:t>
            </a:r>
            <a:endParaRPr>
              <a:latin typeface="+mj-lt"/>
              <a:ea typeface="+mj-ea"/>
              <a:cs typeface="+mj-cs"/>
              <a:sym typeface="Helvetica"/>
            </a:endParaRPr>
          </a:p>
        </p:txBody>
      </p:sp>
      <p:sp>
        <p:nvSpPr>
          <p:cNvPr id="525" name="六边形 35"/>
          <p:cNvSpPr/>
          <p:nvPr/>
        </p:nvSpPr>
        <p:spPr>
          <a:xfrm>
            <a:off x="241895" y="125397"/>
            <a:ext cx="481346" cy="41495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25400">
            <a:solidFill>
              <a:srgbClr val="46CEAE"/>
            </a:solidFill>
          </a:ln>
        </p:spPr>
        <p:txBody>
          <a:bodyPr lIns="45719" rIns="45719" anchor="ctr"/>
          <a:lstStyle/>
          <a:p>
            <a:pPr algn="ctr">
              <a:defRPr>
                <a:solidFill>
                  <a:srgbClr val="FFFFFF"/>
                </a:solidFill>
              </a:defRPr>
            </a:pPr>
          </a:p>
        </p:txBody>
      </p:sp>
      <p:sp>
        <p:nvSpPr>
          <p:cNvPr id="526" name="矩形 37"/>
          <p:cNvSpPr/>
          <p:nvPr/>
        </p:nvSpPr>
        <p:spPr>
          <a:xfrm>
            <a:off x="9412843" y="188638"/>
            <a:ext cx="933217" cy="334418"/>
          </a:xfrm>
          <a:prstGeom prst="rect">
            <a:avLst/>
          </a:prstGeom>
          <a:solidFill>
            <a:srgbClr val="46CEAE"/>
          </a:solidFill>
          <a:ln w="12700">
            <a:miter lim="400000"/>
          </a:ln>
        </p:spPr>
        <p:txBody>
          <a:bodyPr lIns="45719" rIns="45719" anchor="ctr"/>
          <a:lstStyle/>
          <a:p>
            <a:pPr algn="ctr">
              <a:defRPr sz="1400">
                <a:solidFill>
                  <a:srgbClr val="FFFFFF"/>
                </a:solidFill>
              </a:defRPr>
            </a:pPr>
          </a:p>
        </p:txBody>
      </p:sp>
      <p:sp>
        <p:nvSpPr>
          <p:cNvPr id="527" name="矩形 38"/>
          <p:cNvSpPr/>
          <p:nvPr/>
        </p:nvSpPr>
        <p:spPr>
          <a:xfrm>
            <a:off x="10347503" y="187548"/>
            <a:ext cx="1582733" cy="334419"/>
          </a:xfrm>
          <a:prstGeom prst="rect">
            <a:avLst/>
          </a:prstGeom>
          <a:solidFill>
            <a:srgbClr val="46CEAE">
              <a:alpha val="58824"/>
            </a:srgbClr>
          </a:solidFill>
          <a:ln w="12700">
            <a:miter lim="400000"/>
          </a:ln>
        </p:spPr>
        <p:txBody>
          <a:bodyPr lIns="45719" rIns="45719" anchor="ctr"/>
          <a:lstStyle/>
          <a:p>
            <a:pPr algn="ctr">
              <a:defRPr sz="1600">
                <a:solidFill>
                  <a:srgbClr val="FFFFFF"/>
                </a:solidFill>
              </a:defRPr>
            </a:pPr>
          </a:p>
        </p:txBody>
      </p:sp>
      <p:sp>
        <p:nvSpPr>
          <p:cNvPr id="528" name="六边形 39"/>
          <p:cNvSpPr/>
          <p:nvPr/>
        </p:nvSpPr>
        <p:spPr>
          <a:xfrm>
            <a:off x="624979" y="392471"/>
            <a:ext cx="261791" cy="22568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5" y="0"/>
                </a:lnTo>
                <a:lnTo>
                  <a:pt x="16945" y="0"/>
                </a:lnTo>
                <a:lnTo>
                  <a:pt x="21600" y="10800"/>
                </a:lnTo>
                <a:lnTo>
                  <a:pt x="16945" y="21600"/>
                </a:lnTo>
                <a:lnTo>
                  <a:pt x="4655" y="21600"/>
                </a:lnTo>
                <a:close/>
              </a:path>
            </a:pathLst>
          </a:custGeom>
          <a:solidFill>
            <a:srgbClr val="46CEAE"/>
          </a:solidFill>
          <a:ln w="12700">
            <a:solidFill>
              <a:srgbClr val="FFFFFF"/>
            </a:solidFill>
          </a:ln>
        </p:spPr>
        <p:txBody>
          <a:bodyPr lIns="45719" rIns="45719" anchor="ctr"/>
          <a:lstStyle/>
          <a:p>
            <a:pPr algn="ctr">
              <a:defRPr>
                <a:solidFill>
                  <a:srgbClr val="FFFFFF"/>
                </a:solidFill>
              </a:defRPr>
            </a:pPr>
          </a:p>
        </p:txBody>
      </p:sp>
      <p:sp>
        <p:nvSpPr>
          <p:cNvPr id="529" name="文本框 9"/>
          <p:cNvSpPr txBox="1"/>
          <p:nvPr/>
        </p:nvSpPr>
        <p:spPr>
          <a:xfrm>
            <a:off x="9447133" y="221071"/>
            <a:ext cx="864637" cy="322581"/>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t>第二章</a:t>
            </a:r>
          </a:p>
        </p:txBody>
      </p:sp>
      <p:sp>
        <p:nvSpPr>
          <p:cNvPr id="530" name="文本框 9"/>
          <p:cNvSpPr txBox="1"/>
          <p:nvPr/>
        </p:nvSpPr>
        <p:spPr>
          <a:xfrm>
            <a:off x="10372920" y="213500"/>
            <a:ext cx="1515597" cy="283845"/>
          </a:xfrm>
          <a:prstGeom prst="rect">
            <a:avLst/>
          </a:prstGeom>
          <a:ln w="12700">
            <a:miter lim="400000"/>
          </a:ln>
        </p:spPr>
        <p:txBody>
          <a:bodyPr lIns="34290" tIns="34290" rIns="34290" bIns="34290">
            <a:spAutoFit/>
          </a:bodyPr>
          <a:lstStyle/>
          <a:p>
            <a:pPr lvl="1" indent="0" algn="ctr">
              <a:defRPr sz="1400">
                <a:solidFill>
                  <a:srgbClr val="FFFFFF"/>
                </a:solidFill>
                <a:latin typeface="微软雅黑"/>
                <a:ea typeface="微软雅黑"/>
                <a:cs typeface="微软雅黑"/>
                <a:sym typeface="微软雅黑"/>
              </a:defRPr>
            </a:pPr>
            <a:r>
              <a:rPr lang="zh-CN">
                <a:sym typeface="+mn-ea"/>
              </a:rPr>
              <a:t>系统架构</a:t>
            </a:r>
            <a:endParaRPr lang="zh-CN">
              <a:sym typeface="+mn-ea"/>
            </a:endParaRPr>
          </a:p>
        </p:txBody>
      </p:sp>
      <p:sp>
        <p:nvSpPr>
          <p:cNvPr id="531" name="Freeform 261"/>
          <p:cNvSpPr/>
          <p:nvPr/>
        </p:nvSpPr>
        <p:spPr>
          <a:xfrm>
            <a:off x="304818" y="179139"/>
            <a:ext cx="307470" cy="307470"/>
          </a:xfrm>
          <a:custGeom>
            <a:avLst/>
            <a:gdLst/>
            <a:ahLst/>
            <a:cxnLst>
              <a:cxn ang="0">
                <a:pos x="wd2" y="hd2"/>
              </a:cxn>
              <a:cxn ang="5400000">
                <a:pos x="wd2" y="hd2"/>
              </a:cxn>
              <a:cxn ang="10800000">
                <a:pos x="wd2" y="hd2"/>
              </a:cxn>
              <a:cxn ang="16200000">
                <a:pos x="wd2" y="hd2"/>
              </a:cxn>
            </a:cxnLst>
            <a:rect l="0" t="0" r="r" b="b"/>
            <a:pathLst>
              <a:path w="21600" h="21600" extrusionOk="0">
                <a:moveTo>
                  <a:pt x="21098" y="3265"/>
                </a:moveTo>
                <a:cubicBezTo>
                  <a:pt x="18586" y="251"/>
                  <a:pt x="18586" y="251"/>
                  <a:pt x="18586" y="251"/>
                </a:cubicBezTo>
                <a:cubicBezTo>
                  <a:pt x="18335" y="251"/>
                  <a:pt x="18335" y="251"/>
                  <a:pt x="18084" y="251"/>
                </a:cubicBezTo>
                <a:cubicBezTo>
                  <a:pt x="18084" y="251"/>
                  <a:pt x="17833" y="251"/>
                  <a:pt x="17833" y="251"/>
                </a:cubicBezTo>
                <a:cubicBezTo>
                  <a:pt x="17581" y="502"/>
                  <a:pt x="17330" y="753"/>
                  <a:pt x="17330" y="1005"/>
                </a:cubicBezTo>
                <a:cubicBezTo>
                  <a:pt x="17330" y="2512"/>
                  <a:pt x="17330" y="2512"/>
                  <a:pt x="17330" y="2512"/>
                </a:cubicBezTo>
                <a:cubicBezTo>
                  <a:pt x="14819" y="2512"/>
                  <a:pt x="14819" y="2512"/>
                  <a:pt x="14819" y="2512"/>
                </a:cubicBezTo>
                <a:cubicBezTo>
                  <a:pt x="14819" y="251"/>
                  <a:pt x="14819" y="251"/>
                  <a:pt x="14819" y="251"/>
                </a:cubicBezTo>
                <a:cubicBezTo>
                  <a:pt x="14819" y="251"/>
                  <a:pt x="14819" y="0"/>
                  <a:pt x="14567" y="0"/>
                </a:cubicBezTo>
                <a:cubicBezTo>
                  <a:pt x="11553" y="0"/>
                  <a:pt x="11553" y="0"/>
                  <a:pt x="11553" y="0"/>
                </a:cubicBezTo>
                <a:cubicBezTo>
                  <a:pt x="11302" y="0"/>
                  <a:pt x="11302" y="251"/>
                  <a:pt x="11302" y="251"/>
                </a:cubicBezTo>
                <a:cubicBezTo>
                  <a:pt x="11302" y="2512"/>
                  <a:pt x="11302" y="2512"/>
                  <a:pt x="11302" y="2512"/>
                </a:cubicBezTo>
                <a:cubicBezTo>
                  <a:pt x="11051" y="2763"/>
                  <a:pt x="11051" y="3014"/>
                  <a:pt x="11051" y="3265"/>
                </a:cubicBezTo>
                <a:cubicBezTo>
                  <a:pt x="11051" y="5274"/>
                  <a:pt x="11051" y="5274"/>
                  <a:pt x="11051" y="5274"/>
                </a:cubicBezTo>
                <a:cubicBezTo>
                  <a:pt x="11051" y="5526"/>
                  <a:pt x="11051" y="5777"/>
                  <a:pt x="11302" y="6028"/>
                </a:cubicBezTo>
                <a:cubicBezTo>
                  <a:pt x="11302" y="6781"/>
                  <a:pt x="11302" y="6781"/>
                  <a:pt x="11302" y="6781"/>
                </a:cubicBezTo>
                <a:cubicBezTo>
                  <a:pt x="9293" y="6781"/>
                  <a:pt x="9293" y="6781"/>
                  <a:pt x="9293" y="6781"/>
                </a:cubicBezTo>
                <a:cubicBezTo>
                  <a:pt x="9293" y="5274"/>
                  <a:pt x="9293" y="5274"/>
                  <a:pt x="9293" y="5274"/>
                </a:cubicBezTo>
                <a:cubicBezTo>
                  <a:pt x="9293" y="5023"/>
                  <a:pt x="9042" y="4772"/>
                  <a:pt x="8540" y="4521"/>
                </a:cubicBezTo>
                <a:cubicBezTo>
                  <a:pt x="8540" y="4521"/>
                  <a:pt x="8288" y="4521"/>
                  <a:pt x="8037" y="4521"/>
                </a:cubicBezTo>
                <a:cubicBezTo>
                  <a:pt x="7786" y="4521"/>
                  <a:pt x="7535" y="4521"/>
                  <a:pt x="7284" y="4521"/>
                </a:cubicBezTo>
                <a:cubicBezTo>
                  <a:pt x="753" y="7535"/>
                  <a:pt x="753" y="7535"/>
                  <a:pt x="753" y="7535"/>
                </a:cubicBezTo>
                <a:cubicBezTo>
                  <a:pt x="251" y="7786"/>
                  <a:pt x="0" y="8288"/>
                  <a:pt x="0" y="8540"/>
                </a:cubicBezTo>
                <a:cubicBezTo>
                  <a:pt x="0" y="9042"/>
                  <a:pt x="251" y="9544"/>
                  <a:pt x="753" y="9544"/>
                </a:cubicBezTo>
                <a:cubicBezTo>
                  <a:pt x="7284" y="12558"/>
                  <a:pt x="7284" y="12558"/>
                  <a:pt x="7284" y="12558"/>
                </a:cubicBezTo>
                <a:cubicBezTo>
                  <a:pt x="7284" y="12809"/>
                  <a:pt x="7535" y="12809"/>
                  <a:pt x="7786" y="12809"/>
                </a:cubicBezTo>
                <a:cubicBezTo>
                  <a:pt x="8037" y="12809"/>
                  <a:pt x="8288" y="12809"/>
                  <a:pt x="8540" y="12558"/>
                </a:cubicBezTo>
                <a:cubicBezTo>
                  <a:pt x="9042" y="12558"/>
                  <a:pt x="9293" y="12056"/>
                  <a:pt x="9293" y="11805"/>
                </a:cubicBezTo>
                <a:cubicBezTo>
                  <a:pt x="9293" y="10549"/>
                  <a:pt x="9293" y="10549"/>
                  <a:pt x="9293" y="10549"/>
                </a:cubicBezTo>
                <a:cubicBezTo>
                  <a:pt x="11302" y="10549"/>
                  <a:pt x="11302" y="10549"/>
                  <a:pt x="11302" y="10549"/>
                </a:cubicBezTo>
                <a:cubicBezTo>
                  <a:pt x="11302" y="21349"/>
                  <a:pt x="11302" y="21349"/>
                  <a:pt x="11302" y="21349"/>
                </a:cubicBezTo>
                <a:cubicBezTo>
                  <a:pt x="11302" y="21600"/>
                  <a:pt x="11302" y="21600"/>
                  <a:pt x="11553" y="21600"/>
                </a:cubicBezTo>
                <a:cubicBezTo>
                  <a:pt x="14567" y="21600"/>
                  <a:pt x="14567" y="21600"/>
                  <a:pt x="14567" y="21600"/>
                </a:cubicBezTo>
                <a:cubicBezTo>
                  <a:pt x="14819" y="21600"/>
                  <a:pt x="14819" y="21600"/>
                  <a:pt x="14819" y="21349"/>
                </a:cubicBezTo>
                <a:cubicBezTo>
                  <a:pt x="14819" y="10298"/>
                  <a:pt x="14819" y="10298"/>
                  <a:pt x="14819" y="10298"/>
                </a:cubicBezTo>
                <a:cubicBezTo>
                  <a:pt x="15321" y="10298"/>
                  <a:pt x="15572" y="10047"/>
                  <a:pt x="15572" y="9544"/>
                </a:cubicBezTo>
                <a:cubicBezTo>
                  <a:pt x="15572" y="7535"/>
                  <a:pt x="15572" y="7535"/>
                  <a:pt x="15572" y="7535"/>
                </a:cubicBezTo>
                <a:cubicBezTo>
                  <a:pt x="15572" y="7284"/>
                  <a:pt x="15321" y="7033"/>
                  <a:pt x="14819" y="6781"/>
                </a:cubicBezTo>
                <a:cubicBezTo>
                  <a:pt x="14819" y="6279"/>
                  <a:pt x="14819" y="6279"/>
                  <a:pt x="14819" y="6279"/>
                </a:cubicBezTo>
                <a:cubicBezTo>
                  <a:pt x="17330" y="6279"/>
                  <a:pt x="17330" y="6279"/>
                  <a:pt x="17330" y="6279"/>
                </a:cubicBezTo>
                <a:cubicBezTo>
                  <a:pt x="17330" y="7535"/>
                  <a:pt x="17330" y="7535"/>
                  <a:pt x="17330" y="7535"/>
                </a:cubicBezTo>
                <a:cubicBezTo>
                  <a:pt x="17330" y="7786"/>
                  <a:pt x="17581" y="8288"/>
                  <a:pt x="17833" y="8288"/>
                </a:cubicBezTo>
                <a:cubicBezTo>
                  <a:pt x="17833" y="8540"/>
                  <a:pt x="18084" y="8540"/>
                  <a:pt x="18335" y="8540"/>
                </a:cubicBezTo>
                <a:cubicBezTo>
                  <a:pt x="18335" y="8540"/>
                  <a:pt x="18586" y="8540"/>
                  <a:pt x="18586" y="8288"/>
                </a:cubicBezTo>
                <a:cubicBezTo>
                  <a:pt x="21098" y="5274"/>
                  <a:pt x="21098" y="5274"/>
                  <a:pt x="21098" y="5274"/>
                </a:cubicBezTo>
                <a:cubicBezTo>
                  <a:pt x="21349" y="5274"/>
                  <a:pt x="21600" y="4772"/>
                  <a:pt x="21600" y="4270"/>
                </a:cubicBezTo>
                <a:cubicBezTo>
                  <a:pt x="21600" y="4019"/>
                  <a:pt x="21349" y="3516"/>
                  <a:pt x="21098" y="3265"/>
                </a:cubicBezTo>
                <a:close/>
              </a:path>
            </a:pathLst>
          </a:custGeom>
          <a:solidFill>
            <a:srgbClr val="FFFFFF"/>
          </a:solidFill>
          <a:ln w="12700">
            <a:miter lim="400000"/>
          </a:ln>
        </p:spPr>
        <p:txBody>
          <a:bodyPr lIns="45719" rIns="45719"/>
          <a:lstStyle/>
          <a:p>
            <a:pPr>
              <a:defRPr>
                <a:solidFill>
                  <a:srgbClr val="595959"/>
                </a:solidFill>
              </a:defRPr>
            </a:pPr>
          </a:p>
        </p:txBody>
      </p:sp>
      <p:pic>
        <p:nvPicPr>
          <p:cNvPr id="3" name="图片 2" descr="截屏2020-02-26下午11.23.50"/>
          <p:cNvPicPr>
            <a:picLocks noChangeAspect="1"/>
          </p:cNvPicPr>
          <p:nvPr/>
        </p:nvPicPr>
        <p:blipFill>
          <a:blip r:embed="rId1"/>
          <a:stretch>
            <a:fillRect/>
          </a:stretch>
        </p:blipFill>
        <p:spPr>
          <a:xfrm>
            <a:off x="151130" y="1123950"/>
            <a:ext cx="5943600" cy="4610100"/>
          </a:xfrm>
          <a:prstGeom prst="rect">
            <a:avLst/>
          </a:prstGeom>
          <a:ln>
            <a:solidFill>
              <a:schemeClr val="accent1"/>
            </a:solidFill>
          </a:ln>
        </p:spPr>
      </p:pic>
    </p:spTree>
  </p:cSld>
  <p:clrMapOvr>
    <a:masterClrMapping/>
  </p:clrMapOvr>
  <mc:AlternateContent xmlns:mc="http://schemas.openxmlformats.org/markup-compatibility/2006">
    <mc:Choice xmlns:p14="http://schemas.microsoft.com/office/powerpoint/2010/main" Requires="p14">
      <p:transition spd="slow" p14:dur="1200" advClick="0" advTm="3000">
        <p14:flip dir="r"/>
      </p:transition>
    </mc:Choice>
    <mc:Fallback>
      <p:transition spd="slow" advClick="0" advTm="3000">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8" nodeType="afterEffect">
                                  <p:stCondLst>
                                    <p:cond delay="0"/>
                                  </p:stCondLst>
                                  <p:iterate type="el">
                                    <p:tmAbs val="0"/>
                                  </p:iterate>
                                  <p:childTnLst>
                                    <p:set>
                                      <p:cBhvr>
                                        <p:cTn id="6" dur="indefinite" fill="hold"/>
                                        <p:tgtEl>
                                          <p:spTgt spid="501"/>
                                        </p:tgtEl>
                                        <p:attrNameLst>
                                          <p:attrName>style.visibility</p:attrName>
                                        </p:attrNameLst>
                                      </p:cBhvr>
                                      <p:to>
                                        <p:strVal val="visible"/>
                                      </p:to>
                                    </p:set>
                                    <p:animEffect transition="in" filter="dissolve">
                                      <p:cBhvr>
                                        <p:cTn id="7" dur="500"/>
                                        <p:tgtEl>
                                          <p:spTgt spid="501"/>
                                        </p:tgtEl>
                                      </p:cBhvr>
                                    </p:animEffect>
                                  </p:childTnLst>
                                </p:cTn>
                              </p:par>
                            </p:childTnLst>
                          </p:cTn>
                        </p:par>
                        <p:par>
                          <p:cTn id="8" fill="hold">
                            <p:stCondLst>
                              <p:cond delay="500"/>
                            </p:stCondLst>
                            <p:childTnLst>
                              <p:par>
                                <p:cTn id="9" presetID="22" presetClass="entr" presetSubtype="8" fill="hold" grpId="9" nodeType="afterEffect">
                                  <p:stCondLst>
                                    <p:cond delay="0"/>
                                  </p:stCondLst>
                                  <p:iterate type="el">
                                    <p:tmAbs val="0"/>
                                  </p:iterate>
                                  <p:childTnLst>
                                    <p:set>
                                      <p:cBhvr>
                                        <p:cTn id="10" dur="indefinite" fill="hold"/>
                                        <p:tgtEl>
                                          <p:spTgt spid="502"/>
                                        </p:tgtEl>
                                        <p:attrNameLst>
                                          <p:attrName>style.visibility</p:attrName>
                                        </p:attrNameLst>
                                      </p:cBhvr>
                                      <p:to>
                                        <p:strVal val="visible"/>
                                      </p:to>
                                    </p:set>
                                    <p:animEffect transition="in" filter="wipe(left)">
                                      <p:cBhvr>
                                        <p:cTn id="11" dur="500"/>
                                        <p:tgtEl>
                                          <p:spTgt spid="502"/>
                                        </p:tgtEl>
                                      </p:cBhvr>
                                    </p:animEffect>
                                  </p:childTnLst>
                                </p:cTn>
                              </p:par>
                            </p:childTnLst>
                          </p:cTn>
                        </p:par>
                        <p:par>
                          <p:cTn id="12" fill="hold">
                            <p:stCondLst>
                              <p:cond delay="1000"/>
                            </p:stCondLst>
                            <p:childTnLst>
                              <p:par>
                                <p:cTn id="13" presetID="23" presetClass="entr" presetSubtype="16" fill="hold" grpId="10" nodeType="afterEffect">
                                  <p:stCondLst>
                                    <p:cond delay="0"/>
                                  </p:stCondLst>
                                  <p:iterate type="el">
                                    <p:tmAbs val="0"/>
                                  </p:iterate>
                                  <p:childTnLst>
                                    <p:set>
                                      <p:cBhvr>
                                        <p:cTn id="14" dur="indefinite" fill="hold"/>
                                        <p:tgtEl>
                                          <p:spTgt spid="503"/>
                                        </p:tgtEl>
                                        <p:attrNameLst>
                                          <p:attrName>style.visibility</p:attrName>
                                        </p:attrNameLst>
                                      </p:cBhvr>
                                      <p:to>
                                        <p:strVal val="visible"/>
                                      </p:to>
                                    </p:set>
                                    <p:anim calcmode="lin" valueType="num">
                                      <p:cBhvr>
                                        <p:cTn id="15" dur="500" fill="hold"/>
                                        <p:tgtEl>
                                          <p:spTgt spid="503"/>
                                        </p:tgtEl>
                                        <p:attrNameLst>
                                          <p:attrName>ppt_w</p:attrName>
                                        </p:attrNameLst>
                                      </p:cBhvr>
                                      <p:tavLst>
                                        <p:tav tm="0">
                                          <p:val>
                                            <p:fltVal val="0"/>
                                          </p:val>
                                        </p:tav>
                                        <p:tav tm="100000">
                                          <p:val>
                                            <p:strVal val="#ppt_w"/>
                                          </p:val>
                                        </p:tav>
                                      </p:tavLst>
                                    </p:anim>
                                    <p:anim calcmode="lin" valueType="num">
                                      <p:cBhvr>
                                        <p:cTn id="16" dur="500" fill="hold"/>
                                        <p:tgtEl>
                                          <p:spTgt spid="503"/>
                                        </p:tgtEl>
                                        <p:attrNameLst>
                                          <p:attrName>ppt_h</p:attrName>
                                        </p:attrNameLst>
                                      </p:cBhvr>
                                      <p:tavLst>
                                        <p:tav tm="0">
                                          <p:val>
                                            <p:fltVal val="0"/>
                                          </p:val>
                                        </p:tav>
                                        <p:tav tm="100000">
                                          <p:val>
                                            <p:strVal val="#ppt_h"/>
                                          </p:val>
                                        </p:tav>
                                      </p:tavLst>
                                    </p:anim>
                                  </p:childTnLst>
                                </p:cTn>
                              </p:par>
                            </p:childTnLst>
                          </p:cTn>
                        </p:par>
                        <p:par>
                          <p:cTn id="17" fill="hold">
                            <p:stCondLst>
                              <p:cond delay="1500"/>
                            </p:stCondLst>
                            <p:childTnLst>
                              <p:par>
                                <p:cTn id="18" presetID="9" presetClass="entr" presetSubtype="0" fill="hold" grpId="11" nodeType="afterEffect">
                                  <p:stCondLst>
                                    <p:cond delay="0"/>
                                  </p:stCondLst>
                                  <p:iterate type="el">
                                    <p:tmAbs val="0"/>
                                  </p:iterate>
                                  <p:childTnLst>
                                    <p:set>
                                      <p:cBhvr>
                                        <p:cTn id="19" dur="indefinite" fill="hold"/>
                                        <p:tgtEl>
                                          <p:spTgt spid="506"/>
                                        </p:tgtEl>
                                        <p:attrNameLst>
                                          <p:attrName>style.visibility</p:attrName>
                                        </p:attrNameLst>
                                      </p:cBhvr>
                                      <p:to>
                                        <p:strVal val="visible"/>
                                      </p:to>
                                    </p:set>
                                    <p:animEffect transition="in" filter="dissolve">
                                      <p:cBhvr>
                                        <p:cTn id="20" dur="500"/>
                                        <p:tgtEl>
                                          <p:spTgt spid="506"/>
                                        </p:tgtEl>
                                      </p:cBhvr>
                                    </p:animEffect>
                                  </p:childTnLst>
                                </p:cTn>
                              </p:par>
                            </p:childTnLst>
                          </p:cTn>
                        </p:par>
                        <p:par>
                          <p:cTn id="21" fill="hold">
                            <p:stCondLst>
                              <p:cond delay="2000"/>
                            </p:stCondLst>
                            <p:childTnLst>
                              <p:par>
                                <p:cTn id="22" presetID="22" presetClass="entr" presetSubtype="8" fill="hold" grpId="12" nodeType="afterEffect">
                                  <p:stCondLst>
                                    <p:cond delay="0"/>
                                  </p:stCondLst>
                                  <p:iterate type="el">
                                    <p:tmAbs val="0"/>
                                  </p:iterate>
                                  <p:childTnLst>
                                    <p:set>
                                      <p:cBhvr>
                                        <p:cTn id="23" dur="indefinite" fill="hold"/>
                                        <p:tgtEl>
                                          <p:spTgt spid="507"/>
                                        </p:tgtEl>
                                        <p:attrNameLst>
                                          <p:attrName>style.visibility</p:attrName>
                                        </p:attrNameLst>
                                      </p:cBhvr>
                                      <p:to>
                                        <p:strVal val="visible"/>
                                      </p:to>
                                    </p:set>
                                    <p:animEffect transition="in" filter="wipe(left)">
                                      <p:cBhvr>
                                        <p:cTn id="24" dur="500"/>
                                        <p:tgtEl>
                                          <p:spTgt spid="507"/>
                                        </p:tgtEl>
                                      </p:cBhvr>
                                    </p:animEffect>
                                  </p:childTnLst>
                                </p:cTn>
                              </p:par>
                            </p:childTnLst>
                          </p:cTn>
                        </p:par>
                        <p:par>
                          <p:cTn id="25" fill="hold">
                            <p:stCondLst>
                              <p:cond delay="2500"/>
                            </p:stCondLst>
                            <p:childTnLst>
                              <p:par>
                                <p:cTn id="26" presetID="23" presetClass="entr" presetSubtype="16" fill="hold" grpId="13" nodeType="afterEffect">
                                  <p:stCondLst>
                                    <p:cond delay="0"/>
                                  </p:stCondLst>
                                  <p:iterate type="el">
                                    <p:tmAbs val="0"/>
                                  </p:iterate>
                                  <p:childTnLst>
                                    <p:set>
                                      <p:cBhvr>
                                        <p:cTn id="27" dur="indefinite" fill="hold"/>
                                        <p:tgtEl>
                                          <p:spTgt spid="508"/>
                                        </p:tgtEl>
                                        <p:attrNameLst>
                                          <p:attrName>style.visibility</p:attrName>
                                        </p:attrNameLst>
                                      </p:cBhvr>
                                      <p:to>
                                        <p:strVal val="visible"/>
                                      </p:to>
                                    </p:set>
                                    <p:anim calcmode="lin" valueType="num">
                                      <p:cBhvr>
                                        <p:cTn id="28" dur="500" fill="hold"/>
                                        <p:tgtEl>
                                          <p:spTgt spid="508"/>
                                        </p:tgtEl>
                                        <p:attrNameLst>
                                          <p:attrName>ppt_w</p:attrName>
                                        </p:attrNameLst>
                                      </p:cBhvr>
                                      <p:tavLst>
                                        <p:tav tm="0">
                                          <p:val>
                                            <p:fltVal val="0"/>
                                          </p:val>
                                        </p:tav>
                                        <p:tav tm="100000">
                                          <p:val>
                                            <p:strVal val="#ppt_w"/>
                                          </p:val>
                                        </p:tav>
                                      </p:tavLst>
                                    </p:anim>
                                    <p:anim calcmode="lin" valueType="num">
                                      <p:cBhvr>
                                        <p:cTn id="29" dur="500" fill="hold"/>
                                        <p:tgtEl>
                                          <p:spTgt spid="508"/>
                                        </p:tgtEl>
                                        <p:attrNameLst>
                                          <p:attrName>ppt_h</p:attrName>
                                        </p:attrNameLst>
                                      </p:cBhvr>
                                      <p:tavLst>
                                        <p:tav tm="0">
                                          <p:val>
                                            <p:fltVal val="0"/>
                                          </p:val>
                                        </p:tav>
                                        <p:tav tm="100000">
                                          <p:val>
                                            <p:strVal val="#ppt_h"/>
                                          </p:val>
                                        </p:tav>
                                      </p:tavLst>
                                    </p:anim>
                                  </p:childTnLst>
                                </p:cTn>
                              </p:par>
                            </p:childTnLst>
                          </p:cTn>
                        </p:par>
                        <p:par>
                          <p:cTn id="30" fill="hold">
                            <p:stCondLst>
                              <p:cond delay="3000"/>
                            </p:stCondLst>
                            <p:childTnLst>
                              <p:par>
                                <p:cTn id="31" presetID="9" presetClass="entr" presetSubtype="0" fill="hold" grpId="14" nodeType="afterEffect">
                                  <p:stCondLst>
                                    <p:cond delay="0"/>
                                  </p:stCondLst>
                                  <p:iterate type="el">
                                    <p:tmAbs val="0"/>
                                  </p:iterate>
                                  <p:childTnLst>
                                    <p:set>
                                      <p:cBhvr>
                                        <p:cTn id="32" dur="indefinite" fill="hold"/>
                                        <p:tgtEl>
                                          <p:spTgt spid="511"/>
                                        </p:tgtEl>
                                        <p:attrNameLst>
                                          <p:attrName>style.visibility</p:attrName>
                                        </p:attrNameLst>
                                      </p:cBhvr>
                                      <p:to>
                                        <p:strVal val="visible"/>
                                      </p:to>
                                    </p:set>
                                    <p:animEffect transition="in" filter="dissolve">
                                      <p:cBhvr>
                                        <p:cTn id="33" dur="500"/>
                                        <p:tgtEl>
                                          <p:spTgt spid="511"/>
                                        </p:tgtEl>
                                      </p:cBhvr>
                                    </p:animEffect>
                                  </p:childTnLst>
                                </p:cTn>
                              </p:par>
                            </p:childTnLst>
                          </p:cTn>
                        </p:par>
                        <p:par>
                          <p:cTn id="34" fill="hold">
                            <p:stCondLst>
                              <p:cond delay="3500"/>
                            </p:stCondLst>
                            <p:childTnLst>
                              <p:par>
                                <p:cTn id="35" presetID="22" presetClass="entr" presetSubtype="8" fill="hold" grpId="15" nodeType="afterEffect">
                                  <p:stCondLst>
                                    <p:cond delay="0"/>
                                  </p:stCondLst>
                                  <p:iterate type="el">
                                    <p:tmAbs val="0"/>
                                  </p:iterate>
                                  <p:childTnLst>
                                    <p:set>
                                      <p:cBhvr>
                                        <p:cTn id="36" dur="indefinite" fill="hold"/>
                                        <p:tgtEl>
                                          <p:spTgt spid="512"/>
                                        </p:tgtEl>
                                        <p:attrNameLst>
                                          <p:attrName>style.visibility</p:attrName>
                                        </p:attrNameLst>
                                      </p:cBhvr>
                                      <p:to>
                                        <p:strVal val="visible"/>
                                      </p:to>
                                    </p:set>
                                    <p:animEffect transition="in" filter="wipe(left)">
                                      <p:cBhvr>
                                        <p:cTn id="37" dur="500"/>
                                        <p:tgtEl>
                                          <p:spTgt spid="512"/>
                                        </p:tgtEl>
                                      </p:cBhvr>
                                    </p:animEffect>
                                  </p:childTnLst>
                                </p:cTn>
                              </p:par>
                            </p:childTnLst>
                          </p:cTn>
                        </p:par>
                        <p:par>
                          <p:cTn id="38" fill="hold">
                            <p:stCondLst>
                              <p:cond delay="4000"/>
                            </p:stCondLst>
                            <p:childTnLst>
                              <p:par>
                                <p:cTn id="39" presetID="23" presetClass="entr" presetSubtype="16" fill="hold" grpId="16" nodeType="afterEffect">
                                  <p:stCondLst>
                                    <p:cond delay="0"/>
                                  </p:stCondLst>
                                  <p:iterate type="el">
                                    <p:tmAbs val="0"/>
                                  </p:iterate>
                                  <p:childTnLst>
                                    <p:set>
                                      <p:cBhvr>
                                        <p:cTn id="40" dur="indefinite" fill="hold"/>
                                        <p:tgtEl>
                                          <p:spTgt spid="513"/>
                                        </p:tgtEl>
                                        <p:attrNameLst>
                                          <p:attrName>style.visibility</p:attrName>
                                        </p:attrNameLst>
                                      </p:cBhvr>
                                      <p:to>
                                        <p:strVal val="visible"/>
                                      </p:to>
                                    </p:set>
                                    <p:anim calcmode="lin" valueType="num">
                                      <p:cBhvr>
                                        <p:cTn id="41" dur="500" fill="hold"/>
                                        <p:tgtEl>
                                          <p:spTgt spid="513"/>
                                        </p:tgtEl>
                                        <p:attrNameLst>
                                          <p:attrName>ppt_w</p:attrName>
                                        </p:attrNameLst>
                                      </p:cBhvr>
                                      <p:tavLst>
                                        <p:tav tm="0">
                                          <p:val>
                                            <p:fltVal val="0"/>
                                          </p:val>
                                        </p:tav>
                                        <p:tav tm="100000">
                                          <p:val>
                                            <p:strVal val="#ppt_w"/>
                                          </p:val>
                                        </p:tav>
                                      </p:tavLst>
                                    </p:anim>
                                    <p:anim calcmode="lin" valueType="num">
                                      <p:cBhvr>
                                        <p:cTn id="42" dur="500" fill="hold"/>
                                        <p:tgtEl>
                                          <p:spTgt spid="513"/>
                                        </p:tgtEl>
                                        <p:attrNameLst>
                                          <p:attrName>ppt_h</p:attrName>
                                        </p:attrNameLst>
                                      </p:cBhvr>
                                      <p:tavLst>
                                        <p:tav tm="0">
                                          <p:val>
                                            <p:fltVal val="0"/>
                                          </p:val>
                                        </p:tav>
                                        <p:tav tm="100000">
                                          <p:val>
                                            <p:strVal val="#ppt_h"/>
                                          </p:val>
                                        </p:tav>
                                      </p:tavLst>
                                    </p:anim>
                                  </p:childTnLst>
                                </p:cTn>
                              </p:par>
                            </p:childTnLst>
                          </p:cTn>
                        </p:par>
                        <p:par>
                          <p:cTn id="43" fill="hold">
                            <p:stCondLst>
                              <p:cond delay="4500"/>
                            </p:stCondLst>
                            <p:childTnLst>
                              <p:par>
                                <p:cTn id="44" presetID="9" presetClass="entr" presetSubtype="0" fill="hold" grpId="17" nodeType="afterEffect">
                                  <p:stCondLst>
                                    <p:cond delay="0"/>
                                  </p:stCondLst>
                                  <p:iterate type="el">
                                    <p:tmAbs val="0"/>
                                  </p:iterate>
                                  <p:childTnLst>
                                    <p:set>
                                      <p:cBhvr>
                                        <p:cTn id="45" dur="indefinite" fill="hold"/>
                                        <p:tgtEl>
                                          <p:spTgt spid="516"/>
                                        </p:tgtEl>
                                        <p:attrNameLst>
                                          <p:attrName>style.visibility</p:attrName>
                                        </p:attrNameLst>
                                      </p:cBhvr>
                                      <p:to>
                                        <p:strVal val="visible"/>
                                      </p:to>
                                    </p:set>
                                    <p:animEffect transition="in" filter="dissolve">
                                      <p:cBhvr>
                                        <p:cTn id="46" dur="500"/>
                                        <p:tgtEl>
                                          <p:spTgt spid="516"/>
                                        </p:tgtEl>
                                      </p:cBhvr>
                                    </p:animEffect>
                                  </p:childTnLst>
                                </p:cTn>
                              </p:par>
                            </p:childTnLst>
                          </p:cTn>
                        </p:par>
                        <p:par>
                          <p:cTn id="47" fill="hold">
                            <p:stCondLst>
                              <p:cond delay="5000"/>
                            </p:stCondLst>
                            <p:childTnLst>
                              <p:par>
                                <p:cTn id="48" presetID="22" presetClass="entr" presetSubtype="8" fill="hold" grpId="18" nodeType="afterEffect">
                                  <p:stCondLst>
                                    <p:cond delay="0"/>
                                  </p:stCondLst>
                                  <p:iterate type="el">
                                    <p:tmAbs val="0"/>
                                  </p:iterate>
                                  <p:childTnLst>
                                    <p:set>
                                      <p:cBhvr>
                                        <p:cTn id="49" dur="indefinite" fill="hold"/>
                                        <p:tgtEl>
                                          <p:spTgt spid="517"/>
                                        </p:tgtEl>
                                        <p:attrNameLst>
                                          <p:attrName>style.visibility</p:attrName>
                                        </p:attrNameLst>
                                      </p:cBhvr>
                                      <p:to>
                                        <p:strVal val="visible"/>
                                      </p:to>
                                    </p:set>
                                    <p:animEffect transition="in" filter="wipe(left)">
                                      <p:cBhvr>
                                        <p:cTn id="50" dur="500"/>
                                        <p:tgtEl>
                                          <p:spTgt spid="517"/>
                                        </p:tgtEl>
                                      </p:cBhvr>
                                    </p:animEffect>
                                  </p:childTnLst>
                                </p:cTn>
                              </p:par>
                            </p:childTnLst>
                          </p:cTn>
                        </p:par>
                        <p:par>
                          <p:cTn id="51" fill="hold">
                            <p:stCondLst>
                              <p:cond delay="5500"/>
                            </p:stCondLst>
                            <p:childTnLst>
                              <p:par>
                                <p:cTn id="52" presetID="23" presetClass="entr" presetSubtype="16" fill="hold" grpId="19" nodeType="afterEffect">
                                  <p:stCondLst>
                                    <p:cond delay="0"/>
                                  </p:stCondLst>
                                  <p:iterate type="el">
                                    <p:tmAbs val="0"/>
                                  </p:iterate>
                                  <p:childTnLst>
                                    <p:set>
                                      <p:cBhvr>
                                        <p:cTn id="53" dur="indefinite" fill="hold"/>
                                        <p:tgtEl>
                                          <p:spTgt spid="518"/>
                                        </p:tgtEl>
                                        <p:attrNameLst>
                                          <p:attrName>style.visibility</p:attrName>
                                        </p:attrNameLst>
                                      </p:cBhvr>
                                      <p:to>
                                        <p:strVal val="visible"/>
                                      </p:to>
                                    </p:set>
                                    <p:anim calcmode="lin" valueType="num">
                                      <p:cBhvr>
                                        <p:cTn id="54" dur="500" fill="hold"/>
                                        <p:tgtEl>
                                          <p:spTgt spid="518"/>
                                        </p:tgtEl>
                                        <p:attrNameLst>
                                          <p:attrName>ppt_w</p:attrName>
                                        </p:attrNameLst>
                                      </p:cBhvr>
                                      <p:tavLst>
                                        <p:tav tm="0">
                                          <p:val>
                                            <p:fltVal val="0"/>
                                          </p:val>
                                        </p:tav>
                                        <p:tav tm="100000">
                                          <p:val>
                                            <p:strVal val="#ppt_w"/>
                                          </p:val>
                                        </p:tav>
                                      </p:tavLst>
                                    </p:anim>
                                    <p:anim calcmode="lin" valueType="num">
                                      <p:cBhvr>
                                        <p:cTn id="55" dur="500" fill="hold"/>
                                        <p:tgtEl>
                                          <p:spTgt spid="518"/>
                                        </p:tgtEl>
                                        <p:attrNameLst>
                                          <p:attrName>ppt_h</p:attrName>
                                        </p:attrNameLst>
                                      </p:cBhvr>
                                      <p:tavLst>
                                        <p:tav tm="0">
                                          <p:val>
                                            <p:fltVal val="0"/>
                                          </p:val>
                                        </p:tav>
                                        <p:tav tm="100000">
                                          <p:val>
                                            <p:strVal val="#ppt_h"/>
                                          </p:val>
                                        </p:tav>
                                      </p:tavLst>
                                    </p:anim>
                                  </p:childTnLst>
                                </p:cTn>
                              </p:par>
                            </p:childTnLst>
                          </p:cTn>
                        </p:par>
                        <p:par>
                          <p:cTn id="56" fill="hold">
                            <p:stCondLst>
                              <p:cond delay="6000"/>
                            </p:stCondLst>
                            <p:childTnLst>
                              <p:par>
                                <p:cTn id="57" presetID="9" presetClass="entr" presetSubtype="0" fill="hold" grpId="23" nodeType="afterEffect">
                                  <p:stCondLst>
                                    <p:cond delay="0"/>
                                  </p:stCondLst>
                                  <p:iterate type="el">
                                    <p:tmAbs val="0"/>
                                  </p:iterate>
                                  <p:childTnLst>
                                    <p:set>
                                      <p:cBhvr>
                                        <p:cTn id="58" dur="indefinite" fill="hold"/>
                                        <p:tgtEl>
                                          <p:spTgt spid="524"/>
                                        </p:tgtEl>
                                        <p:attrNameLst>
                                          <p:attrName>style.visibility</p:attrName>
                                        </p:attrNameLst>
                                      </p:cBhvr>
                                      <p:to>
                                        <p:strVal val="visible"/>
                                      </p:to>
                                    </p:set>
                                    <p:animEffect transition="in" filter="dissolve">
                                      <p:cBhvr>
                                        <p:cTn id="59" dur="1250"/>
                                        <p:tgtEl>
                                          <p:spTgt spid="5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spid="517" grpId="18" bldLvl="0" animBg="1" advAuto="0"/>
      <p:bldP spid="508" grpId="13" animBg="1" advAuto="0"/>
      <p:bldP spid="518" grpId="19" animBg="1" advAuto="0"/>
      <p:bldP spid="506" grpId="11" bldLvl="0" animBg="1" advAuto="0"/>
      <p:bldP spid="501" grpId="8" bldLvl="0" animBg="1" advAuto="0"/>
      <p:bldP spid="503" grpId="10" animBg="1" advAuto="0"/>
      <p:bldP spid="507" grpId="12" bldLvl="0" animBg="1" advAuto="0"/>
      <p:bldP spid="502" grpId="9" bldLvl="0" animBg="1" advAuto="0"/>
      <p:bldP spid="511" grpId="14" bldLvl="0" animBg="1" advAuto="0"/>
      <p:bldP spid="516" grpId="17" bldLvl="0" animBg="1" advAuto="0"/>
      <p:bldP spid="512" grpId="15" bldLvl="0" animBg="1" advAuto="0"/>
      <p:bldP spid="513" grpId="16" animBg="1" advAuto="0"/>
      <p:bldP spid="524" grpId="23" animBg="1" advAuto="0"/>
    </p:bldLst>
  </p:timing>
</p:sld>
</file>

<file path=ppt/theme/theme1.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主题​​">
      <a:majorFont>
        <a:latin typeface="Helvetica"/>
        <a:ea typeface="Helvetica"/>
        <a:cs typeface="Helvetica"/>
      </a:majorFont>
      <a:minorFont>
        <a:latin typeface="Calibri"/>
        <a:ea typeface="Calibri"/>
        <a:cs typeface="Calibri"/>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主题​​">
      <a:majorFont>
        <a:latin typeface="Helvetica"/>
        <a:ea typeface="Helvetica"/>
        <a:cs typeface="Helvetica"/>
      </a:majorFont>
      <a:minorFont>
        <a:latin typeface="Calibri"/>
        <a:ea typeface="Calibri"/>
        <a:cs typeface="Calibri"/>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12136</Words>
  <Application>WPS 演示</Application>
  <PresentationFormat/>
  <Paragraphs>1492</Paragraphs>
  <Slides>41</Slides>
  <Notes>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41</vt:i4>
      </vt:variant>
    </vt:vector>
  </HeadingPairs>
  <TitlesOfParts>
    <vt:vector size="60" baseType="lpstr">
      <vt:lpstr>Arial</vt:lpstr>
      <vt:lpstr>方正书宋_GBK</vt:lpstr>
      <vt:lpstr>Wingdings</vt:lpstr>
      <vt:lpstr>Calibri</vt:lpstr>
      <vt:lpstr>Helvetica Neue</vt:lpstr>
      <vt:lpstr>Arial</vt:lpstr>
      <vt:lpstr>Helvetica</vt:lpstr>
      <vt:lpstr>微软雅黑</vt:lpstr>
      <vt:lpstr>汉仪旗黑KW</vt:lpstr>
      <vt:lpstr>微软雅黑</vt:lpstr>
      <vt:lpstr>Impact MT Std</vt:lpstr>
      <vt:lpstr>Cambria Math</vt:lpstr>
      <vt:lpstr>宋体</vt:lpstr>
      <vt:lpstr>Times</vt:lpstr>
      <vt:lpstr>方正兰亭黑简体</vt:lpstr>
      <vt:lpstr>Thonburi</vt:lpstr>
      <vt:lpstr>汉仪书宋二KW</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chengzhu</cp:lastModifiedBy>
  <cp:revision>8</cp:revision>
  <dcterms:created xsi:type="dcterms:W3CDTF">2020-03-10T13:34:57Z</dcterms:created>
  <dcterms:modified xsi:type="dcterms:W3CDTF">2020-03-10T13:34:57Z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2052-2.0.0.3163</vt:lpwstr>
  </property>
</Properties>
</file>